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x="7772400" cy="10058400"/>
  <p:notesSz cx="7772400" cy="10058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4617496-DAD3-49F2-A6C9-2F53FCA1ECAC}" v="1" dt="2026-05-05T20:32:28.615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9419" autoAdjust="0"/>
  </p:normalViewPr>
  <p:slideViewPr>
    <p:cSldViewPr>
      <p:cViewPr>
        <p:scale>
          <a:sx n="98" d="100"/>
          <a:sy n="98" d="100"/>
        </p:scale>
        <p:origin x="2400" y="-199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ista Truemper" userId="99575bce-dddb-4818-bb07-b293fdd98daa" providerId="ADAL" clId="{96BEC130-7C21-40B0-B90E-88C03787DAB9}"/>
    <pc:docChg chg="custSel modSld">
      <pc:chgData name="Trista Truemper" userId="99575bce-dddb-4818-bb07-b293fdd98daa" providerId="ADAL" clId="{96BEC130-7C21-40B0-B90E-88C03787DAB9}" dt="2026-05-05T20:32:48.407" v="4" actId="478"/>
      <pc:docMkLst>
        <pc:docMk/>
      </pc:docMkLst>
      <pc:sldChg chg="delSp modSp mod">
        <pc:chgData name="Trista Truemper" userId="99575bce-dddb-4818-bb07-b293fdd98daa" providerId="ADAL" clId="{96BEC130-7C21-40B0-B90E-88C03787DAB9}" dt="2026-05-05T20:32:48.407" v="4" actId="478"/>
        <pc:sldMkLst>
          <pc:docMk/>
          <pc:sldMk cId="0" sldId="256"/>
        </pc:sldMkLst>
        <pc:spChg chg="del mod">
          <ac:chgData name="Trista Truemper" userId="99575bce-dddb-4818-bb07-b293fdd98daa" providerId="ADAL" clId="{96BEC130-7C21-40B0-B90E-88C03787DAB9}" dt="2026-05-05T20:32:48.407" v="4" actId="478"/>
          <ac:spMkLst>
            <pc:docMk/>
            <pc:sldMk cId="0" sldId="256"/>
            <ac:spMk id="34" creationId="{00000000-0000-0000-0000-000000000000}"/>
          </ac:spMkLst>
        </pc:spChg>
        <pc:spChg chg="del mod">
          <ac:chgData name="Trista Truemper" userId="99575bce-dddb-4818-bb07-b293fdd98daa" providerId="ADAL" clId="{96BEC130-7C21-40B0-B90E-88C03787DAB9}" dt="2026-05-05T20:32:37.929" v="2" actId="478"/>
          <ac:spMkLst>
            <pc:docMk/>
            <pc:sldMk cId="0" sldId="256"/>
            <ac:spMk id="73" creationId="{00000000-0000-0000-0000-000000000000}"/>
          </ac:spMkLst>
        </pc:spChg>
        <pc:spChg chg="mod">
          <ac:chgData name="Trista Truemper" userId="99575bce-dddb-4818-bb07-b293fdd98daa" providerId="ADAL" clId="{96BEC130-7C21-40B0-B90E-88C03787DAB9}" dt="2026-05-05T20:32:19.285" v="0" actId="1076"/>
          <ac:spMkLst>
            <pc:docMk/>
            <pc:sldMk cId="0" sldId="256"/>
            <ac:spMk id="74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33198FD-0B09-FE91-6B0D-434F83097DF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43B9BC-99AF-3134-00D2-C65E2C36B64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402138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C6575C-8FA1-491A-8937-7BF585BD24F7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52A080-ECEE-E3C6-B959-5B1F096A263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UWHR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CC001E-67FB-9AED-F680-2C1B95F88F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402138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A7C47F-A7D5-4D72-B786-5FFB16C89A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440168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402138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A3CFE-1F02-4F49-9776-B115CF8C7C5F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74925" y="1257300"/>
            <a:ext cx="2622550" cy="339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77875" y="4840288"/>
            <a:ext cx="6216650" cy="39608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UWHR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402138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EEF555-07F1-4F5A-8431-9B1A63C1D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48704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Flowchart created to help Workday users determine UW funded faculty. Employee subtypes include: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 dirty="0"/>
              <a:t>Regular Practice Plan:</a:t>
            </a:r>
            <a:r>
              <a:rPr lang="en-US" dirty="0"/>
              <a:t> Multi-year or indefinite faculty in the School of Medicine who participate in the Practice Plan.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 dirty="0"/>
              <a:t>Regular Salary:</a:t>
            </a:r>
            <a:r>
              <a:rPr lang="en-US" dirty="0"/>
              <a:t> Multi-year or indefinite faculty not affiliated with the Practice Plan.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 dirty="0"/>
              <a:t>Regular PDR (Paid Direct):</a:t>
            </a:r>
            <a:r>
              <a:rPr lang="en-US" dirty="0"/>
              <a:t> Multi-year or indefinite faculty whose job profile is outside the main faculty list; compensated directly.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b="1" dirty="0"/>
              <a:t>Temporary (Fixed Term):</a:t>
            </a:r>
            <a:r>
              <a:rPr lang="en-US" dirty="0"/>
              <a:t> Hourly, short-term faculty appointments.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b="1" dirty="0"/>
              <a:t>Fixed Term (Fixed Term):</a:t>
            </a:r>
            <a:r>
              <a:rPr lang="en-US" dirty="0"/>
              <a:t> Stipend or salaried short-term faculty not part of the Practice Plan.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b="1" dirty="0"/>
              <a:t>Fixed Term Practice Plan (Fixed Term):</a:t>
            </a:r>
            <a:r>
              <a:rPr lang="en-US" dirty="0"/>
              <a:t> Salaried short-term faculty in the School of Medicine who are part of the Practice Plan.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F555-07F1-4F5A-8431-9B1A63C1D51A}" type="slidenum">
              <a:rPr lang="en-US" smtClean="0"/>
              <a:t>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BD7AA1-4673-F9B2-06E7-A212C9D5202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UWHR</a:t>
            </a:r>
          </a:p>
        </p:txBody>
      </p:sp>
    </p:spTree>
    <p:extLst>
      <p:ext uri="{BB962C8B-B14F-4D97-AF65-F5344CB8AC3E}">
        <p14:creationId xmlns:p14="http://schemas.microsoft.com/office/powerpoint/2010/main" val="3428040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Flowchart created to help Workday users determine UW funded professional and represented civil service exempt staff. Employee subtypes include: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Regular salary: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Position has no end date and is paid a salary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b="1"/>
              <a:t>Regular hourly:</a:t>
            </a:r>
            <a:r>
              <a:rPr lang="en-US"/>
              <a:t> position has no end date, holds an FTE, and is paid hourly</a:t>
            </a:r>
            <a:endParaRPr lang="en-U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Hourly Temporary: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Position has anticipated end date and is paid hourly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Salary Fixed Term: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Position has anticipated end date and is paid a salary</a:t>
            </a: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F555-07F1-4F5A-8431-9B1A63C1D51A}" type="slidenum">
              <a:rPr lang="en-US" smtClean="0"/>
              <a:t>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398D78-BE98-F511-586C-D4F2957CE91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UWHR</a:t>
            </a:r>
          </a:p>
        </p:txBody>
      </p:sp>
    </p:spTree>
    <p:extLst>
      <p:ext uri="{BB962C8B-B14F-4D97-AF65-F5344CB8AC3E}">
        <p14:creationId xmlns:p14="http://schemas.microsoft.com/office/powerpoint/2010/main" val="15860103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Flowchart created to help Workday users determine UW funded classified staff positions for campus. Employee subtypes include: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Regular salary: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Position has no end date and regularly scheduled with assigned FTE.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Intermittent: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Position has anticipated end date and sporadically scheduled.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Nonpermanent fixed duration: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Position has anticipated end date and regularly scheduled with assigned FTE.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Nonpermanent hourly: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Position has anticipated end date and is sporadically scheduled.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F555-07F1-4F5A-8431-9B1A63C1D51A}" type="slidenum">
              <a:rPr lang="en-US" smtClean="0"/>
              <a:t>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F41FB7-3CB7-2186-94F5-0E9BEF5BA38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UWHR</a:t>
            </a:r>
          </a:p>
        </p:txBody>
      </p:sp>
    </p:spTree>
    <p:extLst>
      <p:ext uri="{BB962C8B-B14F-4D97-AF65-F5344CB8AC3E}">
        <p14:creationId xmlns:p14="http://schemas.microsoft.com/office/powerpoint/2010/main" val="35931747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Flowchart created to help Workday users determine UW funded classified staff positions at UW Med Centers. Employee subtypes include: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Regular </a:t>
            </a:r>
            <a:r>
              <a:rPr lang="en-US" b="1"/>
              <a:t>hourly</a:t>
            </a:r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b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Position has no end date and </a:t>
            </a:r>
            <a:r>
              <a:rPr lang="en-US"/>
              <a:t>is regularly</a:t>
            </a:r>
            <a:r>
              <a:rPr lang="en-US" sz="1200" b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scheduled with assigned FTE. </a:t>
            </a:r>
            <a:endParaRPr lang="en-US" sz="1200" b="0" kern="1200">
              <a:solidFill>
                <a:schemeClr val="tx1"/>
              </a:solidFill>
              <a:effectLst/>
              <a:latin typeface="+mn-lt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Intermittent: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Position has anticipated end date and sporadically scheduled.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Nonpermanent fixed duration: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Position has anticipated end date and regularly scheduled with assigned FTE.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Nonpermanent hourly: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Position has anticipated end date and is sporadically scheduled.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F555-07F1-4F5A-8431-9B1A63C1D51A}" type="slidenum">
              <a:rPr lang="en-US" smtClean="0"/>
              <a:t>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759A52-5ADF-AF00-8009-A3D4F0C4A78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UWHR</a:t>
            </a:r>
          </a:p>
        </p:txBody>
      </p:sp>
    </p:spTree>
    <p:extLst>
      <p:ext uri="{BB962C8B-B14F-4D97-AF65-F5344CB8AC3E}">
        <p14:creationId xmlns:p14="http://schemas.microsoft.com/office/powerpoint/2010/main" val="24943049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Flowchart created to help Workday users determine UW funded student positions. Employee subtypes include: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Fixed term (fixed term):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Student positions paid by stipend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Temporary (fixed term):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Graduate student hourly positions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Temporary (fixed term):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Undergraduate student hourly positions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Fixed Term (fixed term):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Graduate student salary positions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F555-07F1-4F5A-8431-9B1A63C1D51A}" type="slidenum">
              <a:rPr lang="en-US" smtClean="0"/>
              <a:t>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4C4052-F045-3779-F1C0-9D15B347B15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UWHR</a:t>
            </a:r>
          </a:p>
        </p:txBody>
      </p:sp>
    </p:spTree>
    <p:extLst>
      <p:ext uri="{BB962C8B-B14F-4D97-AF65-F5344CB8AC3E}">
        <p14:creationId xmlns:p14="http://schemas.microsoft.com/office/powerpoint/2010/main" val="42623350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Flowchart created to help Workday users determine externally funded positions.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Regular PDR eligible for Practice Plan Allowance (UW Medicine only):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Faculty positions in multi year or indefinite and is in one of the following job profiles:</a:t>
            </a:r>
          </a:p>
          <a:p>
            <a:pPr marL="200660" indent="-171450">
              <a:lnSpc>
                <a:spcPts val="1380"/>
              </a:lnSpc>
              <a:spcBef>
                <a:spcPts val="750"/>
              </a:spcBef>
              <a:buFont typeface="Arial" panose="020B0604020202020204" pitchFamily="34" charset="0"/>
              <a:buChar char="•"/>
              <a:tabLst>
                <a:tab pos="197485" algn="l"/>
              </a:tabLst>
            </a:pPr>
            <a:r>
              <a:rPr lang="en-US" sz="1200" dirty="0">
                <a:solidFill>
                  <a:srgbClr val="3C4652"/>
                </a:solidFill>
                <a:latin typeface="Arial"/>
                <a:cs typeface="Arial"/>
              </a:rPr>
              <a:t>Associate</a:t>
            </a:r>
            <a:r>
              <a:rPr lang="en-US" sz="1200" spc="-3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lang="en-US" sz="1200" dirty="0">
                <a:solidFill>
                  <a:srgbClr val="3C4652"/>
                </a:solidFill>
                <a:latin typeface="Arial"/>
                <a:cs typeface="Arial"/>
              </a:rPr>
              <a:t>Professor</a:t>
            </a:r>
            <a:r>
              <a:rPr lang="en-US" sz="1200" spc="-4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lang="en-US" sz="1200" spc="-10" dirty="0">
                <a:solidFill>
                  <a:srgbClr val="3C4652"/>
                </a:solidFill>
                <a:latin typeface="Arial"/>
                <a:cs typeface="Arial"/>
              </a:rPr>
              <a:t>(10102)</a:t>
            </a:r>
            <a:endParaRPr lang="en-US" sz="1200" dirty="0">
              <a:latin typeface="Arial"/>
              <a:cs typeface="Arial"/>
            </a:endParaRPr>
          </a:p>
          <a:p>
            <a:pPr marL="200660" indent="-171450">
              <a:lnSpc>
                <a:spcPts val="1320"/>
              </a:lnSpc>
              <a:buFont typeface="Arial" panose="020B0604020202020204" pitchFamily="34" charset="0"/>
              <a:buChar char="•"/>
              <a:tabLst>
                <a:tab pos="197485" algn="l"/>
              </a:tabLst>
            </a:pPr>
            <a:r>
              <a:rPr lang="en-US" sz="1200" dirty="0">
                <a:solidFill>
                  <a:srgbClr val="3C4652"/>
                </a:solidFill>
                <a:latin typeface="Arial"/>
                <a:cs typeface="Arial"/>
              </a:rPr>
              <a:t>Associate</a:t>
            </a:r>
            <a:r>
              <a:rPr lang="en-US" sz="1200" spc="-3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lang="en-US" sz="1200" dirty="0">
                <a:solidFill>
                  <a:srgbClr val="3C4652"/>
                </a:solidFill>
                <a:latin typeface="Arial"/>
                <a:cs typeface="Arial"/>
              </a:rPr>
              <a:t>Professor</a:t>
            </a:r>
            <a:r>
              <a:rPr lang="en-US" sz="1200" spc="-3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lang="en-US" sz="1200" dirty="0">
                <a:solidFill>
                  <a:srgbClr val="3C4652"/>
                </a:solidFill>
                <a:latin typeface="Arial"/>
                <a:cs typeface="Arial"/>
              </a:rPr>
              <a:t>Without</a:t>
            </a:r>
            <a:r>
              <a:rPr lang="en-US" sz="1200" spc="-3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lang="en-US" sz="1200" dirty="0">
                <a:solidFill>
                  <a:srgbClr val="3C4652"/>
                </a:solidFill>
                <a:latin typeface="Arial"/>
                <a:cs typeface="Arial"/>
              </a:rPr>
              <a:t>Tenure</a:t>
            </a:r>
            <a:r>
              <a:rPr lang="en-US" sz="1200" spc="-4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lang="en-US" sz="1200" spc="-10" dirty="0">
                <a:solidFill>
                  <a:srgbClr val="3C4652"/>
                </a:solidFill>
                <a:latin typeface="Arial"/>
                <a:cs typeface="Arial"/>
              </a:rPr>
              <a:t>(10112)</a:t>
            </a:r>
            <a:endParaRPr lang="en-US" sz="1200" dirty="0">
              <a:latin typeface="Arial"/>
              <a:cs typeface="Arial"/>
            </a:endParaRPr>
          </a:p>
          <a:p>
            <a:pPr marL="200660" indent="-171450">
              <a:lnSpc>
                <a:spcPts val="1320"/>
              </a:lnSpc>
              <a:buFont typeface="Arial" panose="020B0604020202020204" pitchFamily="34" charset="0"/>
              <a:buChar char="•"/>
              <a:tabLst>
                <a:tab pos="197485" algn="l"/>
              </a:tabLst>
            </a:pPr>
            <a:r>
              <a:rPr lang="en-US" sz="1200" dirty="0">
                <a:solidFill>
                  <a:srgbClr val="3C4652"/>
                </a:solidFill>
                <a:latin typeface="Arial"/>
                <a:cs typeface="Arial"/>
              </a:rPr>
              <a:t>Professor</a:t>
            </a:r>
            <a:r>
              <a:rPr lang="en-US" sz="1200" spc="-3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lang="en-US" sz="1200" spc="-10" dirty="0">
                <a:solidFill>
                  <a:srgbClr val="3C4652"/>
                </a:solidFill>
                <a:latin typeface="Arial"/>
                <a:cs typeface="Arial"/>
              </a:rPr>
              <a:t>(10101)</a:t>
            </a:r>
            <a:endParaRPr lang="en-US" sz="1200" dirty="0">
              <a:latin typeface="Arial"/>
              <a:cs typeface="Arial"/>
            </a:endParaRPr>
          </a:p>
          <a:p>
            <a:pPr marL="200660" indent="-171450">
              <a:lnSpc>
                <a:spcPts val="1380"/>
              </a:lnSpc>
              <a:buFont typeface="Arial" panose="020B0604020202020204" pitchFamily="34" charset="0"/>
              <a:buChar char="•"/>
              <a:tabLst>
                <a:tab pos="197485" algn="l"/>
              </a:tabLst>
            </a:pPr>
            <a:r>
              <a:rPr lang="en-US" sz="1200" dirty="0">
                <a:solidFill>
                  <a:srgbClr val="3C4652"/>
                </a:solidFill>
                <a:latin typeface="Arial"/>
                <a:cs typeface="Arial"/>
              </a:rPr>
              <a:t>Professor</a:t>
            </a:r>
            <a:r>
              <a:rPr lang="en-US" sz="1200" spc="-3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lang="en-US" sz="1200" dirty="0">
                <a:solidFill>
                  <a:srgbClr val="3C4652"/>
                </a:solidFill>
                <a:latin typeface="Arial"/>
                <a:cs typeface="Arial"/>
              </a:rPr>
              <a:t>Without</a:t>
            </a:r>
            <a:r>
              <a:rPr lang="en-US" sz="1200" spc="-3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lang="en-US" sz="1200" dirty="0">
                <a:solidFill>
                  <a:srgbClr val="3C4652"/>
                </a:solidFill>
                <a:latin typeface="Arial"/>
                <a:cs typeface="Arial"/>
              </a:rPr>
              <a:t>Tenure</a:t>
            </a:r>
            <a:r>
              <a:rPr lang="en-US" sz="1200" spc="-4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lang="en-US" sz="1200" spc="-10" dirty="0">
                <a:solidFill>
                  <a:srgbClr val="3C4652"/>
                </a:solidFill>
                <a:latin typeface="Arial"/>
                <a:cs typeface="Arial"/>
              </a:rPr>
              <a:t>(10111)</a:t>
            </a:r>
            <a:endParaRPr lang="en-US" sz="1200" dirty="0">
              <a:latin typeface="Arial"/>
              <a:cs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Fixed term PDR: Faculty positions in multi year or indefinite positions but not in the above job profiles. Fixed term PDRs are also eligible for Practice Plan Allowance (UW Medicine Only)</a:t>
            </a:r>
          </a:p>
          <a:p>
            <a:endParaRPr lang="en-US" dirty="0"/>
          </a:p>
          <a:p>
            <a:r>
              <a:rPr lang="en-US" dirty="0"/>
              <a:t>Faculty not in a multi year or indefinite position, use Job Management. Employee subtype includes Fixed Term PDR (fixed term).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F555-07F1-4F5A-8431-9B1A63C1D51A}" type="slidenum">
              <a:rPr lang="en-US" smtClean="0"/>
              <a:t>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58BED2-EC50-BD3A-A53E-65D001019B1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UWHR</a:t>
            </a:r>
          </a:p>
        </p:txBody>
      </p:sp>
    </p:spTree>
    <p:extLst>
      <p:ext uri="{BB962C8B-B14F-4D97-AF65-F5344CB8AC3E}">
        <p14:creationId xmlns:p14="http://schemas.microsoft.com/office/powerpoint/2010/main" val="2146947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Flowchart created to help Workday users determine positions that are not funded by UW. 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UWHR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F555-07F1-4F5A-8431-9B1A63C1D51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7672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UWHR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F555-07F1-4F5A-8431-9B1A63C1D51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4749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UWHR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F555-07F1-4F5A-8431-9B1A63C1D51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563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118104"/>
            <a:ext cx="6606540" cy="21122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33006E"/>
                </a:solidFill>
                <a:latin typeface="Encode Sans Normal"/>
                <a:cs typeface="Encode Sans Norm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632704"/>
            <a:ext cx="5440680" cy="251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14300">
              <a:lnSpc>
                <a:spcPct val="100000"/>
              </a:lnSpc>
              <a:spcBef>
                <a:spcPts val="25"/>
              </a:spcBef>
            </a:pPr>
            <a:r>
              <a:rPr dirty="0"/>
              <a:t>Revised</a:t>
            </a:r>
            <a:r>
              <a:rPr spc="-35" dirty="0"/>
              <a:t> </a:t>
            </a:r>
            <a:r>
              <a:rPr dirty="0"/>
              <a:t>July</a:t>
            </a:r>
            <a:r>
              <a:rPr spc="-40" dirty="0"/>
              <a:t> </a:t>
            </a:r>
            <a:r>
              <a:rPr spc="-20" dirty="0"/>
              <a:t>2022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2/12/2026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33006E"/>
                </a:solidFill>
                <a:latin typeface="Encode Sans Normal"/>
                <a:cs typeface="Encode Sans Norm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14300">
              <a:lnSpc>
                <a:spcPct val="100000"/>
              </a:lnSpc>
              <a:spcBef>
                <a:spcPts val="25"/>
              </a:spcBef>
            </a:pPr>
            <a:r>
              <a:rPr dirty="0"/>
              <a:t>Revised</a:t>
            </a:r>
            <a:r>
              <a:rPr spc="-35" dirty="0"/>
              <a:t> </a:t>
            </a:r>
            <a:r>
              <a:rPr dirty="0"/>
              <a:t>July</a:t>
            </a:r>
            <a:r>
              <a:rPr spc="-40" dirty="0"/>
              <a:t> </a:t>
            </a:r>
            <a:r>
              <a:rPr spc="-20" dirty="0"/>
              <a:t>2022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2/12/2026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33006E"/>
                </a:solidFill>
                <a:latin typeface="Encode Sans Normal"/>
                <a:cs typeface="Encode Sans Norm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620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2786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14300">
              <a:lnSpc>
                <a:spcPct val="100000"/>
              </a:lnSpc>
              <a:spcBef>
                <a:spcPts val="25"/>
              </a:spcBef>
            </a:pPr>
            <a:r>
              <a:rPr dirty="0"/>
              <a:t>Revised</a:t>
            </a:r>
            <a:r>
              <a:rPr spc="-35" dirty="0"/>
              <a:t> </a:t>
            </a:r>
            <a:r>
              <a:rPr dirty="0"/>
              <a:t>July</a:t>
            </a:r>
            <a:r>
              <a:rPr spc="-40" dirty="0"/>
              <a:t> </a:t>
            </a:r>
            <a:r>
              <a:rPr spc="-20" dirty="0"/>
              <a:t>2022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2/12/2026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33006E"/>
                </a:solidFill>
                <a:latin typeface="Encode Sans Normal"/>
                <a:cs typeface="Encode Sans Norm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14300">
              <a:lnSpc>
                <a:spcPct val="100000"/>
              </a:lnSpc>
              <a:spcBef>
                <a:spcPts val="25"/>
              </a:spcBef>
            </a:pPr>
            <a:r>
              <a:rPr dirty="0"/>
              <a:t>Revised</a:t>
            </a:r>
            <a:r>
              <a:rPr spc="-35" dirty="0"/>
              <a:t> </a:t>
            </a:r>
            <a:r>
              <a:rPr dirty="0"/>
              <a:t>July</a:t>
            </a:r>
            <a:r>
              <a:rPr spc="-40" dirty="0"/>
              <a:t> </a:t>
            </a:r>
            <a:r>
              <a:rPr spc="-20" dirty="0"/>
              <a:t>2022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2/12/2026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14300">
              <a:lnSpc>
                <a:spcPct val="100000"/>
              </a:lnSpc>
              <a:spcBef>
                <a:spcPts val="25"/>
              </a:spcBef>
            </a:pPr>
            <a:r>
              <a:rPr dirty="0"/>
              <a:t>Revised</a:t>
            </a:r>
            <a:r>
              <a:rPr spc="-35" dirty="0"/>
              <a:t> </a:t>
            </a:r>
            <a:r>
              <a:rPr dirty="0"/>
              <a:t>July</a:t>
            </a:r>
            <a:r>
              <a:rPr spc="-40" dirty="0"/>
              <a:t> </a:t>
            </a:r>
            <a:r>
              <a:rPr spc="-20" dirty="0"/>
              <a:t>2022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2/12/2026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7772400" cy="10058400"/>
          </a:xfrm>
          <a:custGeom>
            <a:avLst/>
            <a:gdLst/>
            <a:ahLst/>
            <a:cxnLst/>
            <a:rect l="l" t="t" r="r" b="b"/>
            <a:pathLst>
              <a:path w="7772400" h="10058400">
                <a:moveTo>
                  <a:pt x="0" y="10058400"/>
                </a:moveTo>
                <a:lnTo>
                  <a:pt x="7772400" y="10058400"/>
                </a:lnTo>
                <a:lnTo>
                  <a:pt x="7772400" y="0"/>
                </a:lnTo>
                <a:lnTo>
                  <a:pt x="0" y="0"/>
                </a:lnTo>
                <a:lnTo>
                  <a:pt x="0" y="100584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634" y="269875"/>
            <a:ext cx="3061335" cy="482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33006E"/>
                </a:solidFill>
                <a:latin typeface="Encode Sans Normal"/>
                <a:cs typeface="Encode Sans Norm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620" y="2313432"/>
            <a:ext cx="6995160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516369" y="9579884"/>
            <a:ext cx="957579" cy="1970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14300">
              <a:lnSpc>
                <a:spcPct val="100000"/>
              </a:lnSpc>
              <a:spcBef>
                <a:spcPts val="25"/>
              </a:spcBef>
            </a:pPr>
            <a:r>
              <a:rPr dirty="0"/>
              <a:t>Revised</a:t>
            </a:r>
            <a:r>
              <a:rPr spc="-35" dirty="0"/>
              <a:t> </a:t>
            </a:r>
            <a:r>
              <a:rPr dirty="0"/>
              <a:t>July</a:t>
            </a:r>
            <a:r>
              <a:rPr spc="-40" dirty="0"/>
              <a:t> </a:t>
            </a:r>
            <a:r>
              <a:rPr spc="-20" dirty="0"/>
              <a:t>2022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2/12/2026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596128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ftr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hr.uw.edu/temporaryemployment/upcoming-changes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hr.uw.edu/temporaryemployment/upcoming-changes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300634" y="269875"/>
            <a:ext cx="7243166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dirty="0">
                <a:latin typeface="Encode Sans Normal" panose="02000000000000000000" pitchFamily="2" charset="0"/>
              </a:rPr>
              <a:t>UW Funded Faculty</a:t>
            </a:r>
            <a:br>
              <a:rPr lang="en-US" dirty="0">
                <a:latin typeface="Encode Sans Normal" panose="02000000000000000000" pitchFamily="2" charset="0"/>
              </a:rPr>
            </a:br>
            <a:endParaRPr spc="-80" dirty="0"/>
          </a:p>
        </p:txBody>
      </p:sp>
      <p:grpSp>
        <p:nvGrpSp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840230" y="1028699"/>
            <a:ext cx="2655191" cy="1771391"/>
            <a:chOff x="1840230" y="1028699"/>
            <a:chExt cx="2655191" cy="1743075"/>
          </a:xfrm>
        </p:grpSpPr>
        <p:sp>
          <p:nvSpPr>
            <p:cNvPr id="5" name="object 5"/>
            <p:cNvSpPr/>
            <p:nvPr/>
          </p:nvSpPr>
          <p:spPr>
            <a:xfrm>
              <a:off x="3496055" y="1028699"/>
              <a:ext cx="999366" cy="337420"/>
            </a:xfrm>
            <a:custGeom>
              <a:avLst/>
              <a:gdLst/>
              <a:ahLst/>
              <a:cxnLst/>
              <a:rect l="l" t="t" r="r" b="b"/>
              <a:pathLst>
                <a:path w="1257300" h="457200">
                  <a:moveTo>
                    <a:pt x="1256792" y="228600"/>
                  </a:moveTo>
                  <a:lnTo>
                    <a:pt x="1251673" y="182537"/>
                  </a:lnTo>
                  <a:lnTo>
                    <a:pt x="1236992" y="139636"/>
                  </a:lnTo>
                  <a:lnTo>
                    <a:pt x="1213789" y="100799"/>
                  </a:lnTo>
                  <a:lnTo>
                    <a:pt x="1183068" y="66967"/>
                  </a:lnTo>
                  <a:lnTo>
                    <a:pt x="1145832" y="39052"/>
                  </a:lnTo>
                  <a:lnTo>
                    <a:pt x="1103122" y="17970"/>
                  </a:lnTo>
                  <a:lnTo>
                    <a:pt x="1055954" y="4648"/>
                  </a:lnTo>
                  <a:lnTo>
                    <a:pt x="1005332" y="0"/>
                  </a:lnTo>
                  <a:lnTo>
                    <a:pt x="251460" y="0"/>
                  </a:lnTo>
                  <a:lnTo>
                    <a:pt x="200799" y="4648"/>
                  </a:lnTo>
                  <a:lnTo>
                    <a:pt x="153606" y="17970"/>
                  </a:lnTo>
                  <a:lnTo>
                    <a:pt x="110883" y="39052"/>
                  </a:lnTo>
                  <a:lnTo>
                    <a:pt x="73672" y="66967"/>
                  </a:lnTo>
                  <a:lnTo>
                    <a:pt x="42951" y="100799"/>
                  </a:lnTo>
                  <a:lnTo>
                    <a:pt x="19761" y="139636"/>
                  </a:lnTo>
                  <a:lnTo>
                    <a:pt x="5105" y="182537"/>
                  </a:lnTo>
                  <a:lnTo>
                    <a:pt x="0" y="228600"/>
                  </a:lnTo>
                  <a:lnTo>
                    <a:pt x="5105" y="274675"/>
                  </a:lnTo>
                  <a:lnTo>
                    <a:pt x="19761" y="317576"/>
                  </a:lnTo>
                  <a:lnTo>
                    <a:pt x="42951" y="356412"/>
                  </a:lnTo>
                  <a:lnTo>
                    <a:pt x="73672" y="390245"/>
                  </a:lnTo>
                  <a:lnTo>
                    <a:pt x="110883" y="418160"/>
                  </a:lnTo>
                  <a:lnTo>
                    <a:pt x="153606" y="439242"/>
                  </a:lnTo>
                  <a:lnTo>
                    <a:pt x="200799" y="452564"/>
                  </a:lnTo>
                  <a:lnTo>
                    <a:pt x="251460" y="457200"/>
                  </a:lnTo>
                  <a:lnTo>
                    <a:pt x="1005332" y="457200"/>
                  </a:lnTo>
                  <a:lnTo>
                    <a:pt x="1055954" y="452564"/>
                  </a:lnTo>
                  <a:lnTo>
                    <a:pt x="1103122" y="439242"/>
                  </a:lnTo>
                  <a:lnTo>
                    <a:pt x="1145832" y="418160"/>
                  </a:lnTo>
                  <a:lnTo>
                    <a:pt x="1183055" y="390245"/>
                  </a:lnTo>
                  <a:lnTo>
                    <a:pt x="1213789" y="356412"/>
                  </a:lnTo>
                  <a:lnTo>
                    <a:pt x="1236992" y="317576"/>
                  </a:lnTo>
                  <a:lnTo>
                    <a:pt x="1251673" y="274675"/>
                  </a:lnTo>
                  <a:lnTo>
                    <a:pt x="1256792" y="228600"/>
                  </a:lnTo>
                  <a:close/>
                </a:path>
              </a:pathLst>
            </a:custGeom>
            <a:solidFill>
              <a:srgbClr val="4A2D83"/>
            </a:solidFill>
          </p:spPr>
          <p:txBody>
            <a:bodyPr wrap="square" lIns="0" tIns="0" rIns="0" bIns="0" rtlCol="0"/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</a:rPr>
                <a:t>Faculty</a:t>
              </a:r>
              <a:endParaRPr sz="1600" dirty="0">
                <a:solidFill>
                  <a:schemeClr val="bg1"/>
                </a:solidFill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1840230" y="1857374"/>
              <a:ext cx="977265" cy="914400"/>
            </a:xfrm>
            <a:custGeom>
              <a:avLst/>
              <a:gdLst/>
              <a:ahLst/>
              <a:cxnLst/>
              <a:rect l="l" t="t" r="r" b="b"/>
              <a:pathLst>
                <a:path w="977264" h="914400">
                  <a:moveTo>
                    <a:pt x="977265" y="457200"/>
                  </a:moveTo>
                  <a:lnTo>
                    <a:pt x="974737" y="410438"/>
                  </a:lnTo>
                  <a:lnTo>
                    <a:pt x="967320" y="365036"/>
                  </a:lnTo>
                  <a:lnTo>
                    <a:pt x="955268" y="321208"/>
                  </a:lnTo>
                  <a:lnTo>
                    <a:pt x="938834" y="279196"/>
                  </a:lnTo>
                  <a:lnTo>
                    <a:pt x="918248" y="239229"/>
                  </a:lnTo>
                  <a:lnTo>
                    <a:pt x="893762" y="201536"/>
                  </a:lnTo>
                  <a:lnTo>
                    <a:pt x="865619" y="166344"/>
                  </a:lnTo>
                  <a:lnTo>
                    <a:pt x="834072" y="133883"/>
                  </a:lnTo>
                  <a:lnTo>
                    <a:pt x="799350" y="104381"/>
                  </a:lnTo>
                  <a:lnTo>
                    <a:pt x="761733" y="78066"/>
                  </a:lnTo>
                  <a:lnTo>
                    <a:pt x="721436" y="55168"/>
                  </a:lnTo>
                  <a:lnTo>
                    <a:pt x="678726" y="35915"/>
                  </a:lnTo>
                  <a:lnTo>
                    <a:pt x="633831" y="20548"/>
                  </a:lnTo>
                  <a:lnTo>
                    <a:pt x="587006" y="9296"/>
                  </a:lnTo>
                  <a:lnTo>
                    <a:pt x="538505" y="2362"/>
                  </a:lnTo>
                  <a:lnTo>
                    <a:pt x="488569" y="0"/>
                  </a:lnTo>
                  <a:lnTo>
                    <a:pt x="438645" y="2362"/>
                  </a:lnTo>
                  <a:lnTo>
                    <a:pt x="390156" y="9296"/>
                  </a:lnTo>
                  <a:lnTo>
                    <a:pt x="343357" y="20548"/>
                  </a:lnTo>
                  <a:lnTo>
                    <a:pt x="298475" y="35915"/>
                  </a:lnTo>
                  <a:lnTo>
                    <a:pt x="255778" y="55168"/>
                  </a:lnTo>
                  <a:lnTo>
                    <a:pt x="215493" y="78066"/>
                  </a:lnTo>
                  <a:lnTo>
                    <a:pt x="177876" y="104381"/>
                  </a:lnTo>
                  <a:lnTo>
                    <a:pt x="143167" y="133883"/>
                  </a:lnTo>
                  <a:lnTo>
                    <a:pt x="111620" y="166344"/>
                  </a:lnTo>
                  <a:lnTo>
                    <a:pt x="83489" y="201536"/>
                  </a:lnTo>
                  <a:lnTo>
                    <a:pt x="59004" y="239229"/>
                  </a:lnTo>
                  <a:lnTo>
                    <a:pt x="38417" y="279196"/>
                  </a:lnTo>
                  <a:lnTo>
                    <a:pt x="21971" y="321208"/>
                  </a:lnTo>
                  <a:lnTo>
                    <a:pt x="9931" y="365036"/>
                  </a:lnTo>
                  <a:lnTo>
                    <a:pt x="2514" y="410438"/>
                  </a:lnTo>
                  <a:lnTo>
                    <a:pt x="0" y="457200"/>
                  </a:lnTo>
                  <a:lnTo>
                    <a:pt x="2514" y="503859"/>
                  </a:lnTo>
                  <a:lnTo>
                    <a:pt x="9931" y="549173"/>
                  </a:lnTo>
                  <a:lnTo>
                    <a:pt x="21971" y="592912"/>
                  </a:lnTo>
                  <a:lnTo>
                    <a:pt x="38417" y="634860"/>
                  </a:lnTo>
                  <a:lnTo>
                    <a:pt x="59004" y="674776"/>
                  </a:lnTo>
                  <a:lnTo>
                    <a:pt x="83489" y="712431"/>
                  </a:lnTo>
                  <a:lnTo>
                    <a:pt x="111620" y="747598"/>
                  </a:lnTo>
                  <a:lnTo>
                    <a:pt x="143167" y="780046"/>
                  </a:lnTo>
                  <a:lnTo>
                    <a:pt x="177876" y="809523"/>
                  </a:lnTo>
                  <a:lnTo>
                    <a:pt x="215493" y="835837"/>
                  </a:lnTo>
                  <a:lnTo>
                    <a:pt x="255778" y="858723"/>
                  </a:lnTo>
                  <a:lnTo>
                    <a:pt x="298475" y="877976"/>
                  </a:lnTo>
                  <a:lnTo>
                    <a:pt x="343357" y="893343"/>
                  </a:lnTo>
                  <a:lnTo>
                    <a:pt x="390156" y="904608"/>
                  </a:lnTo>
                  <a:lnTo>
                    <a:pt x="438645" y="911542"/>
                  </a:lnTo>
                  <a:lnTo>
                    <a:pt x="488569" y="913892"/>
                  </a:lnTo>
                  <a:lnTo>
                    <a:pt x="538505" y="911542"/>
                  </a:lnTo>
                  <a:lnTo>
                    <a:pt x="587006" y="904608"/>
                  </a:lnTo>
                  <a:lnTo>
                    <a:pt x="633831" y="893343"/>
                  </a:lnTo>
                  <a:lnTo>
                    <a:pt x="678726" y="877976"/>
                  </a:lnTo>
                  <a:lnTo>
                    <a:pt x="721436" y="858723"/>
                  </a:lnTo>
                  <a:lnTo>
                    <a:pt x="761733" y="835837"/>
                  </a:lnTo>
                  <a:lnTo>
                    <a:pt x="799350" y="809523"/>
                  </a:lnTo>
                  <a:lnTo>
                    <a:pt x="834059" y="780046"/>
                  </a:lnTo>
                  <a:lnTo>
                    <a:pt x="865619" y="747598"/>
                  </a:lnTo>
                  <a:lnTo>
                    <a:pt x="893762" y="712431"/>
                  </a:lnTo>
                  <a:lnTo>
                    <a:pt x="918248" y="674776"/>
                  </a:lnTo>
                  <a:lnTo>
                    <a:pt x="938834" y="634860"/>
                  </a:lnTo>
                  <a:lnTo>
                    <a:pt x="955268" y="592912"/>
                  </a:lnTo>
                  <a:lnTo>
                    <a:pt x="967320" y="549173"/>
                  </a:lnTo>
                  <a:lnTo>
                    <a:pt x="974737" y="503859"/>
                  </a:lnTo>
                  <a:lnTo>
                    <a:pt x="977265" y="457200"/>
                  </a:lnTo>
                  <a:close/>
                </a:path>
              </a:pathLst>
            </a:custGeom>
            <a:solidFill>
              <a:srgbClr val="8575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" name="object 2" descr="Includes paid academic affiliate."/>
          <p:cNvSpPr/>
          <p:nvPr/>
        </p:nvSpPr>
        <p:spPr>
          <a:xfrm>
            <a:off x="6215126" y="2400299"/>
            <a:ext cx="871855" cy="484505"/>
          </a:xfrm>
          <a:custGeom>
            <a:avLst/>
            <a:gdLst/>
            <a:ahLst/>
            <a:cxnLst/>
            <a:rect l="l" t="t" r="r" b="b"/>
            <a:pathLst>
              <a:path w="871854" h="484505">
                <a:moveTo>
                  <a:pt x="871474" y="125857"/>
                </a:moveTo>
                <a:lnTo>
                  <a:pt x="861606" y="76784"/>
                </a:lnTo>
                <a:lnTo>
                  <a:pt x="834682" y="36791"/>
                </a:lnTo>
                <a:lnTo>
                  <a:pt x="794689" y="9867"/>
                </a:lnTo>
                <a:lnTo>
                  <a:pt x="745617" y="0"/>
                </a:lnTo>
                <a:lnTo>
                  <a:pt x="125857" y="0"/>
                </a:lnTo>
                <a:lnTo>
                  <a:pt x="76720" y="9867"/>
                </a:lnTo>
                <a:lnTo>
                  <a:pt x="36728" y="36791"/>
                </a:lnTo>
                <a:lnTo>
                  <a:pt x="9842" y="76784"/>
                </a:lnTo>
                <a:lnTo>
                  <a:pt x="0" y="125857"/>
                </a:lnTo>
                <a:lnTo>
                  <a:pt x="0" y="358267"/>
                </a:lnTo>
                <a:lnTo>
                  <a:pt x="9842" y="407352"/>
                </a:lnTo>
                <a:lnTo>
                  <a:pt x="36728" y="447344"/>
                </a:lnTo>
                <a:lnTo>
                  <a:pt x="76720" y="474268"/>
                </a:lnTo>
                <a:lnTo>
                  <a:pt x="125857" y="484124"/>
                </a:lnTo>
                <a:lnTo>
                  <a:pt x="745617" y="484124"/>
                </a:lnTo>
                <a:lnTo>
                  <a:pt x="794689" y="474268"/>
                </a:lnTo>
                <a:lnTo>
                  <a:pt x="834682" y="447344"/>
                </a:lnTo>
                <a:lnTo>
                  <a:pt x="861606" y="407352"/>
                </a:lnTo>
                <a:lnTo>
                  <a:pt x="871474" y="358267"/>
                </a:lnTo>
                <a:lnTo>
                  <a:pt x="871474" y="125857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6296025" y="2421381"/>
            <a:ext cx="711835" cy="414020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065" marR="5080" algn="ctr">
              <a:lnSpc>
                <a:spcPct val="91700"/>
              </a:lnSpc>
              <a:spcBef>
                <a:spcPts val="190"/>
              </a:spcBef>
            </a:pPr>
            <a:r>
              <a:rPr sz="900" dirty="0">
                <a:solidFill>
                  <a:srgbClr val="3C4652"/>
                </a:solidFill>
                <a:latin typeface="Arial"/>
                <a:cs typeface="Arial"/>
              </a:rPr>
              <a:t>Includes</a:t>
            </a:r>
            <a:r>
              <a:rPr sz="900" spc="-4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900" spc="-20" dirty="0">
                <a:solidFill>
                  <a:srgbClr val="3C4652"/>
                </a:solidFill>
                <a:latin typeface="Arial"/>
                <a:cs typeface="Arial"/>
              </a:rPr>
              <a:t>Paid </a:t>
            </a:r>
            <a:r>
              <a:rPr sz="900" spc="-10" dirty="0">
                <a:solidFill>
                  <a:srgbClr val="3C4652"/>
                </a:solidFill>
                <a:latin typeface="Arial"/>
                <a:cs typeface="Arial"/>
              </a:rPr>
              <a:t>Academic Affiliate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71852" y="2107513"/>
            <a:ext cx="914400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380"/>
              </a:lnSpc>
              <a:spcBef>
                <a:spcPts val="100"/>
              </a:spcBef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Position</a:t>
            </a:r>
            <a:endParaRPr sz="1200" dirty="0">
              <a:latin typeface="Arial"/>
              <a:cs typeface="Arial"/>
            </a:endParaRPr>
          </a:p>
          <a:p>
            <a:pPr algn="ctr">
              <a:lnSpc>
                <a:spcPts val="1380"/>
              </a:lnSpc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Management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17" name="object 1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650492" y="2988310"/>
            <a:ext cx="1371600" cy="440690"/>
          </a:xfrm>
          <a:prstGeom prst="rect">
            <a:avLst/>
          </a:prstGeom>
          <a:solidFill>
            <a:srgbClr val="CCCCCC"/>
          </a:solidFill>
        </p:spPr>
        <p:txBody>
          <a:bodyPr vert="horz" wrap="square" lIns="0" tIns="46355" rIns="0" bIns="0" rtlCol="0">
            <a:spAutoFit/>
          </a:bodyPr>
          <a:lstStyle/>
          <a:p>
            <a:pPr marL="376555" marR="241300" indent="-127000">
              <a:lnSpc>
                <a:spcPts val="1320"/>
              </a:lnSpc>
              <a:spcBef>
                <a:spcPts val="365"/>
              </a:spcBef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Multi-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Year</a:t>
            </a:r>
            <a:r>
              <a:rPr sz="1200" spc="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or 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Indefinite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16" name="object 116"/>
          <p:cNvSpPr txBox="1"/>
          <p:nvPr/>
        </p:nvSpPr>
        <p:spPr>
          <a:xfrm>
            <a:off x="1900427" y="3031321"/>
            <a:ext cx="873125" cy="33845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6364" indent="-127000">
              <a:lnSpc>
                <a:spcPts val="1320"/>
              </a:lnSpc>
              <a:spcBef>
                <a:spcPts val="20"/>
              </a:spcBef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Multi-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Year</a:t>
            </a:r>
            <a:r>
              <a:rPr sz="1200" spc="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or 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Indefinite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127504" y="3962231"/>
            <a:ext cx="431800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Salary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685670" y="3886200"/>
            <a:ext cx="1315085" cy="342900"/>
          </a:xfrm>
          <a:prstGeom prst="rect">
            <a:avLst/>
          </a:prstGeom>
          <a:solidFill>
            <a:srgbClr val="CCCCCC"/>
          </a:solidFill>
        </p:spPr>
        <p:txBody>
          <a:bodyPr vert="horz" wrap="square" lIns="0" tIns="61594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84"/>
              </a:spcBef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Salary</a:t>
            </a:r>
            <a:endParaRPr sz="1200">
              <a:latin typeface="Arial"/>
              <a:cs typeface="Arial"/>
            </a:endParaRPr>
          </a:p>
        </p:txBody>
      </p:sp>
      <p:graphicFrame>
        <p:nvGraphicFramePr>
          <p:cNvPr id="70" name="object 70"/>
          <p:cNvGraphicFramePr>
            <a:graphicFrameLocks noGrp="1"/>
          </p:cNvGraphicFramePr>
          <p:nvPr/>
        </p:nvGraphicFramePr>
        <p:xfrm>
          <a:off x="628650" y="4514850"/>
          <a:ext cx="3315335" cy="15322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543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32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7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8600">
                <a:tc gridSpan="3">
                  <a:txBody>
                    <a:bodyPr/>
                    <a:lstStyle/>
                    <a:p>
                      <a:pPr marL="100965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Is</a:t>
                      </a:r>
                      <a:r>
                        <a:rPr sz="1200" spc="-1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job</a:t>
                      </a:r>
                      <a:r>
                        <a:rPr sz="1200" spc="-1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profile</a:t>
                      </a:r>
                      <a:r>
                        <a:rPr sz="1200" spc="-2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in</a:t>
                      </a:r>
                      <a:r>
                        <a:rPr sz="1200" spc="-1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list?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solidFill>
                      <a:srgbClr val="CC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4400">
                <a:tc gridSpan="3">
                  <a:txBody>
                    <a:bodyPr/>
                    <a:lstStyle/>
                    <a:p>
                      <a:pPr marL="197485" indent="-168275">
                        <a:lnSpc>
                          <a:spcPts val="1380"/>
                        </a:lnSpc>
                        <a:spcBef>
                          <a:spcPts val="755"/>
                        </a:spcBef>
                        <a:buAutoNum type="arabicPeriod"/>
                        <a:tabLst>
                          <a:tab pos="197485" algn="l"/>
                        </a:tabLst>
                      </a:pP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Associate</a:t>
                      </a:r>
                      <a:r>
                        <a:rPr sz="1200" spc="-3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Professor</a:t>
                      </a:r>
                      <a:r>
                        <a:rPr sz="1200" spc="-4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(10102)</a:t>
                      </a:r>
                      <a:endParaRPr sz="1200" dirty="0">
                        <a:latin typeface="Arial"/>
                        <a:cs typeface="Arial"/>
                      </a:endParaRPr>
                    </a:p>
                    <a:p>
                      <a:pPr marL="197485" indent="-168275">
                        <a:lnSpc>
                          <a:spcPts val="1320"/>
                        </a:lnSpc>
                        <a:buAutoNum type="arabicPeriod"/>
                        <a:tabLst>
                          <a:tab pos="197485" algn="l"/>
                        </a:tabLst>
                      </a:pP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Associate</a:t>
                      </a:r>
                      <a:r>
                        <a:rPr sz="1200" spc="-3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Professor</a:t>
                      </a:r>
                      <a:r>
                        <a:rPr sz="1200" spc="-3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Without</a:t>
                      </a:r>
                      <a:r>
                        <a:rPr sz="1200" spc="-3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Tenure</a:t>
                      </a:r>
                      <a:r>
                        <a:rPr sz="1200" spc="-4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(10112)</a:t>
                      </a:r>
                      <a:endParaRPr sz="1200" dirty="0">
                        <a:latin typeface="Arial"/>
                        <a:cs typeface="Arial"/>
                      </a:endParaRPr>
                    </a:p>
                    <a:p>
                      <a:pPr marL="197485" indent="-168275">
                        <a:lnSpc>
                          <a:spcPts val="1320"/>
                        </a:lnSpc>
                        <a:buAutoNum type="arabicPeriod"/>
                        <a:tabLst>
                          <a:tab pos="197485" algn="l"/>
                        </a:tabLst>
                      </a:pP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Professor</a:t>
                      </a:r>
                      <a:r>
                        <a:rPr sz="1200" spc="-3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(10101)</a:t>
                      </a:r>
                      <a:endParaRPr sz="1200" dirty="0">
                        <a:latin typeface="Arial"/>
                        <a:cs typeface="Arial"/>
                      </a:endParaRPr>
                    </a:p>
                    <a:p>
                      <a:pPr marL="197485" indent="-168275">
                        <a:lnSpc>
                          <a:spcPts val="1380"/>
                        </a:lnSpc>
                        <a:buAutoNum type="arabicPeriod"/>
                        <a:tabLst>
                          <a:tab pos="197485" algn="l"/>
                        </a:tabLst>
                      </a:pP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Professor</a:t>
                      </a:r>
                      <a:r>
                        <a:rPr sz="1200" spc="-3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Without</a:t>
                      </a:r>
                      <a:r>
                        <a:rPr sz="1200" spc="-3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Tenure</a:t>
                      </a:r>
                      <a:r>
                        <a:rPr sz="1200" spc="-4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(10111)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95885" marB="0">
                    <a:solidFill>
                      <a:srgbClr val="E4E4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637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48484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484848"/>
                      </a:solidFill>
                      <a:prstDash val="solid"/>
                    </a:lnL>
                    <a:lnR w="28575">
                      <a:solidFill>
                        <a:srgbClr val="484848"/>
                      </a:solidFill>
                      <a:prstDash val="solid"/>
                    </a:lnR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484848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287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484848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84848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5" name="object 65"/>
          <p:cNvSpPr txBox="1"/>
          <p:nvPr/>
        </p:nvSpPr>
        <p:spPr>
          <a:xfrm>
            <a:off x="1638300" y="4533731"/>
            <a:ext cx="1296035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Is</a:t>
            </a:r>
            <a:r>
              <a:rPr sz="1200" spc="-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job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profile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in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 list?</a:t>
            </a:r>
            <a:endParaRPr sz="1200">
              <a:latin typeface="Arial"/>
              <a:cs typeface="Arial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658368" y="4854025"/>
            <a:ext cx="3174365" cy="673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65"/>
              </a:lnSpc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1.</a:t>
            </a:r>
            <a:r>
              <a:rPr sz="1200" spc="-4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Associate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Professor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(10102)</a:t>
            </a:r>
            <a:endParaRPr sz="1200" dirty="0">
              <a:latin typeface="Arial"/>
              <a:cs typeface="Arial"/>
            </a:endParaRPr>
          </a:p>
          <a:p>
            <a:pPr>
              <a:lnSpc>
                <a:spcPts val="1320"/>
              </a:lnSpc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2.</a:t>
            </a:r>
            <a:r>
              <a:rPr sz="1200" spc="-4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Associate</a:t>
            </a:r>
            <a:r>
              <a:rPr sz="1200" spc="-3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Professor</a:t>
            </a:r>
            <a:r>
              <a:rPr sz="1200" spc="-3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Without</a:t>
            </a:r>
            <a:r>
              <a:rPr sz="1200" spc="-3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Tenure</a:t>
            </a:r>
            <a:r>
              <a:rPr sz="1200" spc="-3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(10112)</a:t>
            </a:r>
            <a:endParaRPr sz="1200" dirty="0">
              <a:latin typeface="Arial"/>
              <a:cs typeface="Arial"/>
            </a:endParaRPr>
          </a:p>
          <a:p>
            <a:pPr>
              <a:lnSpc>
                <a:spcPts val="1320"/>
              </a:lnSpc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3.</a:t>
            </a:r>
            <a:r>
              <a:rPr sz="1200" spc="-3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Professor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(10101)</a:t>
            </a:r>
            <a:endParaRPr sz="1200" dirty="0">
              <a:latin typeface="Arial"/>
              <a:cs typeface="Arial"/>
            </a:endParaRPr>
          </a:p>
          <a:p>
            <a:pPr>
              <a:lnSpc>
                <a:spcPts val="1380"/>
              </a:lnSpc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4.</a:t>
            </a:r>
            <a:r>
              <a:rPr sz="1200" spc="-4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Professor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Without</a:t>
            </a:r>
            <a:r>
              <a:rPr sz="1200" spc="-3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Tenure</a:t>
            </a:r>
            <a:r>
              <a:rPr sz="1200" spc="-3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(10111)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51813" y="5991310"/>
            <a:ext cx="262890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Yes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82954" y="6000750"/>
            <a:ext cx="400685" cy="171450"/>
          </a:xfrm>
          <a:custGeom>
            <a:avLst/>
            <a:gdLst/>
            <a:ahLst/>
            <a:cxnLst/>
            <a:rect l="l" t="t" r="r" b="b"/>
            <a:pathLst>
              <a:path w="400684" h="171450">
                <a:moveTo>
                  <a:pt x="398830" y="0"/>
                </a:moveTo>
                <a:lnTo>
                  <a:pt x="1282" y="0"/>
                </a:lnTo>
                <a:lnTo>
                  <a:pt x="0" y="1270"/>
                </a:lnTo>
                <a:lnTo>
                  <a:pt x="0" y="170179"/>
                </a:lnTo>
                <a:lnTo>
                  <a:pt x="1282" y="171450"/>
                </a:lnTo>
                <a:lnTo>
                  <a:pt x="2857" y="171450"/>
                </a:lnTo>
                <a:lnTo>
                  <a:pt x="398830" y="171450"/>
                </a:lnTo>
                <a:lnTo>
                  <a:pt x="400100" y="170179"/>
                </a:lnTo>
                <a:lnTo>
                  <a:pt x="400100" y="1270"/>
                </a:lnTo>
                <a:lnTo>
                  <a:pt x="39883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239113" y="5964173"/>
            <a:ext cx="2882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Yes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199129" y="6134185"/>
            <a:ext cx="194945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No</a:t>
            </a:r>
            <a:endParaRPr sz="1200">
              <a:latin typeface="Arial"/>
              <a:cs typeface="Arial"/>
            </a:endParaRPr>
          </a:p>
        </p:txBody>
      </p:sp>
      <p:sp>
        <p:nvSpPr>
          <p:cNvPr id="15" name="object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96005" y="6145529"/>
            <a:ext cx="400050" cy="168910"/>
          </a:xfrm>
          <a:custGeom>
            <a:avLst/>
            <a:gdLst/>
            <a:ahLst/>
            <a:cxnLst/>
            <a:rect l="l" t="t" r="r" b="b"/>
            <a:pathLst>
              <a:path w="400050" h="168910">
                <a:moveTo>
                  <a:pt x="0" y="168910"/>
                </a:moveTo>
                <a:lnTo>
                  <a:pt x="400049" y="168910"/>
                </a:lnTo>
                <a:lnTo>
                  <a:pt x="400049" y="0"/>
                </a:lnTo>
                <a:lnTo>
                  <a:pt x="0" y="0"/>
                </a:lnTo>
                <a:lnTo>
                  <a:pt x="0" y="16891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186429" y="6107048"/>
            <a:ext cx="2203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No</a:t>
            </a:r>
            <a:endParaRPr sz="12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35177" y="6657552"/>
            <a:ext cx="1296035" cy="33845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29209" indent="-29845">
              <a:lnSpc>
                <a:spcPts val="1320"/>
              </a:lnSpc>
              <a:spcBef>
                <a:spcPts val="20"/>
              </a:spcBef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Is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employee</a:t>
            </a:r>
            <a:r>
              <a:rPr sz="1200" spc="-3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part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of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the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Practice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Plan?</a:t>
            </a:r>
            <a:endParaRPr sz="1200">
              <a:latin typeface="Arial"/>
              <a:cs typeface="Arial"/>
            </a:endParaRPr>
          </a:p>
        </p:txBody>
      </p:sp>
      <p:sp>
        <p:nvSpPr>
          <p:cNvPr id="18" name="object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40080" y="6413500"/>
            <a:ext cx="1485900" cy="844550"/>
          </a:xfrm>
          <a:prstGeom prst="rect">
            <a:avLst/>
          </a:prstGeom>
          <a:solidFill>
            <a:srgbClr val="CCCCCC"/>
          </a:solidFill>
        </p:spPr>
        <p:txBody>
          <a:bodyPr vert="horz" wrap="square" lIns="0" tIns="7239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70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124460" marR="86995" indent="-29845">
              <a:lnSpc>
                <a:spcPts val="1320"/>
              </a:lnSpc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Is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employee</a:t>
            </a:r>
            <a:r>
              <a:rPr sz="1200" spc="-3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part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of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the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Practice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Plan?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30351" y="7508579"/>
            <a:ext cx="655320" cy="397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300"/>
              </a:lnSpc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Yes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ts val="880"/>
              </a:lnSpc>
              <a:spcBef>
                <a:spcPts val="65"/>
              </a:spcBef>
            </a:pPr>
            <a:r>
              <a:rPr sz="800" i="1" dirty="0">
                <a:solidFill>
                  <a:srgbClr val="3C4652"/>
                </a:solidFill>
                <a:latin typeface="Arial"/>
                <a:cs typeface="Arial"/>
              </a:rPr>
              <a:t>(School</a:t>
            </a:r>
            <a:r>
              <a:rPr sz="800" i="1" spc="-4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800" i="1" spc="-25" dirty="0">
                <a:solidFill>
                  <a:srgbClr val="3C4652"/>
                </a:solidFill>
                <a:latin typeface="Arial"/>
                <a:cs typeface="Arial"/>
              </a:rPr>
              <a:t>of</a:t>
            </a:r>
            <a:r>
              <a:rPr sz="800" i="1" dirty="0">
                <a:solidFill>
                  <a:srgbClr val="3C4652"/>
                </a:solidFill>
                <a:latin typeface="Arial"/>
                <a:cs typeface="Arial"/>
              </a:rPr>
              <a:t> Medicine</a:t>
            </a:r>
            <a:r>
              <a:rPr sz="800" i="1" spc="-5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800" i="1" spc="-10" dirty="0">
                <a:solidFill>
                  <a:srgbClr val="3C4652"/>
                </a:solidFill>
                <a:latin typeface="Arial"/>
                <a:cs typeface="Arial"/>
              </a:rPr>
              <a:t>only)</a:t>
            </a:r>
            <a:endParaRPr sz="8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555040" y="8397071"/>
            <a:ext cx="593725" cy="50609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indent="-1270" algn="ctr">
              <a:lnSpc>
                <a:spcPts val="1320"/>
              </a:lnSpc>
              <a:spcBef>
                <a:spcPts val="2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Regular Practice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Plan</a:t>
            </a:r>
            <a:endParaRPr sz="1200">
              <a:latin typeface="Arial"/>
              <a:cs typeface="Arial"/>
            </a:endParaRPr>
          </a:p>
        </p:txBody>
      </p:sp>
      <p:sp>
        <p:nvSpPr>
          <p:cNvPr id="20" name="object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6369" y="7542529"/>
            <a:ext cx="782320" cy="344170"/>
          </a:xfrm>
          <a:custGeom>
            <a:avLst/>
            <a:gdLst/>
            <a:ahLst/>
            <a:cxnLst/>
            <a:rect l="l" t="t" r="r" b="b"/>
            <a:pathLst>
              <a:path w="782319" h="344170">
                <a:moveTo>
                  <a:pt x="781710" y="1270"/>
                </a:moveTo>
                <a:lnTo>
                  <a:pt x="780681" y="1270"/>
                </a:lnTo>
                <a:lnTo>
                  <a:pt x="780681" y="0"/>
                </a:lnTo>
                <a:lnTo>
                  <a:pt x="1016" y="0"/>
                </a:lnTo>
                <a:lnTo>
                  <a:pt x="1016" y="1270"/>
                </a:lnTo>
                <a:lnTo>
                  <a:pt x="0" y="1270"/>
                </a:lnTo>
                <a:lnTo>
                  <a:pt x="0" y="342900"/>
                </a:lnTo>
                <a:lnTo>
                  <a:pt x="622" y="342900"/>
                </a:lnTo>
                <a:lnTo>
                  <a:pt x="622" y="344170"/>
                </a:lnTo>
                <a:lnTo>
                  <a:pt x="781062" y="344170"/>
                </a:lnTo>
                <a:lnTo>
                  <a:pt x="781062" y="342900"/>
                </a:lnTo>
                <a:lnTo>
                  <a:pt x="781710" y="342900"/>
                </a:lnTo>
                <a:lnTo>
                  <a:pt x="781710" y="12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13943" y="7481442"/>
            <a:ext cx="2876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Yes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22" name="object 22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517651" y="7657592"/>
            <a:ext cx="680720" cy="26035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 indent="98425">
              <a:lnSpc>
                <a:spcPts val="880"/>
              </a:lnSpc>
              <a:spcBef>
                <a:spcPts val="200"/>
              </a:spcBef>
            </a:pPr>
            <a:r>
              <a:rPr sz="800" i="1" dirty="0">
                <a:solidFill>
                  <a:srgbClr val="3C4652"/>
                </a:solidFill>
                <a:latin typeface="Arial"/>
                <a:cs typeface="Arial"/>
              </a:rPr>
              <a:t>(School</a:t>
            </a:r>
            <a:r>
              <a:rPr sz="800" i="1" spc="-4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800" i="1" spc="-25" dirty="0">
                <a:solidFill>
                  <a:srgbClr val="3C4652"/>
                </a:solidFill>
                <a:latin typeface="Arial"/>
                <a:cs typeface="Arial"/>
              </a:rPr>
              <a:t>of</a:t>
            </a:r>
            <a:r>
              <a:rPr sz="800" i="1" dirty="0">
                <a:solidFill>
                  <a:srgbClr val="3C4652"/>
                </a:solidFill>
                <a:latin typeface="Arial"/>
                <a:cs typeface="Arial"/>
              </a:rPr>
              <a:t> Medicine</a:t>
            </a:r>
            <a:r>
              <a:rPr sz="800" i="1" spc="-5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800" i="1" spc="-10" dirty="0">
                <a:solidFill>
                  <a:srgbClr val="3C4652"/>
                </a:solidFill>
                <a:latin typeface="Arial"/>
                <a:cs typeface="Arial"/>
              </a:rPr>
              <a:t>only)</a:t>
            </a:r>
            <a:endParaRPr sz="8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733042" y="7620466"/>
            <a:ext cx="194310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No</a:t>
            </a:r>
            <a:endParaRPr sz="1200">
              <a:latin typeface="Arial"/>
              <a:cs typeface="Arial"/>
            </a:endParaRPr>
          </a:p>
        </p:txBody>
      </p:sp>
      <p:sp>
        <p:nvSpPr>
          <p:cNvPr id="24" name="object 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84578" y="7602219"/>
            <a:ext cx="488950" cy="226060"/>
          </a:xfrm>
          <a:custGeom>
            <a:avLst/>
            <a:gdLst/>
            <a:ahLst/>
            <a:cxnLst/>
            <a:rect l="l" t="t" r="r" b="b"/>
            <a:pathLst>
              <a:path w="488950" h="226059">
                <a:moveTo>
                  <a:pt x="0" y="226059"/>
                </a:moveTo>
                <a:lnTo>
                  <a:pt x="488696" y="226059"/>
                </a:lnTo>
                <a:lnTo>
                  <a:pt x="488696" y="0"/>
                </a:lnTo>
                <a:lnTo>
                  <a:pt x="0" y="0"/>
                </a:lnTo>
                <a:lnTo>
                  <a:pt x="0" y="2260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720342" y="7593330"/>
            <a:ext cx="2197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No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26" name="object 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28166" y="6172200"/>
            <a:ext cx="109855" cy="241300"/>
            <a:chOff x="1328166" y="6172200"/>
            <a:chExt cx="109855" cy="241300"/>
          </a:xfrm>
        </p:grpSpPr>
        <p:sp>
          <p:nvSpPr>
            <p:cNvPr id="27" name="object 27"/>
            <p:cNvSpPr/>
            <p:nvPr/>
          </p:nvSpPr>
          <p:spPr>
            <a:xfrm>
              <a:off x="1383030" y="6172200"/>
              <a:ext cx="0" cy="145415"/>
            </a:xfrm>
            <a:custGeom>
              <a:avLst/>
              <a:gdLst/>
              <a:ahLst/>
              <a:cxnLst/>
              <a:rect l="l" t="t" r="r" b="b"/>
              <a:pathLst>
                <a:path h="145414">
                  <a:moveTo>
                    <a:pt x="0" y="0"/>
                  </a:moveTo>
                  <a:lnTo>
                    <a:pt x="0" y="98805"/>
                  </a:lnTo>
                  <a:lnTo>
                    <a:pt x="0" y="145161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328166" y="6303645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8" y="0"/>
                  </a:moveTo>
                  <a:lnTo>
                    <a:pt x="0" y="0"/>
                  </a:lnTo>
                  <a:lnTo>
                    <a:pt x="54864" y="109727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" name="object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274061" y="1474469"/>
            <a:ext cx="3903979" cy="1268730"/>
            <a:chOff x="2274061" y="1474469"/>
            <a:chExt cx="3903979" cy="1268730"/>
          </a:xfrm>
        </p:grpSpPr>
        <p:sp>
          <p:nvSpPr>
            <p:cNvPr id="30" name="object 30"/>
            <p:cNvSpPr/>
            <p:nvPr/>
          </p:nvSpPr>
          <p:spPr>
            <a:xfrm>
              <a:off x="2328925" y="1485899"/>
              <a:ext cx="1661160" cy="275590"/>
            </a:xfrm>
            <a:custGeom>
              <a:avLst/>
              <a:gdLst/>
              <a:ahLst/>
              <a:cxnLst/>
              <a:rect l="l" t="t" r="r" b="b"/>
              <a:pathLst>
                <a:path w="1661160" h="275589">
                  <a:moveTo>
                    <a:pt x="1660652" y="0"/>
                  </a:moveTo>
                  <a:lnTo>
                    <a:pt x="1660652" y="171450"/>
                  </a:lnTo>
                  <a:lnTo>
                    <a:pt x="0" y="171450"/>
                  </a:lnTo>
                  <a:lnTo>
                    <a:pt x="0" y="275463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274061" y="1747646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5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252085" y="1828799"/>
              <a:ext cx="925830" cy="914400"/>
            </a:xfrm>
            <a:custGeom>
              <a:avLst/>
              <a:gdLst/>
              <a:ahLst/>
              <a:cxnLst/>
              <a:rect l="l" t="t" r="r" b="b"/>
              <a:pathLst>
                <a:path w="925829" h="914400">
                  <a:moveTo>
                    <a:pt x="925830" y="457200"/>
                  </a:moveTo>
                  <a:lnTo>
                    <a:pt x="923429" y="410438"/>
                  </a:lnTo>
                  <a:lnTo>
                    <a:pt x="916406" y="365036"/>
                  </a:lnTo>
                  <a:lnTo>
                    <a:pt x="904989" y="321208"/>
                  </a:lnTo>
                  <a:lnTo>
                    <a:pt x="889406" y="279196"/>
                  </a:lnTo>
                  <a:lnTo>
                    <a:pt x="869899" y="239229"/>
                  </a:lnTo>
                  <a:lnTo>
                    <a:pt x="846696" y="201536"/>
                  </a:lnTo>
                  <a:lnTo>
                    <a:pt x="820026" y="166344"/>
                  </a:lnTo>
                  <a:lnTo>
                    <a:pt x="790143" y="133883"/>
                  </a:lnTo>
                  <a:lnTo>
                    <a:pt x="757250" y="104381"/>
                  </a:lnTo>
                  <a:lnTo>
                    <a:pt x="721614" y="78066"/>
                  </a:lnTo>
                  <a:lnTo>
                    <a:pt x="683450" y="55168"/>
                  </a:lnTo>
                  <a:lnTo>
                    <a:pt x="642988" y="35915"/>
                  </a:lnTo>
                  <a:lnTo>
                    <a:pt x="600468" y="20548"/>
                  </a:lnTo>
                  <a:lnTo>
                    <a:pt x="556120" y="9296"/>
                  </a:lnTo>
                  <a:lnTo>
                    <a:pt x="510197" y="2362"/>
                  </a:lnTo>
                  <a:lnTo>
                    <a:pt x="462915" y="0"/>
                  </a:lnTo>
                  <a:lnTo>
                    <a:pt x="415620" y="2362"/>
                  </a:lnTo>
                  <a:lnTo>
                    <a:pt x="369697" y="9296"/>
                  </a:lnTo>
                  <a:lnTo>
                    <a:pt x="325348" y="20548"/>
                  </a:lnTo>
                  <a:lnTo>
                    <a:pt x="282829" y="35915"/>
                  </a:lnTo>
                  <a:lnTo>
                    <a:pt x="242366" y="55168"/>
                  </a:lnTo>
                  <a:lnTo>
                    <a:pt x="204203" y="78066"/>
                  </a:lnTo>
                  <a:lnTo>
                    <a:pt x="168567" y="104381"/>
                  </a:lnTo>
                  <a:lnTo>
                    <a:pt x="135674" y="133883"/>
                  </a:lnTo>
                  <a:lnTo>
                    <a:pt x="105791" y="166344"/>
                  </a:lnTo>
                  <a:lnTo>
                    <a:pt x="79121" y="201536"/>
                  </a:lnTo>
                  <a:lnTo>
                    <a:pt x="55918" y="239229"/>
                  </a:lnTo>
                  <a:lnTo>
                    <a:pt x="36410" y="279196"/>
                  </a:lnTo>
                  <a:lnTo>
                    <a:pt x="20828" y="321208"/>
                  </a:lnTo>
                  <a:lnTo>
                    <a:pt x="9410" y="365036"/>
                  </a:lnTo>
                  <a:lnTo>
                    <a:pt x="2387" y="410438"/>
                  </a:lnTo>
                  <a:lnTo>
                    <a:pt x="0" y="457200"/>
                  </a:lnTo>
                  <a:lnTo>
                    <a:pt x="2387" y="503859"/>
                  </a:lnTo>
                  <a:lnTo>
                    <a:pt x="9410" y="549173"/>
                  </a:lnTo>
                  <a:lnTo>
                    <a:pt x="20828" y="592912"/>
                  </a:lnTo>
                  <a:lnTo>
                    <a:pt x="36410" y="634860"/>
                  </a:lnTo>
                  <a:lnTo>
                    <a:pt x="55918" y="674776"/>
                  </a:lnTo>
                  <a:lnTo>
                    <a:pt x="79121" y="712431"/>
                  </a:lnTo>
                  <a:lnTo>
                    <a:pt x="105791" y="747598"/>
                  </a:lnTo>
                  <a:lnTo>
                    <a:pt x="135674" y="780046"/>
                  </a:lnTo>
                  <a:lnTo>
                    <a:pt x="168567" y="809523"/>
                  </a:lnTo>
                  <a:lnTo>
                    <a:pt x="204203" y="835837"/>
                  </a:lnTo>
                  <a:lnTo>
                    <a:pt x="242366" y="858723"/>
                  </a:lnTo>
                  <a:lnTo>
                    <a:pt x="282829" y="877976"/>
                  </a:lnTo>
                  <a:lnTo>
                    <a:pt x="325348" y="893343"/>
                  </a:lnTo>
                  <a:lnTo>
                    <a:pt x="369697" y="904608"/>
                  </a:lnTo>
                  <a:lnTo>
                    <a:pt x="415620" y="911542"/>
                  </a:lnTo>
                  <a:lnTo>
                    <a:pt x="462915" y="913892"/>
                  </a:lnTo>
                  <a:lnTo>
                    <a:pt x="510197" y="911542"/>
                  </a:lnTo>
                  <a:lnTo>
                    <a:pt x="556120" y="904608"/>
                  </a:lnTo>
                  <a:lnTo>
                    <a:pt x="600468" y="893343"/>
                  </a:lnTo>
                  <a:lnTo>
                    <a:pt x="642988" y="877976"/>
                  </a:lnTo>
                  <a:lnTo>
                    <a:pt x="683450" y="858723"/>
                  </a:lnTo>
                  <a:lnTo>
                    <a:pt x="721614" y="835837"/>
                  </a:lnTo>
                  <a:lnTo>
                    <a:pt x="757250" y="809523"/>
                  </a:lnTo>
                  <a:lnTo>
                    <a:pt x="790143" y="780046"/>
                  </a:lnTo>
                  <a:lnTo>
                    <a:pt x="820026" y="747598"/>
                  </a:lnTo>
                  <a:lnTo>
                    <a:pt x="846696" y="712431"/>
                  </a:lnTo>
                  <a:lnTo>
                    <a:pt x="869899" y="674776"/>
                  </a:lnTo>
                  <a:lnTo>
                    <a:pt x="889406" y="634860"/>
                  </a:lnTo>
                  <a:lnTo>
                    <a:pt x="904989" y="592912"/>
                  </a:lnTo>
                  <a:lnTo>
                    <a:pt x="916406" y="549173"/>
                  </a:lnTo>
                  <a:lnTo>
                    <a:pt x="923429" y="503859"/>
                  </a:lnTo>
                  <a:lnTo>
                    <a:pt x="925830" y="457200"/>
                  </a:lnTo>
                  <a:close/>
                </a:path>
              </a:pathLst>
            </a:custGeom>
            <a:solidFill>
              <a:srgbClr val="8575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6" name="object 6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294889" y="4229100"/>
            <a:ext cx="109855" cy="285750"/>
            <a:chOff x="2294889" y="4229100"/>
            <a:chExt cx="109855" cy="285750"/>
          </a:xfrm>
        </p:grpSpPr>
        <p:sp>
          <p:nvSpPr>
            <p:cNvPr id="67" name="object 67"/>
            <p:cNvSpPr/>
            <p:nvPr/>
          </p:nvSpPr>
          <p:spPr>
            <a:xfrm>
              <a:off x="2349753" y="4229100"/>
              <a:ext cx="0" cy="189865"/>
            </a:xfrm>
            <a:custGeom>
              <a:avLst/>
              <a:gdLst/>
              <a:ahLst/>
              <a:cxnLst/>
              <a:rect l="l" t="t" r="r" b="b"/>
              <a:pathLst>
                <a:path h="189864">
                  <a:moveTo>
                    <a:pt x="0" y="0"/>
                  </a:moveTo>
                  <a:lnTo>
                    <a:pt x="0" y="189737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2294889" y="440512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8" y="0"/>
                  </a:moveTo>
                  <a:lnTo>
                    <a:pt x="0" y="0"/>
                  </a:lnTo>
                  <a:lnTo>
                    <a:pt x="54864" y="109727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5295646" y="2094992"/>
            <a:ext cx="842010" cy="347345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 marR="5080" indent="294640">
              <a:lnSpc>
                <a:spcPts val="1210"/>
              </a:lnSpc>
              <a:spcBef>
                <a:spcPts val="235"/>
              </a:spcBef>
            </a:pPr>
            <a:r>
              <a:rPr sz="1100" spc="-25" dirty="0">
                <a:solidFill>
                  <a:srgbClr val="FFFFFF"/>
                </a:solidFill>
                <a:latin typeface="Arial"/>
                <a:cs typeface="Arial"/>
              </a:rPr>
              <a:t>Job </a:t>
            </a:r>
            <a:r>
              <a:rPr sz="1100" spc="-10" dirty="0">
                <a:solidFill>
                  <a:srgbClr val="FFFFFF"/>
                </a:solidFill>
                <a:latin typeface="Arial"/>
                <a:cs typeface="Arial"/>
              </a:rPr>
              <a:t>Management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18" name="object 118"/>
          <p:cNvSpPr txBox="1"/>
          <p:nvPr/>
        </p:nvSpPr>
        <p:spPr>
          <a:xfrm>
            <a:off x="5160009" y="3099012"/>
            <a:ext cx="1193165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Annual</a:t>
            </a:r>
            <a:r>
              <a:rPr sz="1200" spc="-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or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 Shorter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9" name="object 1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070347" y="2971800"/>
            <a:ext cx="1371600" cy="440690"/>
          </a:xfrm>
          <a:prstGeom prst="rect">
            <a:avLst/>
          </a:prstGeom>
          <a:solidFill>
            <a:srgbClr val="CCCCCC"/>
          </a:solidFill>
        </p:spPr>
        <p:txBody>
          <a:bodyPr vert="horz" wrap="square" lIns="0" tIns="112395" rIns="0" bIns="0" rtlCol="0">
            <a:spAutoFit/>
          </a:bodyPr>
          <a:lstStyle/>
          <a:p>
            <a:pPr marL="89535">
              <a:lnSpc>
                <a:spcPct val="100000"/>
              </a:lnSpc>
              <a:spcBef>
                <a:spcPts val="885"/>
              </a:spcBef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Annual</a:t>
            </a:r>
            <a:r>
              <a:rPr sz="1200" spc="-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or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 Shorter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1" name="object 111"/>
          <p:cNvSpPr txBox="1"/>
          <p:nvPr/>
        </p:nvSpPr>
        <p:spPr>
          <a:xfrm>
            <a:off x="6472428" y="4114800"/>
            <a:ext cx="771525" cy="342900"/>
          </a:xfrm>
          <a:prstGeom prst="rect">
            <a:avLst/>
          </a:prstGeom>
          <a:solidFill>
            <a:srgbClr val="CCCCCC"/>
          </a:solidFill>
        </p:spPr>
        <p:txBody>
          <a:bodyPr vert="horz" wrap="square" lIns="0" tIns="61594" rIns="0" bIns="0" rtlCol="0">
            <a:spAutoFit/>
          </a:bodyPr>
          <a:lstStyle/>
          <a:p>
            <a:pPr marL="170815">
              <a:lnSpc>
                <a:spcPct val="100000"/>
              </a:lnSpc>
              <a:spcBef>
                <a:spcPts val="484"/>
              </a:spcBef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Salary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2" name="object 1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500115" y="4190831"/>
            <a:ext cx="517525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Stipend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4" name="object 114"/>
          <p:cNvSpPr txBox="1"/>
          <p:nvPr/>
        </p:nvSpPr>
        <p:spPr>
          <a:xfrm>
            <a:off x="4466844" y="4190831"/>
            <a:ext cx="440690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Hourly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3" name="object 113"/>
          <p:cNvSpPr txBox="1"/>
          <p:nvPr/>
        </p:nvSpPr>
        <p:spPr>
          <a:xfrm>
            <a:off x="5371972" y="4114800"/>
            <a:ext cx="771525" cy="342900"/>
          </a:xfrm>
          <a:prstGeom prst="rect">
            <a:avLst/>
          </a:prstGeom>
          <a:solidFill>
            <a:srgbClr val="CCCCCC"/>
          </a:solidFill>
        </p:spPr>
        <p:txBody>
          <a:bodyPr vert="horz" wrap="square" lIns="0" tIns="61594" rIns="0" bIns="0" rtlCol="0">
            <a:spAutoFit/>
          </a:bodyPr>
          <a:lstStyle/>
          <a:p>
            <a:pPr marL="127635">
              <a:lnSpc>
                <a:spcPct val="100000"/>
              </a:lnSpc>
              <a:spcBef>
                <a:spcPts val="484"/>
              </a:spcBef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Stipend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36" name="object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620005" y="4517644"/>
            <a:ext cx="109855" cy="340360"/>
            <a:chOff x="4620005" y="4517644"/>
            <a:chExt cx="109855" cy="340360"/>
          </a:xfrm>
        </p:grpSpPr>
        <p:sp>
          <p:nvSpPr>
            <p:cNvPr id="37" name="object 37"/>
            <p:cNvSpPr/>
            <p:nvPr/>
          </p:nvSpPr>
          <p:spPr>
            <a:xfrm>
              <a:off x="4674869" y="4529074"/>
              <a:ext cx="11430" cy="233045"/>
            </a:xfrm>
            <a:custGeom>
              <a:avLst/>
              <a:gdLst/>
              <a:ahLst/>
              <a:cxnLst/>
              <a:rect l="l" t="t" r="r" b="b"/>
              <a:pathLst>
                <a:path w="11429" h="233045">
                  <a:moveTo>
                    <a:pt x="11429" y="0"/>
                  </a:moveTo>
                  <a:lnTo>
                    <a:pt x="0" y="0"/>
                  </a:lnTo>
                  <a:lnTo>
                    <a:pt x="0" y="232663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620005" y="4748022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8" y="0"/>
                  </a:moveTo>
                  <a:lnTo>
                    <a:pt x="0" y="0"/>
                  </a:lnTo>
                  <a:lnTo>
                    <a:pt x="54864" y="109727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9" name="object 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00431" y="7875269"/>
            <a:ext cx="902335" cy="1211580"/>
            <a:chOff x="400431" y="7875269"/>
            <a:chExt cx="902335" cy="1211580"/>
          </a:xfrm>
        </p:grpSpPr>
        <p:sp>
          <p:nvSpPr>
            <p:cNvPr id="40" name="object 40"/>
            <p:cNvSpPr/>
            <p:nvPr/>
          </p:nvSpPr>
          <p:spPr>
            <a:xfrm>
              <a:off x="851369" y="7886699"/>
              <a:ext cx="6350" cy="247015"/>
            </a:xfrm>
            <a:custGeom>
              <a:avLst/>
              <a:gdLst/>
              <a:ahLst/>
              <a:cxnLst/>
              <a:rect l="l" t="t" r="r" b="b"/>
              <a:pathLst>
                <a:path w="6350" h="247015">
                  <a:moveTo>
                    <a:pt x="5880" y="0"/>
                  </a:moveTo>
                  <a:lnTo>
                    <a:pt x="5880" y="197485"/>
                  </a:lnTo>
                  <a:lnTo>
                    <a:pt x="0" y="197485"/>
                  </a:lnTo>
                  <a:lnTo>
                    <a:pt x="0" y="246887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796505" y="811987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8" y="0"/>
                  </a:moveTo>
                  <a:lnTo>
                    <a:pt x="0" y="0"/>
                  </a:lnTo>
                  <a:lnTo>
                    <a:pt x="54864" y="109727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400418" y="8229599"/>
              <a:ext cx="902335" cy="857250"/>
            </a:xfrm>
            <a:custGeom>
              <a:avLst/>
              <a:gdLst/>
              <a:ahLst/>
              <a:cxnLst/>
              <a:rect l="l" t="t" r="r" b="b"/>
              <a:pathLst>
                <a:path w="902335" h="857250">
                  <a:moveTo>
                    <a:pt x="901585" y="0"/>
                  </a:moveTo>
                  <a:lnTo>
                    <a:pt x="266" y="0"/>
                  </a:lnTo>
                  <a:lnTo>
                    <a:pt x="266" y="1270"/>
                  </a:lnTo>
                  <a:lnTo>
                    <a:pt x="901585" y="1270"/>
                  </a:lnTo>
                  <a:lnTo>
                    <a:pt x="901585" y="0"/>
                  </a:lnTo>
                  <a:close/>
                </a:path>
                <a:path w="902335" h="857250">
                  <a:moveTo>
                    <a:pt x="901839" y="855980"/>
                  </a:moveTo>
                  <a:lnTo>
                    <a:pt x="0" y="855980"/>
                  </a:lnTo>
                  <a:lnTo>
                    <a:pt x="0" y="857250"/>
                  </a:lnTo>
                  <a:lnTo>
                    <a:pt x="901839" y="857250"/>
                  </a:lnTo>
                  <a:lnTo>
                    <a:pt x="901839" y="855980"/>
                  </a:lnTo>
                  <a:close/>
                </a:path>
              </a:pathLst>
            </a:custGeom>
            <a:solidFill>
              <a:srgbClr val="4A2D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0050" y="8229600"/>
            <a:ext cx="902969" cy="857250"/>
          </a:xfrm>
          <a:custGeom>
            <a:avLst/>
            <a:gdLst/>
            <a:ahLst/>
            <a:cxnLst/>
            <a:rect l="l" t="t" r="r" b="b"/>
            <a:pathLst>
              <a:path w="902969" h="857250">
                <a:moveTo>
                  <a:pt x="902589" y="1270"/>
                </a:moveTo>
                <a:lnTo>
                  <a:pt x="901954" y="1270"/>
                </a:lnTo>
                <a:lnTo>
                  <a:pt x="901954" y="0"/>
                </a:lnTo>
                <a:lnTo>
                  <a:pt x="635" y="0"/>
                </a:lnTo>
                <a:lnTo>
                  <a:pt x="635" y="1270"/>
                </a:lnTo>
                <a:lnTo>
                  <a:pt x="0" y="1270"/>
                </a:lnTo>
                <a:lnTo>
                  <a:pt x="0" y="855980"/>
                </a:lnTo>
                <a:lnTo>
                  <a:pt x="368" y="855980"/>
                </a:lnTo>
                <a:lnTo>
                  <a:pt x="368" y="857250"/>
                </a:lnTo>
                <a:lnTo>
                  <a:pt x="902208" y="857250"/>
                </a:lnTo>
                <a:lnTo>
                  <a:pt x="902208" y="855980"/>
                </a:lnTo>
                <a:lnTo>
                  <a:pt x="902589" y="855980"/>
                </a:lnTo>
                <a:lnTo>
                  <a:pt x="902589" y="1270"/>
                </a:lnTo>
                <a:close/>
              </a:path>
            </a:pathLst>
          </a:custGeom>
          <a:solidFill>
            <a:srgbClr val="4A2D8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5" name="object 4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2077" y="7250810"/>
            <a:ext cx="868044" cy="1816100"/>
            <a:chOff x="1372077" y="7250810"/>
            <a:chExt cx="868044" cy="1816100"/>
          </a:xfrm>
        </p:grpSpPr>
        <p:sp>
          <p:nvSpPr>
            <p:cNvPr id="46" name="object 46"/>
            <p:cNvSpPr/>
            <p:nvPr/>
          </p:nvSpPr>
          <p:spPr>
            <a:xfrm>
              <a:off x="1824481" y="7262240"/>
              <a:ext cx="4445" cy="243204"/>
            </a:xfrm>
            <a:custGeom>
              <a:avLst/>
              <a:gdLst/>
              <a:ahLst/>
              <a:cxnLst/>
              <a:rect l="l" t="t" r="r" b="b"/>
              <a:pathLst>
                <a:path w="4444" h="243204">
                  <a:moveTo>
                    <a:pt x="0" y="0"/>
                  </a:moveTo>
                  <a:lnTo>
                    <a:pt x="4318" y="0"/>
                  </a:lnTo>
                  <a:lnTo>
                    <a:pt x="4318" y="242696"/>
                  </a:lnTo>
                </a:path>
              </a:pathLst>
            </a:custGeom>
            <a:ln w="22859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773935" y="749122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829688" y="7829549"/>
              <a:ext cx="3175" cy="304165"/>
            </a:xfrm>
            <a:custGeom>
              <a:avLst/>
              <a:gdLst/>
              <a:ahLst/>
              <a:cxnLst/>
              <a:rect l="l" t="t" r="r" b="b"/>
              <a:pathLst>
                <a:path w="3175" h="304165">
                  <a:moveTo>
                    <a:pt x="3048" y="0"/>
                  </a:moveTo>
                  <a:lnTo>
                    <a:pt x="0" y="30403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774951" y="8119363"/>
              <a:ext cx="109855" cy="110489"/>
            </a:xfrm>
            <a:custGeom>
              <a:avLst/>
              <a:gdLst/>
              <a:ahLst/>
              <a:cxnLst/>
              <a:rect l="l" t="t" r="r" b="b"/>
              <a:pathLst>
                <a:path w="109855" h="110490">
                  <a:moveTo>
                    <a:pt x="0" y="0"/>
                  </a:moveTo>
                  <a:lnTo>
                    <a:pt x="53848" y="110236"/>
                  </a:lnTo>
                  <a:lnTo>
                    <a:pt x="109728" y="10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372069" y="8229599"/>
              <a:ext cx="868044" cy="836930"/>
            </a:xfrm>
            <a:custGeom>
              <a:avLst/>
              <a:gdLst/>
              <a:ahLst/>
              <a:cxnLst/>
              <a:rect l="l" t="t" r="r" b="b"/>
              <a:pathLst>
                <a:path w="868044" h="836929">
                  <a:moveTo>
                    <a:pt x="867702" y="0"/>
                  </a:moveTo>
                  <a:lnTo>
                    <a:pt x="152" y="0"/>
                  </a:lnTo>
                  <a:lnTo>
                    <a:pt x="152" y="1270"/>
                  </a:lnTo>
                  <a:lnTo>
                    <a:pt x="867702" y="1270"/>
                  </a:lnTo>
                  <a:lnTo>
                    <a:pt x="867702" y="0"/>
                  </a:lnTo>
                  <a:close/>
                </a:path>
                <a:path w="868044" h="836929">
                  <a:moveTo>
                    <a:pt x="867854" y="835660"/>
                  </a:moveTo>
                  <a:lnTo>
                    <a:pt x="0" y="835660"/>
                  </a:lnTo>
                  <a:lnTo>
                    <a:pt x="0" y="836930"/>
                  </a:lnTo>
                  <a:lnTo>
                    <a:pt x="867854" y="836930"/>
                  </a:lnTo>
                  <a:lnTo>
                    <a:pt x="867854" y="835660"/>
                  </a:lnTo>
                  <a:close/>
                </a:path>
              </a:pathLst>
            </a:custGeom>
            <a:solidFill>
              <a:srgbClr val="4A2D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1" name="object 5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335339" y="1485899"/>
            <a:ext cx="4577651" cy="2571877"/>
            <a:chOff x="2335339" y="1485899"/>
            <a:chExt cx="4577651" cy="2571877"/>
          </a:xfrm>
        </p:grpSpPr>
        <p:sp>
          <p:nvSpPr>
            <p:cNvPr id="52" name="object 52"/>
            <p:cNvSpPr/>
            <p:nvPr/>
          </p:nvSpPr>
          <p:spPr>
            <a:xfrm>
              <a:off x="3989577" y="1485899"/>
              <a:ext cx="1725930" cy="247015"/>
            </a:xfrm>
            <a:custGeom>
              <a:avLst/>
              <a:gdLst/>
              <a:ahLst/>
              <a:cxnLst/>
              <a:rect l="l" t="t" r="r" b="b"/>
              <a:pathLst>
                <a:path w="1725929" h="247014">
                  <a:moveTo>
                    <a:pt x="0" y="0"/>
                  </a:moveTo>
                  <a:lnTo>
                    <a:pt x="0" y="171450"/>
                  </a:lnTo>
                  <a:lnTo>
                    <a:pt x="1725422" y="171450"/>
                  </a:lnTo>
                  <a:lnTo>
                    <a:pt x="1725422" y="246888"/>
                  </a:lnTo>
                </a:path>
              </a:pathLst>
            </a:custGeom>
            <a:ln w="22859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5660135" y="171907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5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5715000" y="2742819"/>
              <a:ext cx="0" cy="1219200"/>
            </a:xfrm>
            <a:custGeom>
              <a:avLst/>
              <a:gdLst/>
              <a:ahLst/>
              <a:cxnLst/>
              <a:rect l="l" t="t" r="r" b="b"/>
              <a:pathLst>
                <a:path h="1219200">
                  <a:moveTo>
                    <a:pt x="0" y="0"/>
                  </a:moveTo>
                  <a:lnTo>
                    <a:pt x="0" y="230250"/>
                  </a:lnTo>
                </a:path>
                <a:path h="1219200">
                  <a:moveTo>
                    <a:pt x="0" y="668401"/>
                  </a:moveTo>
                  <a:lnTo>
                    <a:pt x="0" y="1218818"/>
                  </a:lnTo>
                </a:path>
              </a:pathLst>
            </a:custGeom>
            <a:ln w="22859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5660135" y="394792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2335339" y="2759963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15"/>
                  </a:lnTo>
                </a:path>
              </a:pathLst>
            </a:custGeom>
            <a:ln w="35941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4657725" y="2742819"/>
              <a:ext cx="1057275" cy="1219200"/>
            </a:xfrm>
            <a:custGeom>
              <a:avLst/>
              <a:gdLst/>
              <a:ahLst/>
              <a:cxnLst/>
              <a:rect l="l" t="t" r="r" b="b"/>
              <a:pathLst>
                <a:path w="1057275" h="1219200">
                  <a:moveTo>
                    <a:pt x="1057275" y="0"/>
                  </a:moveTo>
                  <a:lnTo>
                    <a:pt x="1057275" y="1086230"/>
                  </a:lnTo>
                  <a:lnTo>
                    <a:pt x="0" y="1086230"/>
                  </a:lnTo>
                  <a:lnTo>
                    <a:pt x="0" y="121881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4602861" y="394792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5600700" y="3829049"/>
              <a:ext cx="1257300" cy="118745"/>
            </a:xfrm>
            <a:custGeom>
              <a:avLst/>
              <a:gdLst/>
              <a:ahLst/>
              <a:cxnLst/>
              <a:rect l="l" t="t" r="r" b="b"/>
              <a:pathLst>
                <a:path w="1257300" h="118745">
                  <a:moveTo>
                    <a:pt x="0" y="0"/>
                  </a:moveTo>
                  <a:lnTo>
                    <a:pt x="1257300" y="0"/>
                  </a:lnTo>
                  <a:lnTo>
                    <a:pt x="1257300" y="118237"/>
                  </a:lnTo>
                </a:path>
              </a:pathLst>
            </a:custGeom>
            <a:ln w="22859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6803135" y="393357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8" y="0"/>
                  </a:moveTo>
                  <a:lnTo>
                    <a:pt x="0" y="0"/>
                  </a:lnTo>
                  <a:lnTo>
                    <a:pt x="54864" y="109727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1" name="object 61"/>
          <p:cNvSpPr txBox="1"/>
          <p:nvPr/>
        </p:nvSpPr>
        <p:spPr>
          <a:xfrm>
            <a:off x="542340" y="8369934"/>
            <a:ext cx="619125" cy="54356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065" marR="5080" indent="-1270" algn="ctr">
              <a:lnSpc>
                <a:spcPts val="1320"/>
              </a:lnSpc>
              <a:spcBef>
                <a:spcPts val="24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Regular Practice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Plan</a:t>
            </a:r>
            <a:endParaRPr sz="120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1543811" y="8469058"/>
            <a:ext cx="567055" cy="3384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70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Regular</a:t>
            </a:r>
            <a:endParaRPr sz="1200">
              <a:latin typeface="Arial"/>
              <a:cs typeface="Arial"/>
            </a:endParaRPr>
          </a:p>
          <a:p>
            <a:pPr marL="33020">
              <a:lnSpc>
                <a:spcPts val="1380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Salary</a:t>
            </a:r>
            <a:endParaRPr sz="1200">
              <a:latin typeface="Arial"/>
              <a:cs typeface="Arial"/>
            </a:endParaRPr>
          </a:p>
        </p:txBody>
      </p:sp>
      <p:sp>
        <p:nvSpPr>
          <p:cNvPr id="63" name="object 6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71600" y="8229600"/>
            <a:ext cx="869315" cy="836930"/>
          </a:xfrm>
          <a:custGeom>
            <a:avLst/>
            <a:gdLst/>
            <a:ahLst/>
            <a:cxnLst/>
            <a:rect l="l" t="t" r="r" b="b"/>
            <a:pathLst>
              <a:path w="869314" h="836929">
                <a:moveTo>
                  <a:pt x="868807" y="1270"/>
                </a:moveTo>
                <a:lnTo>
                  <a:pt x="868172" y="1270"/>
                </a:lnTo>
                <a:lnTo>
                  <a:pt x="868172" y="0"/>
                </a:lnTo>
                <a:lnTo>
                  <a:pt x="622" y="0"/>
                </a:lnTo>
                <a:lnTo>
                  <a:pt x="622" y="1270"/>
                </a:lnTo>
                <a:lnTo>
                  <a:pt x="0" y="1270"/>
                </a:lnTo>
                <a:lnTo>
                  <a:pt x="0" y="835660"/>
                </a:lnTo>
                <a:lnTo>
                  <a:pt x="469" y="835660"/>
                </a:lnTo>
                <a:lnTo>
                  <a:pt x="469" y="836930"/>
                </a:lnTo>
                <a:lnTo>
                  <a:pt x="868324" y="836930"/>
                </a:lnTo>
                <a:lnTo>
                  <a:pt x="868324" y="835660"/>
                </a:lnTo>
                <a:lnTo>
                  <a:pt x="868807" y="835660"/>
                </a:lnTo>
                <a:lnTo>
                  <a:pt x="868807" y="1270"/>
                </a:lnTo>
                <a:close/>
              </a:path>
            </a:pathLst>
          </a:custGeom>
          <a:solidFill>
            <a:srgbClr val="4A2D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4160520" y="4857750"/>
            <a:ext cx="1028700" cy="91440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1066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840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57785" marR="48895" indent="62865">
              <a:lnSpc>
                <a:spcPts val="1320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Temporary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64" name="object 6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531111" y="8441893"/>
            <a:ext cx="592455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8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Regular</a:t>
            </a:r>
            <a:endParaRPr sz="1200">
              <a:latin typeface="Arial"/>
              <a:cs typeface="Arial"/>
            </a:endParaRPr>
          </a:p>
          <a:p>
            <a:pPr marL="45720">
              <a:lnSpc>
                <a:spcPts val="1380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Salary</a:t>
            </a:r>
            <a:endParaRPr sz="1200"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4398517" y="6544141"/>
            <a:ext cx="1550035" cy="33845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283845" indent="-283845">
              <a:lnSpc>
                <a:spcPts val="1320"/>
              </a:lnSpc>
              <a:spcBef>
                <a:spcPts val="20"/>
              </a:spcBef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Is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employee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part</a:t>
            </a:r>
            <a:r>
              <a:rPr sz="1200" spc="-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of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the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Practice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 Plan?</a:t>
            </a:r>
            <a:endParaRPr sz="1200">
              <a:latin typeface="Arial"/>
              <a:cs typeface="Arial"/>
            </a:endParaRPr>
          </a:p>
        </p:txBody>
      </p:sp>
      <p:sp>
        <p:nvSpPr>
          <p:cNvPr id="72" name="object 7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173728" y="6300470"/>
            <a:ext cx="1998980" cy="843280"/>
          </a:xfrm>
          <a:prstGeom prst="rect">
            <a:avLst/>
          </a:prstGeom>
          <a:solidFill>
            <a:srgbClr val="CCCCCC"/>
          </a:solidFill>
        </p:spPr>
        <p:txBody>
          <a:bodyPr vert="horz" wrap="square" lIns="0" tIns="7175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65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508634" marR="215900" indent="-283845">
              <a:lnSpc>
                <a:spcPts val="1320"/>
              </a:lnSpc>
              <a:spcBef>
                <a:spcPts val="5"/>
              </a:spcBef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Is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employee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part</a:t>
            </a:r>
            <a:r>
              <a:rPr sz="1200" spc="-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of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the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Practice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 Plan?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74" name="object 7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902766" y="8265160"/>
            <a:ext cx="1085850" cy="78994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135890" rIns="0" bIns="0" rtlCol="0">
            <a:spAutoFit/>
          </a:bodyPr>
          <a:lstStyle/>
          <a:p>
            <a:pPr marL="64769" marR="56515" indent="1270" algn="ctr">
              <a:lnSpc>
                <a:spcPts val="1320"/>
              </a:lnSpc>
              <a:spcBef>
                <a:spcPts val="1070"/>
              </a:spcBef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Practice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Plan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75" name="object 7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24528" y="7132319"/>
            <a:ext cx="1238250" cy="1064260"/>
            <a:chOff x="3724528" y="7132319"/>
            <a:chExt cx="1238250" cy="1064260"/>
          </a:xfrm>
        </p:grpSpPr>
        <p:sp>
          <p:nvSpPr>
            <p:cNvPr id="76" name="object 76"/>
            <p:cNvSpPr/>
            <p:nvPr/>
          </p:nvSpPr>
          <p:spPr>
            <a:xfrm>
              <a:off x="4343399" y="7143749"/>
              <a:ext cx="0" cy="956944"/>
            </a:xfrm>
            <a:custGeom>
              <a:avLst/>
              <a:gdLst/>
              <a:ahLst/>
              <a:cxnLst/>
              <a:rect l="l" t="t" r="r" b="b"/>
              <a:pathLst>
                <a:path h="956945">
                  <a:moveTo>
                    <a:pt x="0" y="627379"/>
                  </a:moveTo>
                  <a:lnTo>
                    <a:pt x="0" y="956563"/>
                  </a:lnTo>
                </a:path>
                <a:path h="956945">
                  <a:moveTo>
                    <a:pt x="0" y="0"/>
                  </a:moveTo>
                  <a:lnTo>
                    <a:pt x="0" y="229869"/>
                  </a:lnTo>
                </a:path>
              </a:pathLst>
            </a:custGeom>
            <a:ln w="22859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4288535" y="8086597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3724528" y="7771129"/>
              <a:ext cx="1238250" cy="1270"/>
            </a:xfrm>
            <a:custGeom>
              <a:avLst/>
              <a:gdLst/>
              <a:ahLst/>
              <a:cxnLst/>
              <a:rect l="l" t="t" r="r" b="b"/>
              <a:pathLst>
                <a:path w="1238250" h="1270">
                  <a:moveTo>
                    <a:pt x="0" y="1270"/>
                  </a:moveTo>
                  <a:lnTo>
                    <a:pt x="1237742" y="1270"/>
                  </a:lnTo>
                  <a:lnTo>
                    <a:pt x="1237742" y="0"/>
                  </a:lnTo>
                  <a:lnTo>
                    <a:pt x="0" y="0"/>
                  </a:lnTo>
                  <a:lnTo>
                    <a:pt x="0" y="12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9" name="object 79"/>
          <p:cNvSpPr txBox="1"/>
          <p:nvPr/>
        </p:nvSpPr>
        <p:spPr>
          <a:xfrm>
            <a:off x="4017264" y="7366212"/>
            <a:ext cx="655955" cy="397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300"/>
              </a:lnSpc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Yes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ts val="880"/>
              </a:lnSpc>
              <a:spcBef>
                <a:spcPts val="65"/>
              </a:spcBef>
            </a:pPr>
            <a:r>
              <a:rPr sz="800" i="1" dirty="0">
                <a:solidFill>
                  <a:srgbClr val="3C4652"/>
                </a:solidFill>
                <a:latin typeface="Arial"/>
                <a:cs typeface="Arial"/>
              </a:rPr>
              <a:t>(School</a:t>
            </a:r>
            <a:r>
              <a:rPr sz="800" i="1" spc="-4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800" i="1" spc="-25" dirty="0">
                <a:solidFill>
                  <a:srgbClr val="3C4652"/>
                </a:solidFill>
                <a:latin typeface="Arial"/>
                <a:cs typeface="Arial"/>
              </a:rPr>
              <a:t>of</a:t>
            </a:r>
            <a:r>
              <a:rPr sz="800" i="1" spc="-10" dirty="0">
                <a:solidFill>
                  <a:srgbClr val="3C4652"/>
                </a:solidFill>
                <a:latin typeface="Arial"/>
                <a:cs typeface="Arial"/>
              </a:rPr>
              <a:t> Medicine</a:t>
            </a:r>
            <a:r>
              <a:rPr sz="800" i="1" spc="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800" i="1" spc="-10" dirty="0">
                <a:solidFill>
                  <a:srgbClr val="3C4652"/>
                </a:solidFill>
                <a:latin typeface="Arial"/>
                <a:cs typeface="Arial"/>
              </a:rPr>
              <a:t>only)</a:t>
            </a:r>
            <a:endParaRPr sz="800">
              <a:latin typeface="Arial"/>
              <a:cs typeface="Arial"/>
            </a:endParaRPr>
          </a:p>
        </p:txBody>
      </p:sp>
      <p:sp>
        <p:nvSpPr>
          <p:cNvPr id="80" name="object 8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23894" y="7372350"/>
            <a:ext cx="1239520" cy="398780"/>
          </a:xfrm>
          <a:custGeom>
            <a:avLst/>
            <a:gdLst/>
            <a:ahLst/>
            <a:cxnLst/>
            <a:rect l="l" t="t" r="r" b="b"/>
            <a:pathLst>
              <a:path w="1239520" h="398779">
                <a:moveTo>
                  <a:pt x="1239012" y="1270"/>
                </a:moveTo>
                <a:lnTo>
                  <a:pt x="1238377" y="1270"/>
                </a:lnTo>
                <a:lnTo>
                  <a:pt x="1238377" y="0"/>
                </a:lnTo>
                <a:lnTo>
                  <a:pt x="635" y="0"/>
                </a:lnTo>
                <a:lnTo>
                  <a:pt x="635" y="1270"/>
                </a:lnTo>
                <a:lnTo>
                  <a:pt x="0" y="1270"/>
                </a:lnTo>
                <a:lnTo>
                  <a:pt x="0" y="398780"/>
                </a:lnTo>
                <a:lnTo>
                  <a:pt x="1239012" y="398780"/>
                </a:lnTo>
                <a:lnTo>
                  <a:pt x="1239012" y="12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200905" y="7339076"/>
            <a:ext cx="2876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Yes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82" name="object 8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103370" y="7515225"/>
            <a:ext cx="483234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i="1" dirty="0">
                <a:solidFill>
                  <a:srgbClr val="3C4652"/>
                </a:solidFill>
                <a:latin typeface="Arial"/>
                <a:cs typeface="Arial"/>
              </a:rPr>
              <a:t>(School</a:t>
            </a:r>
            <a:r>
              <a:rPr sz="800" i="1" spc="-4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800" i="1" spc="-25" dirty="0">
                <a:solidFill>
                  <a:srgbClr val="3C4652"/>
                </a:solidFill>
                <a:latin typeface="Arial"/>
                <a:cs typeface="Arial"/>
              </a:rPr>
              <a:t>of</a:t>
            </a:r>
            <a:endParaRPr sz="800">
              <a:latin typeface="Arial"/>
              <a:cs typeface="Arial"/>
            </a:endParaRPr>
          </a:p>
        </p:txBody>
      </p:sp>
      <p:sp>
        <p:nvSpPr>
          <p:cNvPr id="83" name="object 8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004564" y="7627111"/>
            <a:ext cx="681355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i="1" spc="-10" dirty="0">
                <a:solidFill>
                  <a:srgbClr val="3C4652"/>
                </a:solidFill>
                <a:latin typeface="Arial"/>
                <a:cs typeface="Arial"/>
              </a:rPr>
              <a:t>Medicine</a:t>
            </a:r>
            <a:r>
              <a:rPr sz="800" i="1" spc="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800" i="1" spc="-10" dirty="0">
                <a:solidFill>
                  <a:srgbClr val="3C4652"/>
                </a:solidFill>
                <a:latin typeface="Arial"/>
                <a:cs typeface="Arial"/>
              </a:rPr>
              <a:t>only)</a:t>
            </a:r>
            <a:endParaRPr sz="800">
              <a:latin typeface="Arial"/>
              <a:cs typeface="Arial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5303773" y="5066750"/>
            <a:ext cx="813435" cy="47561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82245" indent="-182880">
              <a:lnSpc>
                <a:spcPts val="1200"/>
              </a:lnSpc>
              <a:spcBef>
                <a:spcPts val="125"/>
              </a:spcBef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(Fixed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85" name="object 8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241167" y="6033896"/>
            <a:ext cx="932815" cy="742950"/>
            <a:chOff x="3241167" y="6033896"/>
            <a:chExt cx="932815" cy="742950"/>
          </a:xfrm>
        </p:grpSpPr>
        <p:sp>
          <p:nvSpPr>
            <p:cNvPr id="86" name="object 86"/>
            <p:cNvSpPr/>
            <p:nvPr/>
          </p:nvSpPr>
          <p:spPr>
            <a:xfrm>
              <a:off x="3241167" y="6033896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8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3296031" y="6315074"/>
              <a:ext cx="781685" cy="407034"/>
            </a:xfrm>
            <a:custGeom>
              <a:avLst/>
              <a:gdLst/>
              <a:ahLst/>
              <a:cxnLst/>
              <a:rect l="l" t="t" r="r" b="b"/>
              <a:pathLst>
                <a:path w="781685" h="407034">
                  <a:moveTo>
                    <a:pt x="0" y="0"/>
                  </a:moveTo>
                  <a:lnTo>
                    <a:pt x="0" y="406908"/>
                  </a:lnTo>
                  <a:lnTo>
                    <a:pt x="781685" y="40690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4064000" y="6667118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0" y="0"/>
                  </a:moveTo>
                  <a:lnTo>
                    <a:pt x="0" y="109727"/>
                  </a:lnTo>
                  <a:lnTo>
                    <a:pt x="109727" y="548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9" name="object 89"/>
          <p:cNvSpPr txBox="1"/>
          <p:nvPr/>
        </p:nvSpPr>
        <p:spPr>
          <a:xfrm>
            <a:off x="5246370" y="4864100"/>
            <a:ext cx="926465" cy="90805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431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40"/>
              </a:spcBef>
            </a:pPr>
            <a:endParaRPr sz="1200">
              <a:latin typeface="Times New Roman"/>
              <a:cs typeface="Times New Roman"/>
            </a:endParaRPr>
          </a:p>
          <a:p>
            <a:pPr marL="239395" marR="47625" indent="-182880">
              <a:lnSpc>
                <a:spcPts val="1200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(Fixed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90" name="object 9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654421" y="4524883"/>
            <a:ext cx="109855" cy="339090"/>
            <a:chOff x="5654421" y="4524883"/>
            <a:chExt cx="109855" cy="339090"/>
          </a:xfrm>
        </p:grpSpPr>
        <p:sp>
          <p:nvSpPr>
            <p:cNvPr id="91" name="object 91"/>
            <p:cNvSpPr/>
            <p:nvPr/>
          </p:nvSpPr>
          <p:spPr>
            <a:xfrm>
              <a:off x="5709285" y="4536313"/>
              <a:ext cx="5715" cy="231775"/>
            </a:xfrm>
            <a:custGeom>
              <a:avLst/>
              <a:gdLst/>
              <a:ahLst/>
              <a:cxnLst/>
              <a:rect l="l" t="t" r="r" b="b"/>
              <a:pathLst>
                <a:path w="5714" h="231775">
                  <a:moveTo>
                    <a:pt x="5714" y="0"/>
                  </a:moveTo>
                  <a:lnTo>
                    <a:pt x="0" y="0"/>
                  </a:lnTo>
                  <a:lnTo>
                    <a:pt x="0" y="23164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5654421" y="4754245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3" name="object 9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286889" y="3427729"/>
            <a:ext cx="109855" cy="458470"/>
            <a:chOff x="2286889" y="3427729"/>
            <a:chExt cx="109855" cy="458470"/>
          </a:xfrm>
        </p:grpSpPr>
        <p:sp>
          <p:nvSpPr>
            <p:cNvPr id="94" name="object 94"/>
            <p:cNvSpPr/>
            <p:nvPr/>
          </p:nvSpPr>
          <p:spPr>
            <a:xfrm>
              <a:off x="2335339" y="3427729"/>
              <a:ext cx="0" cy="374015"/>
            </a:xfrm>
            <a:custGeom>
              <a:avLst/>
              <a:gdLst/>
              <a:ahLst/>
              <a:cxnLst/>
              <a:rect l="l" t="t" r="r" b="b"/>
              <a:pathLst>
                <a:path h="374014">
                  <a:moveTo>
                    <a:pt x="0" y="0"/>
                  </a:moveTo>
                  <a:lnTo>
                    <a:pt x="0" y="373888"/>
                  </a:lnTo>
                </a:path>
              </a:pathLst>
            </a:custGeom>
            <a:ln w="35941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2286889" y="3775836"/>
              <a:ext cx="109855" cy="110489"/>
            </a:xfrm>
            <a:custGeom>
              <a:avLst/>
              <a:gdLst/>
              <a:ahLst/>
              <a:cxnLst/>
              <a:rect l="l" t="t" r="r" b="b"/>
              <a:pathLst>
                <a:path w="109855" h="110489">
                  <a:moveTo>
                    <a:pt x="109728" y="0"/>
                  </a:moveTo>
                  <a:lnTo>
                    <a:pt x="0" y="1397"/>
                  </a:lnTo>
                  <a:lnTo>
                    <a:pt x="56261" y="110362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6" name="object 9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172200" y="4446270"/>
            <a:ext cx="697230" cy="2409825"/>
            <a:chOff x="6172200" y="4446270"/>
            <a:chExt cx="697230" cy="2409825"/>
          </a:xfrm>
        </p:grpSpPr>
        <p:sp>
          <p:nvSpPr>
            <p:cNvPr id="97" name="object 97"/>
            <p:cNvSpPr/>
            <p:nvPr/>
          </p:nvSpPr>
          <p:spPr>
            <a:xfrm>
              <a:off x="6268211" y="4457700"/>
              <a:ext cx="589915" cy="2343150"/>
            </a:xfrm>
            <a:custGeom>
              <a:avLst/>
              <a:gdLst/>
              <a:ahLst/>
              <a:cxnLst/>
              <a:rect l="l" t="t" r="r" b="b"/>
              <a:pathLst>
                <a:path w="589915" h="2343150">
                  <a:moveTo>
                    <a:pt x="589788" y="0"/>
                  </a:moveTo>
                  <a:lnTo>
                    <a:pt x="589788" y="2343150"/>
                  </a:lnTo>
                  <a:lnTo>
                    <a:pt x="0" y="2343150"/>
                  </a:lnTo>
                </a:path>
              </a:pathLst>
            </a:custGeom>
            <a:ln w="22859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6172200" y="6745986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54863"/>
                  </a:lnTo>
                  <a:lnTo>
                    <a:pt x="109727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9" name="object 99"/>
          <p:cNvSpPr txBox="1"/>
          <p:nvPr/>
        </p:nvSpPr>
        <p:spPr>
          <a:xfrm>
            <a:off x="5201411" y="8451046"/>
            <a:ext cx="914400" cy="33845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indent="50800">
              <a:lnSpc>
                <a:spcPts val="1320"/>
              </a:lnSpc>
              <a:spcBef>
                <a:spcPts val="20"/>
              </a:spcBef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5114925" y="8234680"/>
            <a:ext cx="1085850" cy="78994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4445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50"/>
              </a:spcBef>
            </a:pPr>
            <a:endParaRPr sz="1200">
              <a:latin typeface="Times New Roman"/>
              <a:cs typeface="Times New Roman"/>
            </a:endParaRPr>
          </a:p>
          <a:p>
            <a:pPr marL="86360" marR="77470" indent="50800">
              <a:lnSpc>
                <a:spcPts val="1320"/>
              </a:lnSpc>
              <a:spcBef>
                <a:spcPts val="5"/>
              </a:spcBef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01" name="object 10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72608" y="7132319"/>
            <a:ext cx="570865" cy="1078230"/>
            <a:chOff x="5372608" y="7132319"/>
            <a:chExt cx="570865" cy="1078230"/>
          </a:xfrm>
        </p:grpSpPr>
        <p:sp>
          <p:nvSpPr>
            <p:cNvPr id="102" name="object 102"/>
            <p:cNvSpPr/>
            <p:nvPr/>
          </p:nvSpPr>
          <p:spPr>
            <a:xfrm>
              <a:off x="5657850" y="7143749"/>
              <a:ext cx="0" cy="970915"/>
            </a:xfrm>
            <a:custGeom>
              <a:avLst/>
              <a:gdLst/>
              <a:ahLst/>
              <a:cxnLst/>
              <a:rect l="l" t="t" r="r" b="b"/>
              <a:pathLst>
                <a:path h="970915">
                  <a:moveTo>
                    <a:pt x="0" y="741679"/>
                  </a:moveTo>
                  <a:lnTo>
                    <a:pt x="0" y="970788"/>
                  </a:lnTo>
                </a:path>
                <a:path h="970915">
                  <a:moveTo>
                    <a:pt x="0" y="0"/>
                  </a:moveTo>
                  <a:lnTo>
                    <a:pt x="0" y="458469"/>
                  </a:lnTo>
                </a:path>
              </a:pathLst>
            </a:custGeom>
            <a:ln w="22859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5602986" y="810082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5372608" y="7885429"/>
              <a:ext cx="570865" cy="1270"/>
            </a:xfrm>
            <a:custGeom>
              <a:avLst/>
              <a:gdLst/>
              <a:ahLst/>
              <a:cxnLst/>
              <a:rect l="l" t="t" r="r" b="b"/>
              <a:pathLst>
                <a:path w="570864" h="1270">
                  <a:moveTo>
                    <a:pt x="0" y="1270"/>
                  </a:moveTo>
                  <a:lnTo>
                    <a:pt x="570357" y="1270"/>
                  </a:lnTo>
                  <a:lnTo>
                    <a:pt x="570357" y="0"/>
                  </a:lnTo>
                  <a:lnTo>
                    <a:pt x="0" y="0"/>
                  </a:lnTo>
                  <a:lnTo>
                    <a:pt x="0" y="12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5" name="object 105"/>
          <p:cNvSpPr txBox="1"/>
          <p:nvPr/>
        </p:nvSpPr>
        <p:spPr>
          <a:xfrm>
            <a:off x="5561710" y="7649422"/>
            <a:ext cx="194310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No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6" name="object 10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71972" y="7602219"/>
            <a:ext cx="572135" cy="283210"/>
          </a:xfrm>
          <a:custGeom>
            <a:avLst/>
            <a:gdLst/>
            <a:ahLst/>
            <a:cxnLst/>
            <a:rect l="l" t="t" r="r" b="b"/>
            <a:pathLst>
              <a:path w="572135" h="283209">
                <a:moveTo>
                  <a:pt x="0" y="283209"/>
                </a:moveTo>
                <a:lnTo>
                  <a:pt x="571626" y="283209"/>
                </a:lnTo>
                <a:lnTo>
                  <a:pt x="571626" y="0"/>
                </a:lnTo>
                <a:lnTo>
                  <a:pt x="0" y="0"/>
                </a:lnTo>
                <a:lnTo>
                  <a:pt x="0" y="28320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 txBox="1"/>
          <p:nvPr/>
        </p:nvSpPr>
        <p:spPr>
          <a:xfrm>
            <a:off x="5549010" y="7622285"/>
            <a:ext cx="2197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No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8" name="object 10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28166" y="5891021"/>
            <a:ext cx="109855" cy="109855"/>
          </a:xfrm>
          <a:custGeom>
            <a:avLst/>
            <a:gdLst/>
            <a:ahLst/>
            <a:cxnLst/>
            <a:rect l="l" t="t" r="r" b="b"/>
            <a:pathLst>
              <a:path w="109855" h="109854">
                <a:moveTo>
                  <a:pt x="109728" y="0"/>
                </a:moveTo>
                <a:lnTo>
                  <a:pt x="0" y="0"/>
                </a:lnTo>
                <a:lnTo>
                  <a:pt x="54864" y="109727"/>
                </a:lnTo>
                <a:lnTo>
                  <a:pt x="109728" y="0"/>
                </a:lnTo>
                <a:close/>
              </a:path>
            </a:pathLst>
          </a:custGeom>
          <a:solidFill>
            <a:srgbClr val="4848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643369" y="4190831"/>
            <a:ext cx="431800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Salary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5" name="object 1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300728" y="4114800"/>
            <a:ext cx="771525" cy="342900"/>
          </a:xfrm>
          <a:prstGeom prst="rect">
            <a:avLst/>
          </a:prstGeom>
          <a:solidFill>
            <a:srgbClr val="CCCCCC"/>
          </a:solidFill>
        </p:spPr>
        <p:txBody>
          <a:bodyPr vert="horz" wrap="square" lIns="0" tIns="61594" rIns="0" bIns="0" rtlCol="0">
            <a:spAutoFit/>
          </a:bodyPr>
          <a:lstStyle/>
          <a:p>
            <a:pPr marL="165735">
              <a:lnSpc>
                <a:spcPct val="100000"/>
              </a:lnSpc>
              <a:spcBef>
                <a:spcPts val="484"/>
              </a:spcBef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Hourly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21" name="object 1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160270" y="7716519"/>
            <a:ext cx="566420" cy="513080"/>
            <a:chOff x="2160270" y="7716519"/>
            <a:chExt cx="566420" cy="513080"/>
          </a:xfrm>
        </p:grpSpPr>
        <p:sp>
          <p:nvSpPr>
            <p:cNvPr id="122" name="object 122"/>
            <p:cNvSpPr/>
            <p:nvPr/>
          </p:nvSpPr>
          <p:spPr>
            <a:xfrm>
              <a:off x="2171700" y="7727949"/>
              <a:ext cx="500380" cy="405765"/>
            </a:xfrm>
            <a:custGeom>
              <a:avLst/>
              <a:gdLst/>
              <a:ahLst/>
              <a:cxnLst/>
              <a:rect l="l" t="t" r="r" b="b"/>
              <a:pathLst>
                <a:path w="500380" h="405765">
                  <a:moveTo>
                    <a:pt x="0" y="0"/>
                  </a:moveTo>
                  <a:lnTo>
                    <a:pt x="499999" y="0"/>
                  </a:lnTo>
                  <a:lnTo>
                    <a:pt x="499999" y="40563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2616835" y="811987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4" name="object 124"/>
          <p:cNvSpPr txBox="1"/>
          <p:nvPr/>
        </p:nvSpPr>
        <p:spPr>
          <a:xfrm>
            <a:off x="2342642" y="8324173"/>
            <a:ext cx="801370" cy="607060"/>
          </a:xfrm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16839" marR="109220" algn="ctr">
              <a:lnSpc>
                <a:spcPts val="1320"/>
              </a:lnSpc>
              <a:spcBef>
                <a:spcPts val="3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Regular </a:t>
            </a: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PDR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ts val="885"/>
              </a:lnSpc>
            </a:pPr>
            <a:r>
              <a:rPr sz="800" dirty="0">
                <a:solidFill>
                  <a:srgbClr val="FFFFFF"/>
                </a:solidFill>
                <a:latin typeface="Arial"/>
                <a:cs typeface="Arial"/>
              </a:rPr>
              <a:t>(comp</a:t>
            </a:r>
            <a:r>
              <a:rPr sz="8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FFFFFF"/>
                </a:solidFill>
                <a:latin typeface="Arial"/>
                <a:cs typeface="Arial"/>
              </a:rPr>
              <a:t>grade</a:t>
            </a:r>
            <a:r>
              <a:rPr sz="8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Arial"/>
                <a:cs typeface="Arial"/>
              </a:rPr>
              <a:t>Paid</a:t>
            </a:r>
            <a:endParaRPr sz="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250"/>
              </a:spcBef>
            </a:pPr>
            <a:r>
              <a:rPr sz="800" spc="-10" dirty="0">
                <a:solidFill>
                  <a:srgbClr val="FFFFFF"/>
                </a:solidFill>
                <a:latin typeface="Arial"/>
                <a:cs typeface="Arial"/>
              </a:rPr>
              <a:t>Direct)</a:t>
            </a:r>
            <a:endParaRPr sz="800">
              <a:latin typeface="Arial"/>
              <a:cs typeface="Arial"/>
            </a:endParaRPr>
          </a:p>
        </p:txBody>
      </p:sp>
      <p:sp>
        <p:nvSpPr>
          <p:cNvPr id="125" name="object 1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314575" y="8229600"/>
            <a:ext cx="857885" cy="82550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98425" rIns="0" bIns="0" rtlCol="0">
            <a:spAutoFit/>
          </a:bodyPr>
          <a:lstStyle/>
          <a:p>
            <a:pPr marL="144780" marR="137160" algn="ctr">
              <a:lnSpc>
                <a:spcPts val="1320"/>
              </a:lnSpc>
              <a:spcBef>
                <a:spcPts val="775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Regular </a:t>
            </a: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PDR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ts val="885"/>
              </a:lnSpc>
            </a:pPr>
            <a:r>
              <a:rPr sz="800" dirty="0">
                <a:solidFill>
                  <a:srgbClr val="FFFFFF"/>
                </a:solidFill>
                <a:latin typeface="Arial"/>
                <a:cs typeface="Arial"/>
              </a:rPr>
              <a:t>(comp</a:t>
            </a:r>
            <a:r>
              <a:rPr sz="8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FFFFFF"/>
                </a:solidFill>
                <a:latin typeface="Arial"/>
                <a:cs typeface="Arial"/>
              </a:rPr>
              <a:t>grade</a:t>
            </a:r>
            <a:r>
              <a:rPr sz="8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Arial"/>
                <a:cs typeface="Arial"/>
              </a:rPr>
              <a:t>Paid</a:t>
            </a:r>
            <a:endParaRPr sz="800">
              <a:latin typeface="Arial"/>
              <a:cs typeface="Arial"/>
            </a:endParaRPr>
          </a:p>
          <a:p>
            <a:pPr marL="635" algn="ctr">
              <a:lnSpc>
                <a:spcPct val="100000"/>
              </a:lnSpc>
              <a:spcBef>
                <a:spcPts val="250"/>
              </a:spcBef>
            </a:pPr>
            <a:r>
              <a:rPr sz="800" spc="-10" dirty="0">
                <a:solidFill>
                  <a:srgbClr val="FFFFFF"/>
                </a:solidFill>
                <a:latin typeface="Arial"/>
                <a:cs typeface="Arial"/>
              </a:rPr>
              <a:t>Direct)</a:t>
            </a:r>
            <a:endParaRPr sz="800">
              <a:latin typeface="Arial"/>
              <a:cs typeface="Arial"/>
            </a:endParaRPr>
          </a:p>
        </p:txBody>
      </p:sp>
      <p:grpSp>
        <p:nvGrpSpPr>
          <p:cNvPr id="126" name="object 1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68121" y="7253985"/>
            <a:ext cx="109855" cy="241300"/>
            <a:chOff x="768121" y="7253985"/>
            <a:chExt cx="109855" cy="241300"/>
          </a:xfrm>
        </p:grpSpPr>
        <p:sp>
          <p:nvSpPr>
            <p:cNvPr id="127" name="object 127"/>
            <p:cNvSpPr/>
            <p:nvPr/>
          </p:nvSpPr>
          <p:spPr>
            <a:xfrm>
              <a:off x="822934" y="7253985"/>
              <a:ext cx="635" cy="145415"/>
            </a:xfrm>
            <a:custGeom>
              <a:avLst/>
              <a:gdLst/>
              <a:ahLst/>
              <a:cxnLst/>
              <a:rect l="l" t="t" r="r" b="b"/>
              <a:pathLst>
                <a:path w="634" h="145415">
                  <a:moveTo>
                    <a:pt x="0" y="0"/>
                  </a:moveTo>
                  <a:lnTo>
                    <a:pt x="50" y="0"/>
                  </a:lnTo>
                  <a:lnTo>
                    <a:pt x="50" y="145287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768121" y="7385557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8" y="0"/>
                  </a:moveTo>
                  <a:lnTo>
                    <a:pt x="0" y="0"/>
                  </a:lnTo>
                  <a:lnTo>
                    <a:pt x="54864" y="109728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2" name="Date Placeholder 131">
            <a:extLst>
              <a:ext uri="{FF2B5EF4-FFF2-40B4-BE49-F238E27FC236}">
                <a16:creationId xmlns:a16="http://schemas.microsoft.com/office/drawing/2014/main" id="{2B4CB762-36A1-1D4B-3D38-6E25B6193F24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r>
              <a:rPr lang="en-US"/>
              <a:t>2/12/2026</a:t>
            </a:r>
          </a:p>
        </p:txBody>
      </p:sp>
      <p:sp>
        <p:nvSpPr>
          <p:cNvPr id="133" name="Slide Number Placeholder 132">
            <a:extLst>
              <a:ext uri="{FF2B5EF4-FFF2-40B4-BE49-F238E27FC236}">
                <a16:creationId xmlns:a16="http://schemas.microsoft.com/office/drawing/2014/main" id="{0D19A8E4-F5C7-D595-9C7A-F254178B1FA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xfrm>
            <a:off x="336295" y="202768"/>
            <a:ext cx="6950075" cy="1328568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>
              <a:lnSpc>
                <a:spcPts val="3300"/>
              </a:lnSpc>
              <a:spcBef>
                <a:spcPts val="459"/>
              </a:spcBef>
            </a:pPr>
            <a:r>
              <a:rPr spc="-85" dirty="0"/>
              <a:t>UW</a:t>
            </a:r>
            <a:r>
              <a:rPr spc="-55" dirty="0"/>
              <a:t> </a:t>
            </a:r>
            <a:r>
              <a:rPr lang="en-US" spc="-80" dirty="0"/>
              <a:t>Funded Professional staff and civil service exempt contract covered positions.</a:t>
            </a:r>
            <a:endParaRPr spc="-10" dirty="0"/>
          </a:p>
        </p:txBody>
      </p:sp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231135" y="1828800"/>
            <a:ext cx="3453129" cy="2295525"/>
            <a:chOff x="2231135" y="1828800"/>
            <a:chExt cx="3453129" cy="2295525"/>
          </a:xfrm>
        </p:grpSpPr>
        <p:sp>
          <p:nvSpPr>
            <p:cNvPr id="3" name="object 3"/>
            <p:cNvSpPr/>
            <p:nvPr/>
          </p:nvSpPr>
          <p:spPr>
            <a:xfrm>
              <a:off x="3989069" y="3600450"/>
              <a:ext cx="1640205" cy="418465"/>
            </a:xfrm>
            <a:custGeom>
              <a:avLst/>
              <a:gdLst/>
              <a:ahLst/>
              <a:cxnLst/>
              <a:rect l="l" t="t" r="r" b="b"/>
              <a:pathLst>
                <a:path w="1640204" h="418464">
                  <a:moveTo>
                    <a:pt x="0" y="0"/>
                  </a:moveTo>
                  <a:lnTo>
                    <a:pt x="0" y="88264"/>
                  </a:lnTo>
                  <a:lnTo>
                    <a:pt x="1640204" y="88264"/>
                  </a:lnTo>
                  <a:lnTo>
                    <a:pt x="1640204" y="41833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574410" y="4005072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285999" y="3200400"/>
              <a:ext cx="1703070" cy="828040"/>
            </a:xfrm>
            <a:custGeom>
              <a:avLst/>
              <a:gdLst/>
              <a:ahLst/>
              <a:cxnLst/>
              <a:rect l="l" t="t" r="r" b="b"/>
              <a:pathLst>
                <a:path w="1703070" h="828039">
                  <a:moveTo>
                    <a:pt x="1703070" y="0"/>
                  </a:moveTo>
                  <a:lnTo>
                    <a:pt x="1703070" y="488696"/>
                  </a:lnTo>
                  <a:lnTo>
                    <a:pt x="0" y="488696"/>
                  </a:lnTo>
                  <a:lnTo>
                    <a:pt x="0" y="827786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231135" y="4014470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361055" y="1828799"/>
              <a:ext cx="1257300" cy="457200"/>
            </a:xfrm>
            <a:custGeom>
              <a:avLst/>
              <a:gdLst/>
              <a:ahLst/>
              <a:cxnLst/>
              <a:rect l="l" t="t" r="r" b="b"/>
              <a:pathLst>
                <a:path w="1257300" h="457200">
                  <a:moveTo>
                    <a:pt x="1256792" y="228600"/>
                  </a:moveTo>
                  <a:lnTo>
                    <a:pt x="1251673" y="182537"/>
                  </a:lnTo>
                  <a:lnTo>
                    <a:pt x="1236992" y="139636"/>
                  </a:lnTo>
                  <a:lnTo>
                    <a:pt x="1213789" y="100799"/>
                  </a:lnTo>
                  <a:lnTo>
                    <a:pt x="1183068" y="66967"/>
                  </a:lnTo>
                  <a:lnTo>
                    <a:pt x="1145832" y="39052"/>
                  </a:lnTo>
                  <a:lnTo>
                    <a:pt x="1103122" y="17970"/>
                  </a:lnTo>
                  <a:lnTo>
                    <a:pt x="1055954" y="4648"/>
                  </a:lnTo>
                  <a:lnTo>
                    <a:pt x="1005332" y="0"/>
                  </a:lnTo>
                  <a:lnTo>
                    <a:pt x="251460" y="0"/>
                  </a:lnTo>
                  <a:lnTo>
                    <a:pt x="200799" y="4648"/>
                  </a:lnTo>
                  <a:lnTo>
                    <a:pt x="153606" y="17970"/>
                  </a:lnTo>
                  <a:lnTo>
                    <a:pt x="110883" y="39052"/>
                  </a:lnTo>
                  <a:lnTo>
                    <a:pt x="73672" y="66967"/>
                  </a:lnTo>
                  <a:lnTo>
                    <a:pt x="42951" y="100799"/>
                  </a:lnTo>
                  <a:lnTo>
                    <a:pt x="19761" y="139636"/>
                  </a:lnTo>
                  <a:lnTo>
                    <a:pt x="5105" y="182537"/>
                  </a:lnTo>
                  <a:lnTo>
                    <a:pt x="0" y="228600"/>
                  </a:lnTo>
                  <a:lnTo>
                    <a:pt x="5105" y="274675"/>
                  </a:lnTo>
                  <a:lnTo>
                    <a:pt x="19761" y="317576"/>
                  </a:lnTo>
                  <a:lnTo>
                    <a:pt x="42951" y="356412"/>
                  </a:lnTo>
                  <a:lnTo>
                    <a:pt x="73672" y="390245"/>
                  </a:lnTo>
                  <a:lnTo>
                    <a:pt x="110883" y="418160"/>
                  </a:lnTo>
                  <a:lnTo>
                    <a:pt x="153606" y="439242"/>
                  </a:lnTo>
                  <a:lnTo>
                    <a:pt x="200799" y="452564"/>
                  </a:lnTo>
                  <a:lnTo>
                    <a:pt x="251460" y="457200"/>
                  </a:lnTo>
                  <a:lnTo>
                    <a:pt x="1005332" y="457200"/>
                  </a:lnTo>
                  <a:lnTo>
                    <a:pt x="1055954" y="452564"/>
                  </a:lnTo>
                  <a:lnTo>
                    <a:pt x="1103122" y="439242"/>
                  </a:lnTo>
                  <a:lnTo>
                    <a:pt x="1145832" y="418160"/>
                  </a:lnTo>
                  <a:lnTo>
                    <a:pt x="1183055" y="390245"/>
                  </a:lnTo>
                  <a:lnTo>
                    <a:pt x="1213789" y="356412"/>
                  </a:lnTo>
                  <a:lnTo>
                    <a:pt x="1236992" y="317576"/>
                  </a:lnTo>
                  <a:lnTo>
                    <a:pt x="1251673" y="274675"/>
                  </a:lnTo>
                  <a:lnTo>
                    <a:pt x="1256792" y="228600"/>
                  </a:lnTo>
                  <a:close/>
                </a:path>
              </a:pathLst>
            </a:custGeom>
            <a:solidFill>
              <a:srgbClr val="4A2D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3780535" y="1915795"/>
            <a:ext cx="4203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Staff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1" name="object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66719" y="2514599"/>
            <a:ext cx="1045210" cy="1028700"/>
          </a:xfrm>
          <a:custGeom>
            <a:avLst/>
            <a:gdLst/>
            <a:ahLst/>
            <a:cxnLst/>
            <a:rect l="l" t="t" r="r" b="b"/>
            <a:pathLst>
              <a:path w="1045210" h="1028700">
                <a:moveTo>
                  <a:pt x="1044702" y="514350"/>
                </a:moveTo>
                <a:lnTo>
                  <a:pt x="1042555" y="467550"/>
                </a:lnTo>
                <a:lnTo>
                  <a:pt x="1036281" y="421932"/>
                </a:lnTo>
                <a:lnTo>
                  <a:pt x="1026045" y="377659"/>
                </a:lnTo>
                <a:lnTo>
                  <a:pt x="1012024" y="334924"/>
                </a:lnTo>
                <a:lnTo>
                  <a:pt x="994410" y="293903"/>
                </a:lnTo>
                <a:lnTo>
                  <a:pt x="973391" y="254800"/>
                </a:lnTo>
                <a:lnTo>
                  <a:pt x="949147" y="217766"/>
                </a:lnTo>
                <a:lnTo>
                  <a:pt x="921867" y="183007"/>
                </a:lnTo>
                <a:lnTo>
                  <a:pt x="891730" y="150698"/>
                </a:lnTo>
                <a:lnTo>
                  <a:pt x="858913" y="121005"/>
                </a:lnTo>
                <a:lnTo>
                  <a:pt x="823607" y="94132"/>
                </a:lnTo>
                <a:lnTo>
                  <a:pt x="786015" y="70256"/>
                </a:lnTo>
                <a:lnTo>
                  <a:pt x="746290" y="49542"/>
                </a:lnTo>
                <a:lnTo>
                  <a:pt x="704634" y="32194"/>
                </a:lnTo>
                <a:lnTo>
                  <a:pt x="661225" y="18389"/>
                </a:lnTo>
                <a:lnTo>
                  <a:pt x="616254" y="8293"/>
                </a:lnTo>
                <a:lnTo>
                  <a:pt x="569899" y="2108"/>
                </a:lnTo>
                <a:lnTo>
                  <a:pt x="522351" y="0"/>
                </a:lnTo>
                <a:lnTo>
                  <a:pt x="474789" y="2108"/>
                </a:lnTo>
                <a:lnTo>
                  <a:pt x="428434" y="8293"/>
                </a:lnTo>
                <a:lnTo>
                  <a:pt x="383451" y="18389"/>
                </a:lnTo>
                <a:lnTo>
                  <a:pt x="340042" y="32194"/>
                </a:lnTo>
                <a:lnTo>
                  <a:pt x="298373" y="49542"/>
                </a:lnTo>
                <a:lnTo>
                  <a:pt x="258648" y="70256"/>
                </a:lnTo>
                <a:lnTo>
                  <a:pt x="221043" y="94132"/>
                </a:lnTo>
                <a:lnTo>
                  <a:pt x="185737" y="121005"/>
                </a:lnTo>
                <a:lnTo>
                  <a:pt x="152920" y="150698"/>
                </a:lnTo>
                <a:lnTo>
                  <a:pt x="122770" y="183007"/>
                </a:lnTo>
                <a:lnTo>
                  <a:pt x="95491" y="217766"/>
                </a:lnTo>
                <a:lnTo>
                  <a:pt x="71247" y="254800"/>
                </a:lnTo>
                <a:lnTo>
                  <a:pt x="50228" y="293903"/>
                </a:lnTo>
                <a:lnTo>
                  <a:pt x="32613" y="334924"/>
                </a:lnTo>
                <a:lnTo>
                  <a:pt x="18605" y="377659"/>
                </a:lnTo>
                <a:lnTo>
                  <a:pt x="8369" y="421932"/>
                </a:lnTo>
                <a:lnTo>
                  <a:pt x="2108" y="467550"/>
                </a:lnTo>
                <a:lnTo>
                  <a:pt x="0" y="514350"/>
                </a:lnTo>
                <a:lnTo>
                  <a:pt x="2108" y="561162"/>
                </a:lnTo>
                <a:lnTo>
                  <a:pt x="8369" y="606780"/>
                </a:lnTo>
                <a:lnTo>
                  <a:pt x="18605" y="651052"/>
                </a:lnTo>
                <a:lnTo>
                  <a:pt x="32613" y="693788"/>
                </a:lnTo>
                <a:lnTo>
                  <a:pt x="50228" y="734809"/>
                </a:lnTo>
                <a:lnTo>
                  <a:pt x="71247" y="773912"/>
                </a:lnTo>
                <a:lnTo>
                  <a:pt x="95491" y="810945"/>
                </a:lnTo>
                <a:lnTo>
                  <a:pt x="122770" y="845705"/>
                </a:lnTo>
                <a:lnTo>
                  <a:pt x="152920" y="878014"/>
                </a:lnTo>
                <a:lnTo>
                  <a:pt x="185737" y="907707"/>
                </a:lnTo>
                <a:lnTo>
                  <a:pt x="221043" y="934580"/>
                </a:lnTo>
                <a:lnTo>
                  <a:pt x="258648" y="958456"/>
                </a:lnTo>
                <a:lnTo>
                  <a:pt x="298373" y="979170"/>
                </a:lnTo>
                <a:lnTo>
                  <a:pt x="340042" y="996518"/>
                </a:lnTo>
                <a:lnTo>
                  <a:pt x="383451" y="1010323"/>
                </a:lnTo>
                <a:lnTo>
                  <a:pt x="428434" y="1020419"/>
                </a:lnTo>
                <a:lnTo>
                  <a:pt x="474789" y="1026604"/>
                </a:lnTo>
                <a:lnTo>
                  <a:pt x="522351" y="1028700"/>
                </a:lnTo>
                <a:lnTo>
                  <a:pt x="569899" y="1026604"/>
                </a:lnTo>
                <a:lnTo>
                  <a:pt x="616254" y="1020419"/>
                </a:lnTo>
                <a:lnTo>
                  <a:pt x="661225" y="1010323"/>
                </a:lnTo>
                <a:lnTo>
                  <a:pt x="704634" y="996518"/>
                </a:lnTo>
                <a:lnTo>
                  <a:pt x="746290" y="979170"/>
                </a:lnTo>
                <a:lnTo>
                  <a:pt x="786015" y="958456"/>
                </a:lnTo>
                <a:lnTo>
                  <a:pt x="823607" y="934580"/>
                </a:lnTo>
                <a:lnTo>
                  <a:pt x="858913" y="907707"/>
                </a:lnTo>
                <a:lnTo>
                  <a:pt x="891730" y="878014"/>
                </a:lnTo>
                <a:lnTo>
                  <a:pt x="921867" y="845705"/>
                </a:lnTo>
                <a:lnTo>
                  <a:pt x="949147" y="810945"/>
                </a:lnTo>
                <a:lnTo>
                  <a:pt x="973391" y="773912"/>
                </a:lnTo>
                <a:lnTo>
                  <a:pt x="994410" y="734809"/>
                </a:lnTo>
                <a:lnTo>
                  <a:pt x="1012024" y="693788"/>
                </a:lnTo>
                <a:lnTo>
                  <a:pt x="1026045" y="651052"/>
                </a:lnTo>
                <a:lnTo>
                  <a:pt x="1036281" y="606780"/>
                </a:lnTo>
                <a:lnTo>
                  <a:pt x="1042555" y="561162"/>
                </a:lnTo>
                <a:lnTo>
                  <a:pt x="1044702" y="514350"/>
                </a:lnTo>
                <a:close/>
              </a:path>
            </a:pathLst>
          </a:custGeom>
          <a:solidFill>
            <a:srgbClr val="8575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3533013" y="2822575"/>
            <a:ext cx="914400" cy="375920"/>
          </a:xfrm>
          <a:prstGeom prst="rect">
            <a:avLst/>
          </a:prstGeom>
        </p:spPr>
        <p:txBody>
          <a:bodyPr vert="horz" wrap="square" lIns="0" tIns="31114" rIns="0" bIns="0" rtlCol="0">
            <a:spAutoFit/>
          </a:bodyPr>
          <a:lstStyle/>
          <a:p>
            <a:pPr marL="12700" marR="5080" indent="173355">
              <a:lnSpc>
                <a:spcPts val="1320"/>
              </a:lnSpc>
              <a:spcBef>
                <a:spcPts val="244"/>
              </a:spcBef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Position Management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6" name="object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934459" y="2274570"/>
            <a:ext cx="109855" cy="240029"/>
            <a:chOff x="3934459" y="2274570"/>
            <a:chExt cx="109855" cy="240029"/>
          </a:xfrm>
        </p:grpSpPr>
        <p:sp>
          <p:nvSpPr>
            <p:cNvPr id="17" name="object 17"/>
            <p:cNvSpPr/>
            <p:nvPr/>
          </p:nvSpPr>
          <p:spPr>
            <a:xfrm>
              <a:off x="3989323" y="2286000"/>
              <a:ext cx="635" cy="132715"/>
            </a:xfrm>
            <a:custGeom>
              <a:avLst/>
              <a:gdLst/>
              <a:ahLst/>
              <a:cxnLst/>
              <a:rect l="l" t="t" r="r" b="b"/>
              <a:pathLst>
                <a:path w="635" h="132714">
                  <a:moveTo>
                    <a:pt x="253" y="0"/>
                  </a:moveTo>
                  <a:lnTo>
                    <a:pt x="0" y="13258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4459" y="2404745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5">
                  <a:moveTo>
                    <a:pt x="0" y="0"/>
                  </a:moveTo>
                  <a:lnTo>
                    <a:pt x="54610" y="109854"/>
                  </a:lnTo>
                  <a:lnTo>
                    <a:pt x="109727" y="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854321" y="4894198"/>
            <a:ext cx="1623060" cy="1374140"/>
            <a:chOff x="4854321" y="4894198"/>
            <a:chExt cx="1623060" cy="1374140"/>
          </a:xfrm>
        </p:grpSpPr>
        <p:sp>
          <p:nvSpPr>
            <p:cNvPr id="20" name="object 20"/>
            <p:cNvSpPr/>
            <p:nvPr/>
          </p:nvSpPr>
          <p:spPr>
            <a:xfrm>
              <a:off x="4909185" y="5029199"/>
              <a:ext cx="805815" cy="1143000"/>
            </a:xfrm>
            <a:custGeom>
              <a:avLst/>
              <a:gdLst/>
              <a:ahLst/>
              <a:cxnLst/>
              <a:rect l="l" t="t" r="r" b="b"/>
              <a:pathLst>
                <a:path w="805814" h="1143000">
                  <a:moveTo>
                    <a:pt x="805814" y="0"/>
                  </a:moveTo>
                  <a:lnTo>
                    <a:pt x="0" y="0"/>
                  </a:lnTo>
                  <a:lnTo>
                    <a:pt x="0" y="1142746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854321" y="6158229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8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629275" y="4905628"/>
              <a:ext cx="793115" cy="1247775"/>
            </a:xfrm>
            <a:custGeom>
              <a:avLst/>
              <a:gdLst/>
              <a:ahLst/>
              <a:cxnLst/>
              <a:rect l="l" t="t" r="r" b="b"/>
              <a:pathLst>
                <a:path w="793114" h="1247775">
                  <a:moveTo>
                    <a:pt x="0" y="0"/>
                  </a:moveTo>
                  <a:lnTo>
                    <a:pt x="0" y="123571"/>
                  </a:lnTo>
                  <a:lnTo>
                    <a:pt x="792988" y="123571"/>
                  </a:lnTo>
                  <a:lnTo>
                    <a:pt x="792988" y="1247775"/>
                  </a:lnTo>
                </a:path>
              </a:pathLst>
            </a:custGeom>
            <a:ln w="22859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367399" y="6139687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5215128" y="4248108"/>
            <a:ext cx="829944" cy="50609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indent="-635" algn="just">
              <a:lnSpc>
                <a:spcPts val="1320"/>
              </a:lnSpc>
              <a:spcBef>
                <a:spcPts val="20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Position</a:t>
            </a:r>
            <a:r>
              <a:rPr sz="12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has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Anticipated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End</a:t>
            </a: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Date</a:t>
            </a:r>
            <a:endParaRPr sz="1200">
              <a:latin typeface="Arial"/>
              <a:cs typeface="Arial"/>
            </a:endParaRPr>
          </a:p>
        </p:txBody>
      </p:sp>
      <p:sp>
        <p:nvSpPr>
          <p:cNvPr id="25" name="object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972050" y="4114800"/>
            <a:ext cx="1314450" cy="638636"/>
          </a:xfrm>
          <a:prstGeom prst="rect">
            <a:avLst/>
          </a:prstGeom>
          <a:solidFill>
            <a:srgbClr val="85754D"/>
          </a:solidFill>
        </p:spPr>
        <p:txBody>
          <a:bodyPr vert="horz" wrap="square" lIns="0" tIns="137160" rIns="0" bIns="0" rtlCol="0" anchor="t">
            <a:spAutoFit/>
          </a:bodyPr>
          <a:lstStyle/>
          <a:p>
            <a:pPr marL="242570" marR="233045" indent="-635" algn="just">
              <a:lnSpc>
                <a:spcPts val="1320"/>
              </a:lnSpc>
              <a:spcBef>
                <a:spcPts val="1080"/>
              </a:spcBef>
            </a:pPr>
            <a:r>
              <a:rPr lang="en-US" sz="1200">
                <a:solidFill>
                  <a:srgbClr val="FFFFFF"/>
                </a:solidFill>
                <a:latin typeface="Arial"/>
                <a:cs typeface="Arial"/>
              </a:rPr>
              <a:t>Position </a:t>
            </a:r>
            <a:r>
              <a:rPr lang="en-US" sz="1200" spc="-25" dirty="0">
                <a:solidFill>
                  <a:srgbClr val="FFFFFF"/>
                </a:solidFill>
                <a:latin typeface="Arial"/>
                <a:cs typeface="Arial"/>
              </a:rPr>
              <a:t>has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Anticipated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End</a:t>
            </a: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Date</a:t>
            </a:r>
            <a:endParaRPr sz="1200">
              <a:latin typeface="Arial"/>
              <a:cs typeface="Arial"/>
            </a:endParaRPr>
          </a:p>
        </p:txBody>
      </p:sp>
      <p:sp>
        <p:nvSpPr>
          <p:cNvPr id="28" name="object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18860" y="5429249"/>
            <a:ext cx="624840" cy="347345"/>
          </a:xfrm>
          <a:custGeom>
            <a:avLst/>
            <a:gdLst/>
            <a:ahLst/>
            <a:cxnLst/>
            <a:rect l="l" t="t" r="r" b="b"/>
            <a:pathLst>
              <a:path w="624840" h="347345">
                <a:moveTo>
                  <a:pt x="624840" y="90297"/>
                </a:moveTo>
                <a:lnTo>
                  <a:pt x="617766" y="55079"/>
                </a:lnTo>
                <a:lnTo>
                  <a:pt x="598449" y="26390"/>
                </a:lnTo>
                <a:lnTo>
                  <a:pt x="569760" y="7073"/>
                </a:lnTo>
                <a:lnTo>
                  <a:pt x="534543" y="0"/>
                </a:lnTo>
                <a:lnTo>
                  <a:pt x="90297" y="0"/>
                </a:lnTo>
                <a:lnTo>
                  <a:pt x="55067" y="7073"/>
                </a:lnTo>
                <a:lnTo>
                  <a:pt x="26377" y="26390"/>
                </a:lnTo>
                <a:lnTo>
                  <a:pt x="7061" y="55079"/>
                </a:lnTo>
                <a:lnTo>
                  <a:pt x="0" y="90297"/>
                </a:lnTo>
                <a:lnTo>
                  <a:pt x="0" y="256921"/>
                </a:lnTo>
                <a:lnTo>
                  <a:pt x="7061" y="292074"/>
                </a:lnTo>
                <a:lnTo>
                  <a:pt x="26377" y="320725"/>
                </a:lnTo>
                <a:lnTo>
                  <a:pt x="55067" y="340029"/>
                </a:lnTo>
                <a:lnTo>
                  <a:pt x="90297" y="347091"/>
                </a:lnTo>
                <a:lnTo>
                  <a:pt x="534543" y="347091"/>
                </a:lnTo>
                <a:lnTo>
                  <a:pt x="569760" y="340029"/>
                </a:lnTo>
                <a:lnTo>
                  <a:pt x="598449" y="320725"/>
                </a:lnTo>
                <a:lnTo>
                  <a:pt x="617766" y="292074"/>
                </a:lnTo>
                <a:lnTo>
                  <a:pt x="624840" y="256921"/>
                </a:lnTo>
                <a:lnTo>
                  <a:pt x="624840" y="90297"/>
                </a:lnTo>
                <a:close/>
              </a:path>
            </a:pathLst>
          </a:custGeom>
          <a:solidFill>
            <a:srgbClr val="D7D7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6203696" y="5480430"/>
            <a:ext cx="4572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252525"/>
                </a:solidFill>
                <a:latin typeface="Arial"/>
                <a:cs typeface="Arial"/>
              </a:rPr>
              <a:t>Salary</a:t>
            </a:r>
            <a:endParaRPr sz="12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966205" y="6494230"/>
            <a:ext cx="914400" cy="32321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indent="50165">
              <a:lnSpc>
                <a:spcPts val="1200"/>
              </a:lnSpc>
              <a:spcBef>
                <a:spcPts val="125"/>
              </a:spcBef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27" name="object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872098" y="6249670"/>
            <a:ext cx="1100455" cy="83693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8509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70"/>
              </a:spcBef>
            </a:pPr>
            <a:endParaRPr sz="1200">
              <a:latin typeface="Times New Roman"/>
              <a:cs typeface="Times New Roman"/>
            </a:endParaRPr>
          </a:p>
          <a:p>
            <a:pPr marL="93980" marR="83820" indent="50165">
              <a:lnSpc>
                <a:spcPts val="1200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30" name="object 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72000" y="5429249"/>
            <a:ext cx="624840" cy="347345"/>
          </a:xfrm>
          <a:custGeom>
            <a:avLst/>
            <a:gdLst/>
            <a:ahLst/>
            <a:cxnLst/>
            <a:rect l="l" t="t" r="r" b="b"/>
            <a:pathLst>
              <a:path w="624839" h="347345">
                <a:moveTo>
                  <a:pt x="624840" y="90297"/>
                </a:moveTo>
                <a:lnTo>
                  <a:pt x="617766" y="55079"/>
                </a:lnTo>
                <a:lnTo>
                  <a:pt x="598449" y="26390"/>
                </a:lnTo>
                <a:lnTo>
                  <a:pt x="569760" y="7073"/>
                </a:lnTo>
                <a:lnTo>
                  <a:pt x="534543" y="0"/>
                </a:lnTo>
                <a:lnTo>
                  <a:pt x="90297" y="0"/>
                </a:lnTo>
                <a:lnTo>
                  <a:pt x="55067" y="7073"/>
                </a:lnTo>
                <a:lnTo>
                  <a:pt x="26377" y="26390"/>
                </a:lnTo>
                <a:lnTo>
                  <a:pt x="7061" y="55079"/>
                </a:lnTo>
                <a:lnTo>
                  <a:pt x="0" y="90297"/>
                </a:lnTo>
                <a:lnTo>
                  <a:pt x="0" y="256921"/>
                </a:lnTo>
                <a:lnTo>
                  <a:pt x="7061" y="292074"/>
                </a:lnTo>
                <a:lnTo>
                  <a:pt x="26377" y="320725"/>
                </a:lnTo>
                <a:lnTo>
                  <a:pt x="55067" y="340029"/>
                </a:lnTo>
                <a:lnTo>
                  <a:pt x="90297" y="347091"/>
                </a:lnTo>
                <a:lnTo>
                  <a:pt x="534543" y="347091"/>
                </a:lnTo>
                <a:lnTo>
                  <a:pt x="569760" y="340029"/>
                </a:lnTo>
                <a:lnTo>
                  <a:pt x="598449" y="320725"/>
                </a:lnTo>
                <a:lnTo>
                  <a:pt x="617766" y="292074"/>
                </a:lnTo>
                <a:lnTo>
                  <a:pt x="624840" y="256921"/>
                </a:lnTo>
                <a:lnTo>
                  <a:pt x="624840" y="90297"/>
                </a:lnTo>
                <a:close/>
              </a:path>
            </a:pathLst>
          </a:custGeom>
          <a:solidFill>
            <a:srgbClr val="D7D7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4652264" y="5480430"/>
            <a:ext cx="4660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252525"/>
                </a:solidFill>
                <a:latin typeface="Arial"/>
                <a:cs typeface="Arial"/>
              </a:rPr>
              <a:t>Hourly</a:t>
            </a:r>
            <a:endParaRPr sz="12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452873" y="6511502"/>
            <a:ext cx="914400" cy="32321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indent="62865">
              <a:lnSpc>
                <a:spcPts val="1200"/>
              </a:lnSpc>
              <a:spcBef>
                <a:spcPts val="125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Temporary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34" name="object 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52926" y="5446145"/>
            <a:ext cx="624840" cy="347345"/>
          </a:xfrm>
          <a:custGeom>
            <a:avLst/>
            <a:gdLst/>
            <a:ahLst/>
            <a:cxnLst/>
            <a:rect l="l" t="t" r="r" b="b"/>
            <a:pathLst>
              <a:path w="624839" h="347345">
                <a:moveTo>
                  <a:pt x="624840" y="90170"/>
                </a:moveTo>
                <a:lnTo>
                  <a:pt x="617766" y="55029"/>
                </a:lnTo>
                <a:lnTo>
                  <a:pt x="598449" y="26377"/>
                </a:lnTo>
                <a:lnTo>
                  <a:pt x="569760" y="7073"/>
                </a:lnTo>
                <a:lnTo>
                  <a:pt x="534543" y="0"/>
                </a:lnTo>
                <a:lnTo>
                  <a:pt x="90297" y="0"/>
                </a:lnTo>
                <a:lnTo>
                  <a:pt x="55067" y="7073"/>
                </a:lnTo>
                <a:lnTo>
                  <a:pt x="26377" y="26377"/>
                </a:lnTo>
                <a:lnTo>
                  <a:pt x="7061" y="55029"/>
                </a:lnTo>
                <a:lnTo>
                  <a:pt x="0" y="90170"/>
                </a:lnTo>
                <a:lnTo>
                  <a:pt x="0" y="256794"/>
                </a:lnTo>
                <a:lnTo>
                  <a:pt x="7061" y="292023"/>
                </a:lnTo>
                <a:lnTo>
                  <a:pt x="26377" y="320713"/>
                </a:lnTo>
                <a:lnTo>
                  <a:pt x="55067" y="340029"/>
                </a:lnTo>
                <a:lnTo>
                  <a:pt x="90297" y="347091"/>
                </a:lnTo>
                <a:lnTo>
                  <a:pt x="534543" y="347091"/>
                </a:lnTo>
                <a:lnTo>
                  <a:pt x="569760" y="340029"/>
                </a:lnTo>
                <a:lnTo>
                  <a:pt x="598449" y="320713"/>
                </a:lnTo>
                <a:lnTo>
                  <a:pt x="617766" y="292023"/>
                </a:lnTo>
                <a:lnTo>
                  <a:pt x="624840" y="256794"/>
                </a:lnTo>
                <a:lnTo>
                  <a:pt x="624840" y="90170"/>
                </a:lnTo>
                <a:close/>
              </a:path>
            </a:pathLst>
          </a:custGeom>
          <a:solidFill>
            <a:srgbClr val="D7D7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1628775" y="4123690"/>
            <a:ext cx="1314450" cy="791210"/>
          </a:xfrm>
          <a:prstGeom prst="rect">
            <a:avLst/>
          </a:prstGeom>
          <a:solidFill>
            <a:srgbClr val="85754D"/>
          </a:solidFill>
        </p:spPr>
        <p:txBody>
          <a:bodyPr vert="horz" wrap="square" lIns="0" tIns="279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20"/>
              </a:spcBef>
            </a:pPr>
            <a:endParaRPr sz="1200">
              <a:latin typeface="Times New Roman"/>
              <a:cs typeface="Times New Roman"/>
            </a:endParaRPr>
          </a:p>
          <a:p>
            <a:pPr marL="241935">
              <a:lnSpc>
                <a:spcPts val="1380"/>
              </a:lnSpc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Position</a:t>
            </a:r>
            <a:r>
              <a:rPr sz="12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has</a:t>
            </a:r>
            <a:endParaRPr sz="1200">
              <a:latin typeface="Arial"/>
              <a:cs typeface="Arial"/>
            </a:endParaRPr>
          </a:p>
          <a:p>
            <a:pPr marL="204470">
              <a:lnSpc>
                <a:spcPts val="1380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No</a:t>
            </a: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End</a:t>
            </a: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Date</a:t>
            </a:r>
            <a:endParaRPr sz="1200">
              <a:latin typeface="Arial"/>
              <a:cs typeface="Arial"/>
            </a:endParaRPr>
          </a:p>
        </p:txBody>
      </p:sp>
      <p:sp>
        <p:nvSpPr>
          <p:cNvPr id="37" name="object 3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557037" y="6250437"/>
            <a:ext cx="1131570" cy="83693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8382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60"/>
              </a:spcBef>
            </a:pPr>
            <a:endParaRPr sz="1200">
              <a:latin typeface="Times New Roman"/>
              <a:cs typeface="Times New Roman"/>
            </a:endParaRPr>
          </a:p>
          <a:p>
            <a:pPr marL="358140" marR="274320" indent="-76200">
              <a:lnSpc>
                <a:spcPts val="1200"/>
              </a:lnSpc>
              <a:spcBef>
                <a:spcPts val="5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Regular Salary</a:t>
            </a:r>
            <a:endParaRPr sz="12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833372" y="4341326"/>
            <a:ext cx="906144" cy="3384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7465">
              <a:lnSpc>
                <a:spcPts val="1265"/>
              </a:lnSpc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Position</a:t>
            </a:r>
            <a:r>
              <a:rPr sz="12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has</a:t>
            </a:r>
            <a:endParaRPr sz="1200">
              <a:latin typeface="Arial"/>
              <a:cs typeface="Arial"/>
            </a:endParaRPr>
          </a:p>
          <a:p>
            <a:pPr>
              <a:lnSpc>
                <a:spcPts val="1380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No</a:t>
            </a: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End</a:t>
            </a: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Date</a:t>
            </a:r>
            <a:endParaRPr sz="1200">
              <a:latin typeface="Arial"/>
              <a:cs typeface="Arial"/>
            </a:endParaRPr>
          </a:p>
        </p:txBody>
      </p:sp>
      <p:sp>
        <p:nvSpPr>
          <p:cNvPr id="39" name="object 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343400" y="6267450"/>
            <a:ext cx="1131570" cy="83820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8445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65"/>
              </a:spcBef>
            </a:pPr>
            <a:endParaRPr sz="1200">
              <a:latin typeface="Times New Roman"/>
              <a:cs typeface="Times New Roman"/>
            </a:endParaRPr>
          </a:p>
          <a:p>
            <a:pPr marL="109220" marR="99695" indent="62865">
              <a:lnSpc>
                <a:spcPts val="1200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Temporary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837126" y="5539374"/>
            <a:ext cx="4572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252525"/>
                </a:solidFill>
                <a:latin typeface="Arial"/>
                <a:cs typeface="Arial"/>
              </a:rPr>
              <a:t>Salary</a:t>
            </a:r>
            <a:endParaRPr sz="12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3218753" y="7927883"/>
            <a:ext cx="567055" cy="32321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75565" indent="-76200">
              <a:lnSpc>
                <a:spcPts val="1200"/>
              </a:lnSpc>
              <a:spcBef>
                <a:spcPts val="125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Regular Salary</a:t>
            </a:r>
            <a:endParaRPr sz="1200">
              <a:latin typeface="Arial"/>
              <a:cs typeface="Arial"/>
            </a:endParaRPr>
          </a:p>
        </p:txBody>
      </p:sp>
      <p:sp>
        <p:nvSpPr>
          <p:cNvPr id="41" name="Date Placeholder 40">
            <a:extLst>
              <a:ext uri="{FF2B5EF4-FFF2-40B4-BE49-F238E27FC236}">
                <a16:creationId xmlns:a16="http://schemas.microsoft.com/office/drawing/2014/main" id="{83C6B6E1-C66A-246B-9081-6B871E9E0FEA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r>
              <a:rPr lang="en-US"/>
              <a:t>2/12/2026</a:t>
            </a:r>
          </a:p>
        </p:txBody>
      </p:sp>
      <p:sp>
        <p:nvSpPr>
          <p:cNvPr id="42" name="Slide Number Placeholder 41">
            <a:extLst>
              <a:ext uri="{FF2B5EF4-FFF2-40B4-BE49-F238E27FC236}">
                <a16:creationId xmlns:a16="http://schemas.microsoft.com/office/drawing/2014/main" id="{9EDD71A3-C8FF-4909-56B9-E29C2F1A6F3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</a:t>
            </a:fld>
            <a:endParaRPr lang="en-US"/>
          </a:p>
        </p:txBody>
      </p:sp>
      <p:sp>
        <p:nvSpPr>
          <p:cNvPr id="8" name="object 37">
            <a:extLst>
              <a:ext uri="{FF2B5EF4-FFF2-40B4-BE49-F238E27FC236}">
                <a16:creationId xmlns:a16="http://schemas.microsoft.com/office/drawing/2014/main" id="{42421D32-04F1-DCF2-FC45-63BFA974CD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000411" y="7346950"/>
            <a:ext cx="1131570" cy="577081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83820" rIns="0" bIns="0" rtlCol="0" anchor="t">
            <a:spAutoFit/>
          </a:bodyPr>
          <a:lstStyle/>
          <a:p>
            <a:pPr>
              <a:lnSpc>
                <a:spcPct val="100000"/>
              </a:lnSpc>
              <a:spcBef>
                <a:spcPts val="660"/>
              </a:spcBef>
            </a:pPr>
            <a:endParaRPr sz="1200">
              <a:latin typeface="Times New Roman"/>
              <a:cs typeface="Times New Roman"/>
            </a:endParaRPr>
          </a:p>
          <a:p>
            <a:pPr marL="358140" marR="274320" indent="-76200">
              <a:lnSpc>
                <a:spcPts val="1200"/>
              </a:lnSpc>
              <a:spcBef>
                <a:spcPts val="5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Regular </a:t>
            </a:r>
            <a:r>
              <a:rPr lang="en-US" sz="1200" b="1" spc="-10">
                <a:solidFill>
                  <a:srgbClr val="FFFFFF"/>
                </a:solidFill>
                <a:latin typeface="Arial"/>
                <a:cs typeface="Arial"/>
              </a:rPr>
              <a:t>Hourly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43" name="object 19">
            <a:extLst>
              <a:ext uri="{FF2B5EF4-FFF2-40B4-BE49-F238E27FC236}">
                <a16:creationId xmlns:a16="http://schemas.microsoft.com/office/drawing/2014/main" id="{9E8C92D1-84E4-C3DA-1E3D-722993030B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510789" y="4926715"/>
            <a:ext cx="1622933" cy="1362456"/>
            <a:chOff x="4854321" y="4905628"/>
            <a:chExt cx="1622933" cy="1362456"/>
          </a:xfrm>
        </p:grpSpPr>
        <p:sp>
          <p:nvSpPr>
            <p:cNvPr id="44" name="object 20">
              <a:extLst>
                <a:ext uri="{FF2B5EF4-FFF2-40B4-BE49-F238E27FC236}">
                  <a16:creationId xmlns:a16="http://schemas.microsoft.com/office/drawing/2014/main" id="{0F2F4B6A-BAB1-9D89-9155-1EAE0E34307E}"/>
                </a:ext>
              </a:extLst>
            </p:cNvPr>
            <p:cNvSpPr/>
            <p:nvPr/>
          </p:nvSpPr>
          <p:spPr>
            <a:xfrm>
              <a:off x="4909185" y="5029199"/>
              <a:ext cx="805815" cy="1143000"/>
            </a:xfrm>
            <a:custGeom>
              <a:avLst/>
              <a:gdLst/>
              <a:ahLst/>
              <a:cxnLst/>
              <a:rect l="l" t="t" r="r" b="b"/>
              <a:pathLst>
                <a:path w="805814" h="1143000">
                  <a:moveTo>
                    <a:pt x="805814" y="0"/>
                  </a:moveTo>
                  <a:lnTo>
                    <a:pt x="0" y="0"/>
                  </a:lnTo>
                  <a:lnTo>
                    <a:pt x="0" y="1142746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21">
              <a:extLst>
                <a:ext uri="{FF2B5EF4-FFF2-40B4-BE49-F238E27FC236}">
                  <a16:creationId xmlns:a16="http://schemas.microsoft.com/office/drawing/2014/main" id="{89A544E1-58B8-F7C4-8481-889364EF3E54}"/>
                </a:ext>
              </a:extLst>
            </p:cNvPr>
            <p:cNvSpPr/>
            <p:nvPr/>
          </p:nvSpPr>
          <p:spPr>
            <a:xfrm>
              <a:off x="4854321" y="6158229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8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22">
              <a:extLst>
                <a:ext uri="{FF2B5EF4-FFF2-40B4-BE49-F238E27FC236}">
                  <a16:creationId xmlns:a16="http://schemas.microsoft.com/office/drawing/2014/main" id="{85D9FF20-CFA6-1A9B-B18E-D13689B21123}"/>
                </a:ext>
              </a:extLst>
            </p:cNvPr>
            <p:cNvSpPr/>
            <p:nvPr/>
          </p:nvSpPr>
          <p:spPr>
            <a:xfrm>
              <a:off x="5629275" y="4905628"/>
              <a:ext cx="793115" cy="1247775"/>
            </a:xfrm>
            <a:custGeom>
              <a:avLst/>
              <a:gdLst/>
              <a:ahLst/>
              <a:cxnLst/>
              <a:rect l="l" t="t" r="r" b="b"/>
              <a:pathLst>
                <a:path w="793114" h="1247775">
                  <a:moveTo>
                    <a:pt x="0" y="0"/>
                  </a:moveTo>
                  <a:lnTo>
                    <a:pt x="0" y="123571"/>
                  </a:lnTo>
                  <a:lnTo>
                    <a:pt x="792988" y="123571"/>
                  </a:lnTo>
                  <a:lnTo>
                    <a:pt x="792988" y="1247775"/>
                  </a:lnTo>
                </a:path>
              </a:pathLst>
            </a:custGeom>
            <a:ln w="22859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23">
              <a:extLst>
                <a:ext uri="{FF2B5EF4-FFF2-40B4-BE49-F238E27FC236}">
                  <a16:creationId xmlns:a16="http://schemas.microsoft.com/office/drawing/2014/main" id="{3F819C57-E3DE-F784-208F-1D75DFEC7FF7}"/>
                </a:ext>
              </a:extLst>
            </p:cNvPr>
            <p:cNvSpPr/>
            <p:nvPr/>
          </p:nvSpPr>
          <p:spPr>
            <a:xfrm>
              <a:off x="6367399" y="6139687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" name="object 34">
            <a:extLst>
              <a:ext uri="{FF2B5EF4-FFF2-40B4-BE49-F238E27FC236}">
                <a16:creationId xmlns:a16="http://schemas.microsoft.com/office/drawing/2014/main" id="{522F0B0B-7007-7D2D-2003-3BC55D37E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57424" y="5446145"/>
            <a:ext cx="624840" cy="347345"/>
          </a:xfrm>
          <a:custGeom>
            <a:avLst/>
            <a:gdLst/>
            <a:ahLst/>
            <a:cxnLst/>
            <a:rect l="l" t="t" r="r" b="b"/>
            <a:pathLst>
              <a:path w="624839" h="347345">
                <a:moveTo>
                  <a:pt x="624840" y="90170"/>
                </a:moveTo>
                <a:lnTo>
                  <a:pt x="617766" y="55029"/>
                </a:lnTo>
                <a:lnTo>
                  <a:pt x="598449" y="26377"/>
                </a:lnTo>
                <a:lnTo>
                  <a:pt x="569760" y="7073"/>
                </a:lnTo>
                <a:lnTo>
                  <a:pt x="534543" y="0"/>
                </a:lnTo>
                <a:lnTo>
                  <a:pt x="90297" y="0"/>
                </a:lnTo>
                <a:lnTo>
                  <a:pt x="55067" y="7073"/>
                </a:lnTo>
                <a:lnTo>
                  <a:pt x="26377" y="26377"/>
                </a:lnTo>
                <a:lnTo>
                  <a:pt x="7061" y="55029"/>
                </a:lnTo>
                <a:lnTo>
                  <a:pt x="0" y="90170"/>
                </a:lnTo>
                <a:lnTo>
                  <a:pt x="0" y="256794"/>
                </a:lnTo>
                <a:lnTo>
                  <a:pt x="7061" y="292023"/>
                </a:lnTo>
                <a:lnTo>
                  <a:pt x="26377" y="320713"/>
                </a:lnTo>
                <a:lnTo>
                  <a:pt x="55067" y="340029"/>
                </a:lnTo>
                <a:lnTo>
                  <a:pt x="90297" y="347091"/>
                </a:lnTo>
                <a:lnTo>
                  <a:pt x="534543" y="347091"/>
                </a:lnTo>
                <a:lnTo>
                  <a:pt x="569760" y="340029"/>
                </a:lnTo>
                <a:lnTo>
                  <a:pt x="598449" y="320713"/>
                </a:lnTo>
                <a:lnTo>
                  <a:pt x="617766" y="292023"/>
                </a:lnTo>
                <a:lnTo>
                  <a:pt x="624840" y="256794"/>
                </a:lnTo>
                <a:lnTo>
                  <a:pt x="624840" y="90170"/>
                </a:lnTo>
                <a:close/>
              </a:path>
            </a:pathLst>
          </a:custGeom>
          <a:solidFill>
            <a:srgbClr val="D7D7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35">
            <a:extLst>
              <a:ext uri="{FF2B5EF4-FFF2-40B4-BE49-F238E27FC236}">
                <a16:creationId xmlns:a16="http://schemas.microsoft.com/office/drawing/2014/main" id="{B31487E9-D79F-F5E2-FB41-4A755E13EFB5}"/>
              </a:ext>
            </a:extLst>
          </p:cNvPr>
          <p:cNvSpPr txBox="1"/>
          <p:nvPr/>
        </p:nvSpPr>
        <p:spPr>
          <a:xfrm>
            <a:off x="1341624" y="5539374"/>
            <a:ext cx="457200" cy="19749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spc="-10">
                <a:solidFill>
                  <a:srgbClr val="252525"/>
                </a:solidFill>
                <a:latin typeface="Arial"/>
                <a:cs typeface="Arial"/>
              </a:rPr>
              <a:t>Hourly</a:t>
            </a:r>
            <a:endParaRPr sz="1200" spc="-10" dirty="0">
              <a:solidFill>
                <a:srgbClr val="252525"/>
              </a:solidFill>
              <a:latin typeface="Arial"/>
              <a:cs typeface="Arial"/>
            </a:endParaRPr>
          </a:p>
        </p:txBody>
      </p:sp>
      <p:sp>
        <p:nvSpPr>
          <p:cNvPr id="55" name="object 33">
            <a:extLst>
              <a:ext uri="{FF2B5EF4-FFF2-40B4-BE49-F238E27FC236}">
                <a16:creationId xmlns:a16="http://schemas.microsoft.com/office/drawing/2014/main" id="{9C6F3C98-35DD-1DEC-AEED-963F6866CB81}"/>
              </a:ext>
            </a:extLst>
          </p:cNvPr>
          <p:cNvSpPr txBox="1"/>
          <p:nvPr/>
        </p:nvSpPr>
        <p:spPr>
          <a:xfrm>
            <a:off x="893527" y="6274542"/>
            <a:ext cx="1314450" cy="751488"/>
          </a:xfrm>
          <a:prstGeom prst="rect">
            <a:avLst/>
          </a:prstGeom>
          <a:solidFill>
            <a:srgbClr val="85754D"/>
          </a:solidFill>
        </p:spPr>
        <p:txBody>
          <a:bodyPr vert="horz" wrap="square" lIns="0" tIns="27940" rIns="0" bIns="0" rtlCol="0" anchor="t">
            <a:spAutoFit/>
          </a:bodyPr>
          <a:lstStyle/>
          <a:p>
            <a:pPr>
              <a:lnSpc>
                <a:spcPct val="100000"/>
              </a:lnSpc>
              <a:spcBef>
                <a:spcPts val="220"/>
              </a:spcBef>
            </a:pPr>
            <a:endParaRPr sz="1200">
              <a:latin typeface="Times New Roman"/>
              <a:cs typeface="Times New Roman"/>
            </a:endParaRPr>
          </a:p>
          <a:p>
            <a:pPr marL="241935">
              <a:lnSpc>
                <a:spcPts val="1380"/>
              </a:lnSpc>
            </a:pPr>
            <a:r>
              <a:rPr lang="en-US" sz="1200" dirty="0">
                <a:solidFill>
                  <a:srgbClr val="FFFFFF"/>
                </a:solidFill>
                <a:latin typeface="Arial"/>
                <a:cs typeface="Arial"/>
              </a:rPr>
              <a:t>Med </a:t>
            </a:r>
            <a:r>
              <a:rPr lang="en-US" sz="1200" err="1">
                <a:solidFill>
                  <a:srgbClr val="FFFFFF"/>
                </a:solidFill>
                <a:latin typeface="Arial"/>
                <a:cs typeface="Arial"/>
              </a:rPr>
              <a:t>Ctrs</a:t>
            </a:r>
            <a:r>
              <a:rPr lang="en-US" sz="1200" dirty="0">
                <a:solidFill>
                  <a:srgbClr val="FFFFFF"/>
                </a:solidFill>
                <a:latin typeface="Arial"/>
                <a:cs typeface="Arial"/>
              </a:rPr>
              <a:t> Position has </a:t>
            </a:r>
            <a:r>
              <a:rPr lang="en-US" sz="1200">
                <a:solidFill>
                  <a:srgbClr val="FFFFFF"/>
                </a:solidFill>
                <a:latin typeface="Arial"/>
                <a:cs typeface="Arial"/>
              </a:rPr>
              <a:t>FTE</a:t>
            </a:r>
          </a:p>
        </p:txBody>
      </p:sp>
      <p:grpSp>
        <p:nvGrpSpPr>
          <p:cNvPr id="57" name="object 16">
            <a:extLst>
              <a:ext uri="{FF2B5EF4-FFF2-40B4-BE49-F238E27FC236}">
                <a16:creationId xmlns:a16="http://schemas.microsoft.com/office/drawing/2014/main" id="{563FA7B0-86AA-13D3-790C-9CB3CECADF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453506" y="7114875"/>
            <a:ext cx="109855" cy="228600"/>
            <a:chOff x="3934459" y="2286000"/>
            <a:chExt cx="109855" cy="228600"/>
          </a:xfrm>
        </p:grpSpPr>
        <p:sp>
          <p:nvSpPr>
            <p:cNvPr id="58" name="object 17">
              <a:extLst>
                <a:ext uri="{FF2B5EF4-FFF2-40B4-BE49-F238E27FC236}">
                  <a16:creationId xmlns:a16="http://schemas.microsoft.com/office/drawing/2014/main" id="{EC889D55-6BCA-5025-6D71-BD3E6C1D20FC}"/>
                </a:ext>
              </a:extLst>
            </p:cNvPr>
            <p:cNvSpPr/>
            <p:nvPr/>
          </p:nvSpPr>
          <p:spPr>
            <a:xfrm>
              <a:off x="3989323" y="2286000"/>
              <a:ext cx="635" cy="132715"/>
            </a:xfrm>
            <a:custGeom>
              <a:avLst/>
              <a:gdLst/>
              <a:ahLst/>
              <a:cxnLst/>
              <a:rect l="l" t="t" r="r" b="b"/>
              <a:pathLst>
                <a:path w="635" h="132714">
                  <a:moveTo>
                    <a:pt x="253" y="0"/>
                  </a:moveTo>
                  <a:lnTo>
                    <a:pt x="0" y="13258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18">
              <a:extLst>
                <a:ext uri="{FF2B5EF4-FFF2-40B4-BE49-F238E27FC236}">
                  <a16:creationId xmlns:a16="http://schemas.microsoft.com/office/drawing/2014/main" id="{ECCF5B32-11B7-6560-4B7C-E6B14082B289}"/>
                </a:ext>
              </a:extLst>
            </p:cNvPr>
            <p:cNvSpPr/>
            <p:nvPr/>
          </p:nvSpPr>
          <p:spPr>
            <a:xfrm>
              <a:off x="3934459" y="2404745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5">
                  <a:moveTo>
                    <a:pt x="0" y="0"/>
                  </a:moveTo>
                  <a:lnTo>
                    <a:pt x="54610" y="109854"/>
                  </a:lnTo>
                  <a:lnTo>
                    <a:pt x="109727" y="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24" descr="$PPTXTitle"/>
          <p:cNvSpPr txBox="1">
            <a:spLocks noGrp="1"/>
          </p:cNvSpPr>
          <p:nvPr>
            <p:ph type="title"/>
          </p:nvPr>
        </p:nvSpPr>
        <p:spPr>
          <a:xfrm>
            <a:off x="331724" y="231775"/>
            <a:ext cx="6505575" cy="90537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>
              <a:lnSpc>
                <a:spcPts val="3300"/>
              </a:lnSpc>
              <a:spcBef>
                <a:spcPts val="459"/>
              </a:spcBef>
            </a:pPr>
            <a:r>
              <a:rPr spc="-85" dirty="0"/>
              <a:t>UW</a:t>
            </a:r>
            <a:r>
              <a:rPr spc="-40" dirty="0"/>
              <a:t> </a:t>
            </a:r>
            <a:r>
              <a:rPr lang="en-US" spc="-75" dirty="0"/>
              <a:t>Funded Classified staff (campus)</a:t>
            </a:r>
            <a:endParaRPr spc="-10" dirty="0"/>
          </a:p>
        </p:txBody>
      </p:sp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985509" y="5540628"/>
            <a:ext cx="784860" cy="946150"/>
            <a:chOff x="5985509" y="5540628"/>
            <a:chExt cx="784860" cy="946150"/>
          </a:xfrm>
        </p:grpSpPr>
        <p:sp>
          <p:nvSpPr>
            <p:cNvPr id="3" name="object 3"/>
            <p:cNvSpPr/>
            <p:nvPr/>
          </p:nvSpPr>
          <p:spPr>
            <a:xfrm>
              <a:off x="5996939" y="5552058"/>
              <a:ext cx="718185" cy="838835"/>
            </a:xfrm>
            <a:custGeom>
              <a:avLst/>
              <a:gdLst/>
              <a:ahLst/>
              <a:cxnLst/>
              <a:rect l="l" t="t" r="r" b="b"/>
              <a:pathLst>
                <a:path w="718184" h="838835">
                  <a:moveTo>
                    <a:pt x="0" y="0"/>
                  </a:moveTo>
                  <a:lnTo>
                    <a:pt x="0" y="383286"/>
                  </a:lnTo>
                  <a:lnTo>
                    <a:pt x="718185" y="383286"/>
                  </a:lnTo>
                  <a:lnTo>
                    <a:pt x="718185" y="838453"/>
                  </a:lnTo>
                </a:path>
              </a:pathLst>
            </a:custGeom>
            <a:ln w="228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660260" y="6376796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8" y="0"/>
                  </a:moveTo>
                  <a:lnTo>
                    <a:pt x="0" y="0"/>
                  </a:lnTo>
                  <a:lnTo>
                    <a:pt x="54864" y="109727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934333" y="1874520"/>
            <a:ext cx="109855" cy="354330"/>
            <a:chOff x="3934333" y="1874520"/>
            <a:chExt cx="109855" cy="354330"/>
          </a:xfrm>
        </p:grpSpPr>
        <p:sp>
          <p:nvSpPr>
            <p:cNvPr id="6" name="object 6"/>
            <p:cNvSpPr/>
            <p:nvPr/>
          </p:nvSpPr>
          <p:spPr>
            <a:xfrm>
              <a:off x="3989197" y="1885950"/>
              <a:ext cx="635" cy="247015"/>
            </a:xfrm>
            <a:custGeom>
              <a:avLst/>
              <a:gdLst/>
              <a:ahLst/>
              <a:cxnLst/>
              <a:rect l="l" t="t" r="r" b="b"/>
              <a:pathLst>
                <a:path w="635" h="247014">
                  <a:moveTo>
                    <a:pt x="380" y="0"/>
                  </a:moveTo>
                  <a:lnTo>
                    <a:pt x="0" y="246888"/>
                  </a:lnTo>
                </a:path>
              </a:pathLst>
            </a:custGeom>
            <a:ln w="228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934333" y="2118995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5">
                  <a:moveTo>
                    <a:pt x="0" y="0"/>
                  </a:moveTo>
                  <a:lnTo>
                    <a:pt x="54737" y="109854"/>
                  </a:lnTo>
                  <a:lnTo>
                    <a:pt x="109727" y="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659635" y="4570729"/>
            <a:ext cx="109855" cy="401320"/>
            <a:chOff x="1659635" y="4570729"/>
            <a:chExt cx="109855" cy="401320"/>
          </a:xfrm>
        </p:grpSpPr>
        <p:sp>
          <p:nvSpPr>
            <p:cNvPr id="9" name="object 9"/>
            <p:cNvSpPr/>
            <p:nvPr/>
          </p:nvSpPr>
          <p:spPr>
            <a:xfrm>
              <a:off x="1714499" y="4570729"/>
              <a:ext cx="0" cy="305435"/>
            </a:xfrm>
            <a:custGeom>
              <a:avLst/>
              <a:gdLst/>
              <a:ahLst/>
              <a:cxnLst/>
              <a:rect l="l" t="t" r="r" b="b"/>
              <a:pathLst>
                <a:path h="305435">
                  <a:moveTo>
                    <a:pt x="0" y="0"/>
                  </a:moveTo>
                  <a:lnTo>
                    <a:pt x="0" y="305308"/>
                  </a:lnTo>
                </a:path>
              </a:pathLst>
            </a:custGeom>
            <a:ln w="228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659635" y="486232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923026" y="4627879"/>
            <a:ext cx="109855" cy="401320"/>
            <a:chOff x="5923026" y="4627879"/>
            <a:chExt cx="109855" cy="401320"/>
          </a:xfrm>
        </p:grpSpPr>
        <p:sp>
          <p:nvSpPr>
            <p:cNvPr id="12" name="object 12"/>
            <p:cNvSpPr/>
            <p:nvPr/>
          </p:nvSpPr>
          <p:spPr>
            <a:xfrm>
              <a:off x="5977890" y="4627879"/>
              <a:ext cx="0" cy="305435"/>
            </a:xfrm>
            <a:custGeom>
              <a:avLst/>
              <a:gdLst/>
              <a:ahLst/>
              <a:cxnLst/>
              <a:rect l="l" t="t" r="r" b="b"/>
              <a:pathLst>
                <a:path h="305435">
                  <a:moveTo>
                    <a:pt x="0" y="0"/>
                  </a:moveTo>
                  <a:lnTo>
                    <a:pt x="0" y="305308"/>
                  </a:lnTo>
                </a:path>
              </a:pathLst>
            </a:custGeom>
            <a:ln w="228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923026" y="491947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659635" y="3188970"/>
            <a:ext cx="4367530" cy="645160"/>
            <a:chOff x="1659635" y="3188970"/>
            <a:chExt cx="4367530" cy="645160"/>
          </a:xfrm>
        </p:grpSpPr>
        <p:sp>
          <p:nvSpPr>
            <p:cNvPr id="15" name="object 15"/>
            <p:cNvSpPr/>
            <p:nvPr/>
          </p:nvSpPr>
          <p:spPr>
            <a:xfrm>
              <a:off x="1714499" y="3200400"/>
              <a:ext cx="2274570" cy="476884"/>
            </a:xfrm>
            <a:custGeom>
              <a:avLst/>
              <a:gdLst/>
              <a:ahLst/>
              <a:cxnLst/>
              <a:rect l="l" t="t" r="r" b="b"/>
              <a:pathLst>
                <a:path w="2274570" h="476885">
                  <a:moveTo>
                    <a:pt x="2274570" y="0"/>
                  </a:moveTo>
                  <a:lnTo>
                    <a:pt x="2274570" y="228600"/>
                  </a:lnTo>
                  <a:lnTo>
                    <a:pt x="0" y="228600"/>
                  </a:lnTo>
                  <a:lnTo>
                    <a:pt x="0" y="476630"/>
                  </a:lnTo>
                </a:path>
              </a:pathLst>
            </a:custGeom>
            <a:ln w="228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659635" y="3663315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989069" y="3429000"/>
              <a:ext cx="1983105" cy="309245"/>
            </a:xfrm>
            <a:custGeom>
              <a:avLst/>
              <a:gdLst/>
              <a:ahLst/>
              <a:cxnLst/>
              <a:rect l="l" t="t" r="r" b="b"/>
              <a:pathLst>
                <a:path w="1983104" h="309245">
                  <a:moveTo>
                    <a:pt x="0" y="0"/>
                  </a:moveTo>
                  <a:lnTo>
                    <a:pt x="1983104" y="0"/>
                  </a:lnTo>
                  <a:lnTo>
                    <a:pt x="1983104" y="308737"/>
                  </a:lnTo>
                </a:path>
              </a:pathLst>
            </a:custGeom>
            <a:ln w="228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917310" y="372402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3361055" y="1457324"/>
            <a:ext cx="1257300" cy="457200"/>
          </a:xfrm>
          <a:custGeom>
            <a:avLst/>
            <a:gdLst/>
            <a:ahLst/>
            <a:cxnLst/>
            <a:rect l="l" t="t" r="r" b="b"/>
            <a:pathLst>
              <a:path w="1257300" h="457200">
                <a:moveTo>
                  <a:pt x="1256792" y="228600"/>
                </a:moveTo>
                <a:lnTo>
                  <a:pt x="1251673" y="182537"/>
                </a:lnTo>
                <a:lnTo>
                  <a:pt x="1236992" y="139636"/>
                </a:lnTo>
                <a:lnTo>
                  <a:pt x="1213789" y="100799"/>
                </a:lnTo>
                <a:lnTo>
                  <a:pt x="1183068" y="66967"/>
                </a:lnTo>
                <a:lnTo>
                  <a:pt x="1145832" y="39052"/>
                </a:lnTo>
                <a:lnTo>
                  <a:pt x="1103122" y="17970"/>
                </a:lnTo>
                <a:lnTo>
                  <a:pt x="1055954" y="4648"/>
                </a:lnTo>
                <a:lnTo>
                  <a:pt x="1005332" y="0"/>
                </a:lnTo>
                <a:lnTo>
                  <a:pt x="251460" y="0"/>
                </a:lnTo>
                <a:lnTo>
                  <a:pt x="200799" y="4648"/>
                </a:lnTo>
                <a:lnTo>
                  <a:pt x="153606" y="17970"/>
                </a:lnTo>
                <a:lnTo>
                  <a:pt x="110883" y="39052"/>
                </a:lnTo>
                <a:lnTo>
                  <a:pt x="73672" y="66967"/>
                </a:lnTo>
                <a:lnTo>
                  <a:pt x="42951" y="100799"/>
                </a:lnTo>
                <a:lnTo>
                  <a:pt x="19761" y="139636"/>
                </a:lnTo>
                <a:lnTo>
                  <a:pt x="5105" y="182537"/>
                </a:lnTo>
                <a:lnTo>
                  <a:pt x="0" y="228600"/>
                </a:lnTo>
                <a:lnTo>
                  <a:pt x="5105" y="274675"/>
                </a:lnTo>
                <a:lnTo>
                  <a:pt x="19761" y="317576"/>
                </a:lnTo>
                <a:lnTo>
                  <a:pt x="42951" y="356412"/>
                </a:lnTo>
                <a:lnTo>
                  <a:pt x="73672" y="390245"/>
                </a:lnTo>
                <a:lnTo>
                  <a:pt x="110883" y="418160"/>
                </a:lnTo>
                <a:lnTo>
                  <a:pt x="153606" y="439242"/>
                </a:lnTo>
                <a:lnTo>
                  <a:pt x="200799" y="452564"/>
                </a:lnTo>
                <a:lnTo>
                  <a:pt x="251460" y="457200"/>
                </a:lnTo>
                <a:lnTo>
                  <a:pt x="1005332" y="457200"/>
                </a:lnTo>
                <a:lnTo>
                  <a:pt x="1055954" y="452564"/>
                </a:lnTo>
                <a:lnTo>
                  <a:pt x="1103122" y="439242"/>
                </a:lnTo>
                <a:lnTo>
                  <a:pt x="1145832" y="418160"/>
                </a:lnTo>
                <a:lnTo>
                  <a:pt x="1183055" y="390245"/>
                </a:lnTo>
                <a:lnTo>
                  <a:pt x="1213789" y="356412"/>
                </a:lnTo>
                <a:lnTo>
                  <a:pt x="1236992" y="317576"/>
                </a:lnTo>
                <a:lnTo>
                  <a:pt x="1251673" y="274675"/>
                </a:lnTo>
                <a:lnTo>
                  <a:pt x="1256792" y="228600"/>
                </a:lnTo>
                <a:close/>
              </a:path>
            </a:pathLst>
          </a:custGeom>
          <a:solidFill>
            <a:srgbClr val="4A2D83"/>
          </a:solidFill>
        </p:spPr>
        <p:txBody>
          <a:bodyPr wrap="square" lIns="0" tIns="0" rIns="0" bIns="0" rtlCol="0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Faculty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20" name="object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66719" y="2228849"/>
            <a:ext cx="1045210" cy="1028700"/>
          </a:xfrm>
          <a:custGeom>
            <a:avLst/>
            <a:gdLst/>
            <a:ahLst/>
            <a:cxnLst/>
            <a:rect l="l" t="t" r="r" b="b"/>
            <a:pathLst>
              <a:path w="1045210" h="1028700">
                <a:moveTo>
                  <a:pt x="1044702" y="514350"/>
                </a:moveTo>
                <a:lnTo>
                  <a:pt x="1042555" y="467550"/>
                </a:lnTo>
                <a:lnTo>
                  <a:pt x="1036281" y="421932"/>
                </a:lnTo>
                <a:lnTo>
                  <a:pt x="1026045" y="377659"/>
                </a:lnTo>
                <a:lnTo>
                  <a:pt x="1012024" y="334924"/>
                </a:lnTo>
                <a:lnTo>
                  <a:pt x="994410" y="293903"/>
                </a:lnTo>
                <a:lnTo>
                  <a:pt x="973391" y="254800"/>
                </a:lnTo>
                <a:lnTo>
                  <a:pt x="949147" y="217766"/>
                </a:lnTo>
                <a:lnTo>
                  <a:pt x="921867" y="183007"/>
                </a:lnTo>
                <a:lnTo>
                  <a:pt x="891730" y="150698"/>
                </a:lnTo>
                <a:lnTo>
                  <a:pt x="858913" y="121005"/>
                </a:lnTo>
                <a:lnTo>
                  <a:pt x="823607" y="94132"/>
                </a:lnTo>
                <a:lnTo>
                  <a:pt x="786015" y="70256"/>
                </a:lnTo>
                <a:lnTo>
                  <a:pt x="746290" y="49542"/>
                </a:lnTo>
                <a:lnTo>
                  <a:pt x="704634" y="32194"/>
                </a:lnTo>
                <a:lnTo>
                  <a:pt x="661225" y="18389"/>
                </a:lnTo>
                <a:lnTo>
                  <a:pt x="616254" y="8293"/>
                </a:lnTo>
                <a:lnTo>
                  <a:pt x="569899" y="2108"/>
                </a:lnTo>
                <a:lnTo>
                  <a:pt x="522351" y="0"/>
                </a:lnTo>
                <a:lnTo>
                  <a:pt x="474789" y="2108"/>
                </a:lnTo>
                <a:lnTo>
                  <a:pt x="428434" y="8293"/>
                </a:lnTo>
                <a:lnTo>
                  <a:pt x="383451" y="18389"/>
                </a:lnTo>
                <a:lnTo>
                  <a:pt x="340042" y="32194"/>
                </a:lnTo>
                <a:lnTo>
                  <a:pt x="298373" y="49542"/>
                </a:lnTo>
                <a:lnTo>
                  <a:pt x="258648" y="70256"/>
                </a:lnTo>
                <a:lnTo>
                  <a:pt x="221043" y="94132"/>
                </a:lnTo>
                <a:lnTo>
                  <a:pt x="185737" y="121005"/>
                </a:lnTo>
                <a:lnTo>
                  <a:pt x="152920" y="150698"/>
                </a:lnTo>
                <a:lnTo>
                  <a:pt x="122770" y="183007"/>
                </a:lnTo>
                <a:lnTo>
                  <a:pt x="95491" y="217766"/>
                </a:lnTo>
                <a:lnTo>
                  <a:pt x="71247" y="254800"/>
                </a:lnTo>
                <a:lnTo>
                  <a:pt x="50228" y="293903"/>
                </a:lnTo>
                <a:lnTo>
                  <a:pt x="32613" y="334924"/>
                </a:lnTo>
                <a:lnTo>
                  <a:pt x="18605" y="377659"/>
                </a:lnTo>
                <a:lnTo>
                  <a:pt x="8369" y="421932"/>
                </a:lnTo>
                <a:lnTo>
                  <a:pt x="2108" y="467550"/>
                </a:lnTo>
                <a:lnTo>
                  <a:pt x="0" y="514350"/>
                </a:lnTo>
                <a:lnTo>
                  <a:pt x="2108" y="561162"/>
                </a:lnTo>
                <a:lnTo>
                  <a:pt x="8369" y="606780"/>
                </a:lnTo>
                <a:lnTo>
                  <a:pt x="18605" y="651052"/>
                </a:lnTo>
                <a:lnTo>
                  <a:pt x="32613" y="693788"/>
                </a:lnTo>
                <a:lnTo>
                  <a:pt x="50228" y="734809"/>
                </a:lnTo>
                <a:lnTo>
                  <a:pt x="71247" y="773912"/>
                </a:lnTo>
                <a:lnTo>
                  <a:pt x="95491" y="810945"/>
                </a:lnTo>
                <a:lnTo>
                  <a:pt x="122770" y="845705"/>
                </a:lnTo>
                <a:lnTo>
                  <a:pt x="152920" y="878014"/>
                </a:lnTo>
                <a:lnTo>
                  <a:pt x="185737" y="907707"/>
                </a:lnTo>
                <a:lnTo>
                  <a:pt x="221043" y="934580"/>
                </a:lnTo>
                <a:lnTo>
                  <a:pt x="258648" y="958456"/>
                </a:lnTo>
                <a:lnTo>
                  <a:pt x="298373" y="979170"/>
                </a:lnTo>
                <a:lnTo>
                  <a:pt x="340042" y="996518"/>
                </a:lnTo>
                <a:lnTo>
                  <a:pt x="383451" y="1010323"/>
                </a:lnTo>
                <a:lnTo>
                  <a:pt x="428434" y="1020419"/>
                </a:lnTo>
                <a:lnTo>
                  <a:pt x="474789" y="1026604"/>
                </a:lnTo>
                <a:lnTo>
                  <a:pt x="522351" y="1028700"/>
                </a:lnTo>
                <a:lnTo>
                  <a:pt x="569899" y="1026604"/>
                </a:lnTo>
                <a:lnTo>
                  <a:pt x="616254" y="1020419"/>
                </a:lnTo>
                <a:lnTo>
                  <a:pt x="661225" y="1010323"/>
                </a:lnTo>
                <a:lnTo>
                  <a:pt x="704634" y="996518"/>
                </a:lnTo>
                <a:lnTo>
                  <a:pt x="746290" y="979170"/>
                </a:lnTo>
                <a:lnTo>
                  <a:pt x="786015" y="958456"/>
                </a:lnTo>
                <a:lnTo>
                  <a:pt x="823607" y="934580"/>
                </a:lnTo>
                <a:lnTo>
                  <a:pt x="858913" y="907707"/>
                </a:lnTo>
                <a:lnTo>
                  <a:pt x="891730" y="878014"/>
                </a:lnTo>
                <a:lnTo>
                  <a:pt x="921867" y="845705"/>
                </a:lnTo>
                <a:lnTo>
                  <a:pt x="949147" y="810945"/>
                </a:lnTo>
                <a:lnTo>
                  <a:pt x="973391" y="773912"/>
                </a:lnTo>
                <a:lnTo>
                  <a:pt x="994410" y="734809"/>
                </a:lnTo>
                <a:lnTo>
                  <a:pt x="1012024" y="693788"/>
                </a:lnTo>
                <a:lnTo>
                  <a:pt x="1026045" y="651052"/>
                </a:lnTo>
                <a:lnTo>
                  <a:pt x="1036281" y="606780"/>
                </a:lnTo>
                <a:lnTo>
                  <a:pt x="1042555" y="561162"/>
                </a:lnTo>
                <a:lnTo>
                  <a:pt x="1044702" y="514350"/>
                </a:lnTo>
                <a:close/>
              </a:path>
            </a:pathLst>
          </a:custGeom>
          <a:solidFill>
            <a:srgbClr val="8575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3533013" y="2536697"/>
            <a:ext cx="914400" cy="375920"/>
          </a:xfrm>
          <a:prstGeom prst="rect">
            <a:avLst/>
          </a:prstGeom>
        </p:spPr>
        <p:txBody>
          <a:bodyPr vert="horz" wrap="square" lIns="0" tIns="31114" rIns="0" bIns="0" rtlCol="0">
            <a:spAutoFit/>
          </a:bodyPr>
          <a:lstStyle/>
          <a:p>
            <a:pPr marL="12700" marR="5080" indent="173355">
              <a:lnSpc>
                <a:spcPts val="1320"/>
              </a:lnSpc>
              <a:spcBef>
                <a:spcPts val="244"/>
              </a:spcBef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Position Management</a:t>
            </a:r>
            <a:endParaRPr sz="1200">
              <a:latin typeface="Arial"/>
              <a:cs typeface="Arial"/>
            </a:endParaRPr>
          </a:p>
        </p:txBody>
      </p:sp>
      <p:sp>
        <p:nvSpPr>
          <p:cNvPr id="23" name="object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07339" y="6499859"/>
            <a:ext cx="1131570" cy="78740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279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20"/>
              </a:spcBef>
            </a:pPr>
            <a:endParaRPr sz="1200">
              <a:latin typeface="Times New Roman"/>
              <a:cs typeface="Times New Roman"/>
            </a:endParaRPr>
          </a:p>
          <a:p>
            <a:pPr marL="281940">
              <a:lnSpc>
                <a:spcPts val="1320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Regular</a:t>
            </a:r>
            <a:endParaRPr sz="1200">
              <a:latin typeface="Arial"/>
              <a:cs typeface="Arial"/>
            </a:endParaRPr>
          </a:p>
          <a:p>
            <a:pPr marL="336550">
              <a:lnSpc>
                <a:spcPts val="1320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Salary</a:t>
            </a:r>
            <a:endParaRPr sz="12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261567" y="3998426"/>
            <a:ext cx="908685" cy="3384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65"/>
              </a:lnSpc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Position</a:t>
            </a:r>
            <a:r>
              <a:rPr sz="12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has</a:t>
            </a:r>
            <a:endParaRPr sz="1200">
              <a:latin typeface="Arial"/>
              <a:cs typeface="Arial"/>
            </a:endParaRPr>
          </a:p>
          <a:p>
            <a:pPr>
              <a:lnSpc>
                <a:spcPts val="1380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No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End</a:t>
            </a: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Date</a:t>
            </a:r>
            <a:endParaRPr sz="12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143625" y="6487159"/>
            <a:ext cx="1143000" cy="79629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628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95"/>
              </a:spcBef>
            </a:pPr>
            <a:endParaRPr sz="1200">
              <a:latin typeface="Times New Roman"/>
              <a:cs typeface="Times New Roman"/>
            </a:endParaRPr>
          </a:p>
          <a:p>
            <a:pPr marL="330835" marR="25400" indent="-296545">
              <a:lnSpc>
                <a:spcPts val="1200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Nonpermanent Hourly</a:t>
            </a:r>
            <a:endParaRPr sz="12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754879" y="6711527"/>
            <a:ext cx="1075055" cy="323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05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Nonpermanent</a:t>
            </a:r>
            <a:endParaRPr sz="1200">
              <a:latin typeface="Arial"/>
              <a:cs typeface="Arial"/>
            </a:endParaRPr>
          </a:p>
          <a:p>
            <a:pPr marL="3810">
              <a:lnSpc>
                <a:spcPts val="1320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Fixed</a:t>
            </a:r>
            <a:r>
              <a:rPr sz="1200" b="1" spc="-40" dirty="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Duration</a:t>
            </a:r>
            <a:endParaRPr sz="12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714875" y="6507480"/>
            <a:ext cx="1153795" cy="75946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39370">
              <a:lnSpc>
                <a:spcPts val="1320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Nonpermanent</a:t>
            </a:r>
            <a:endParaRPr sz="1200" dirty="0">
              <a:latin typeface="Arial"/>
              <a:cs typeface="Arial"/>
            </a:endParaRPr>
          </a:p>
          <a:p>
            <a:pPr marL="43815">
              <a:lnSpc>
                <a:spcPts val="1320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Duration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32" name="object 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057275" y="3780790"/>
            <a:ext cx="1314450" cy="791210"/>
          </a:xfrm>
          <a:prstGeom prst="rect">
            <a:avLst/>
          </a:prstGeom>
          <a:solidFill>
            <a:srgbClr val="85754D"/>
          </a:solidFill>
        </p:spPr>
        <p:txBody>
          <a:bodyPr vert="horz" wrap="square" lIns="0" tIns="279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20"/>
              </a:spcBef>
            </a:pPr>
            <a:endParaRPr sz="1200">
              <a:latin typeface="Times New Roman"/>
              <a:cs typeface="Times New Roman"/>
            </a:endParaRPr>
          </a:p>
          <a:p>
            <a:pPr marL="241935">
              <a:lnSpc>
                <a:spcPts val="1380"/>
              </a:lnSpc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Position</a:t>
            </a:r>
            <a:r>
              <a:rPr sz="12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has</a:t>
            </a:r>
            <a:endParaRPr sz="1200">
              <a:latin typeface="Arial"/>
              <a:cs typeface="Arial"/>
            </a:endParaRPr>
          </a:p>
          <a:p>
            <a:pPr marL="203835">
              <a:lnSpc>
                <a:spcPts val="1380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No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End</a:t>
            </a: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Date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33" name="object 3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004566" y="6225285"/>
            <a:ext cx="109855" cy="307975"/>
            <a:chOff x="3004566" y="6225285"/>
            <a:chExt cx="109855" cy="307975"/>
          </a:xfrm>
        </p:grpSpPr>
        <p:sp>
          <p:nvSpPr>
            <p:cNvPr id="34" name="object 34"/>
            <p:cNvSpPr/>
            <p:nvPr/>
          </p:nvSpPr>
          <p:spPr>
            <a:xfrm>
              <a:off x="3059430" y="6236715"/>
              <a:ext cx="0" cy="200660"/>
            </a:xfrm>
            <a:custGeom>
              <a:avLst/>
              <a:gdLst/>
              <a:ahLst/>
              <a:cxnLst/>
              <a:rect l="l" t="t" r="r" b="b"/>
              <a:pathLst>
                <a:path h="200660">
                  <a:moveTo>
                    <a:pt x="0" y="0"/>
                  </a:moveTo>
                  <a:lnTo>
                    <a:pt x="0" y="200406"/>
                  </a:lnTo>
                </a:path>
              </a:pathLst>
            </a:custGeom>
            <a:ln w="228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004566" y="6423405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8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2610357" y="6818207"/>
            <a:ext cx="838835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Intermittent</a:t>
            </a:r>
            <a:endParaRPr sz="12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457450" y="6518909"/>
            <a:ext cx="1143000" cy="79629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10922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860"/>
              </a:spcBef>
            </a:pPr>
            <a:endParaRPr sz="1200">
              <a:latin typeface="Times New Roman"/>
              <a:cs typeface="Times New Roman"/>
            </a:endParaRPr>
          </a:p>
          <a:p>
            <a:pPr marL="152400">
              <a:lnSpc>
                <a:spcPct val="100000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Intermittent</a:t>
            </a:r>
            <a:endParaRPr sz="12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586729" y="3972010"/>
            <a:ext cx="829944" cy="50609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indent="-635" algn="just">
              <a:lnSpc>
                <a:spcPts val="1320"/>
              </a:lnSpc>
              <a:spcBef>
                <a:spcPts val="20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Position</a:t>
            </a:r>
            <a:r>
              <a:rPr sz="12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has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Anticipated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End</a:t>
            </a: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Date</a:t>
            </a:r>
            <a:endParaRPr sz="12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343525" y="3837940"/>
            <a:ext cx="1314450" cy="791210"/>
          </a:xfrm>
          <a:prstGeom prst="rect">
            <a:avLst/>
          </a:prstGeom>
          <a:solidFill>
            <a:srgbClr val="85754D"/>
          </a:solidFill>
        </p:spPr>
        <p:txBody>
          <a:bodyPr vert="horz" wrap="square" lIns="0" tIns="137795" rIns="0" bIns="0" rtlCol="0">
            <a:spAutoFit/>
          </a:bodyPr>
          <a:lstStyle/>
          <a:p>
            <a:pPr marL="243204" marR="233679" indent="-635" algn="just">
              <a:lnSpc>
                <a:spcPts val="1320"/>
              </a:lnSpc>
              <a:spcBef>
                <a:spcPts val="1085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Position</a:t>
            </a:r>
            <a:r>
              <a:rPr sz="12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has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Anticipated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End</a:t>
            </a: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Date</a:t>
            </a:r>
            <a:endParaRPr sz="1200">
              <a:latin typeface="Arial"/>
              <a:cs typeface="Arial"/>
            </a:endParaRPr>
          </a:p>
        </p:txBody>
      </p:sp>
      <p:sp>
        <p:nvSpPr>
          <p:cNvPr id="40" name="object 4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29400" y="3401948"/>
            <a:ext cx="871855" cy="484505"/>
          </a:xfrm>
          <a:custGeom>
            <a:avLst/>
            <a:gdLst/>
            <a:ahLst/>
            <a:cxnLst/>
            <a:rect l="l" t="t" r="r" b="b"/>
            <a:pathLst>
              <a:path w="871854" h="484504">
                <a:moveTo>
                  <a:pt x="871474" y="125984"/>
                </a:moveTo>
                <a:lnTo>
                  <a:pt x="861618" y="76885"/>
                </a:lnTo>
                <a:lnTo>
                  <a:pt x="834732" y="36855"/>
                </a:lnTo>
                <a:lnTo>
                  <a:pt x="794740" y="9880"/>
                </a:lnTo>
                <a:lnTo>
                  <a:pt x="745617" y="0"/>
                </a:lnTo>
                <a:lnTo>
                  <a:pt x="125857" y="0"/>
                </a:lnTo>
                <a:lnTo>
                  <a:pt x="76771" y="9880"/>
                </a:lnTo>
                <a:lnTo>
                  <a:pt x="36779" y="36855"/>
                </a:lnTo>
                <a:lnTo>
                  <a:pt x="9855" y="76885"/>
                </a:lnTo>
                <a:lnTo>
                  <a:pt x="0" y="125984"/>
                </a:lnTo>
                <a:lnTo>
                  <a:pt x="0" y="358394"/>
                </a:lnTo>
                <a:lnTo>
                  <a:pt x="9855" y="407479"/>
                </a:lnTo>
                <a:lnTo>
                  <a:pt x="36779" y="447471"/>
                </a:lnTo>
                <a:lnTo>
                  <a:pt x="76771" y="474395"/>
                </a:lnTo>
                <a:lnTo>
                  <a:pt x="125857" y="484251"/>
                </a:lnTo>
                <a:lnTo>
                  <a:pt x="745617" y="484251"/>
                </a:lnTo>
                <a:lnTo>
                  <a:pt x="794740" y="474395"/>
                </a:lnTo>
                <a:lnTo>
                  <a:pt x="834732" y="447471"/>
                </a:lnTo>
                <a:lnTo>
                  <a:pt x="861631" y="407479"/>
                </a:lnTo>
                <a:lnTo>
                  <a:pt x="871474" y="358394"/>
                </a:lnTo>
                <a:lnTo>
                  <a:pt x="871474" y="125984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6650481" y="3485845"/>
            <a:ext cx="831215" cy="288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035"/>
              </a:lnSpc>
              <a:spcBef>
                <a:spcPts val="100"/>
              </a:spcBef>
            </a:pPr>
            <a:r>
              <a:rPr sz="900" dirty="0">
                <a:solidFill>
                  <a:srgbClr val="3C4652"/>
                </a:solidFill>
                <a:latin typeface="Arial"/>
                <a:cs typeface="Arial"/>
              </a:rPr>
              <a:t>Position</a:t>
            </a:r>
            <a:r>
              <a:rPr sz="900" spc="-4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900" spc="-25" dirty="0">
                <a:solidFill>
                  <a:srgbClr val="3C4652"/>
                </a:solidFill>
                <a:latin typeface="Arial"/>
                <a:cs typeface="Arial"/>
              </a:rPr>
              <a:t>is</a:t>
            </a:r>
            <a:endParaRPr sz="900">
              <a:latin typeface="Arial"/>
              <a:cs typeface="Arial"/>
            </a:endParaRPr>
          </a:p>
          <a:p>
            <a:pPr algn="ctr">
              <a:lnSpc>
                <a:spcPts val="1035"/>
              </a:lnSpc>
            </a:pPr>
            <a:r>
              <a:rPr sz="900" b="1" spc="-10" dirty="0">
                <a:solidFill>
                  <a:srgbClr val="3C4652"/>
                </a:solidFill>
                <a:latin typeface="Arial"/>
                <a:cs typeface="Arial"/>
              </a:rPr>
              <a:t>Nonpermanent</a:t>
            </a:r>
            <a:endParaRPr sz="900">
              <a:latin typeface="Arial"/>
              <a:cs typeface="Arial"/>
            </a:endParaRPr>
          </a:p>
        </p:txBody>
      </p:sp>
      <p:sp>
        <p:nvSpPr>
          <p:cNvPr id="42" name="object 4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72100" y="4857749"/>
            <a:ext cx="1249680" cy="694690"/>
          </a:xfrm>
          <a:custGeom>
            <a:avLst/>
            <a:gdLst/>
            <a:ahLst/>
            <a:cxnLst/>
            <a:rect l="l" t="t" r="r" b="b"/>
            <a:pathLst>
              <a:path w="1249679" h="694689">
                <a:moveTo>
                  <a:pt x="1249680" y="180467"/>
                </a:moveTo>
                <a:lnTo>
                  <a:pt x="1243253" y="132397"/>
                </a:lnTo>
                <a:lnTo>
                  <a:pt x="1225130" y="89268"/>
                </a:lnTo>
                <a:lnTo>
                  <a:pt x="1196975" y="52755"/>
                </a:lnTo>
                <a:lnTo>
                  <a:pt x="1160475" y="24587"/>
                </a:lnTo>
                <a:lnTo>
                  <a:pt x="1117320" y="6438"/>
                </a:lnTo>
                <a:lnTo>
                  <a:pt x="1069213" y="0"/>
                </a:lnTo>
                <a:lnTo>
                  <a:pt x="180467" y="0"/>
                </a:lnTo>
                <a:lnTo>
                  <a:pt x="132384" y="6438"/>
                </a:lnTo>
                <a:lnTo>
                  <a:pt x="89255" y="24587"/>
                </a:lnTo>
                <a:lnTo>
                  <a:pt x="52743" y="52755"/>
                </a:lnTo>
                <a:lnTo>
                  <a:pt x="24574" y="89268"/>
                </a:lnTo>
                <a:lnTo>
                  <a:pt x="6426" y="132397"/>
                </a:lnTo>
                <a:lnTo>
                  <a:pt x="0" y="180467"/>
                </a:lnTo>
                <a:lnTo>
                  <a:pt x="0" y="513715"/>
                </a:lnTo>
                <a:lnTo>
                  <a:pt x="6426" y="561848"/>
                </a:lnTo>
                <a:lnTo>
                  <a:pt x="24574" y="605015"/>
                </a:lnTo>
                <a:lnTo>
                  <a:pt x="52743" y="641540"/>
                </a:lnTo>
                <a:lnTo>
                  <a:pt x="89255" y="669734"/>
                </a:lnTo>
                <a:lnTo>
                  <a:pt x="132384" y="687882"/>
                </a:lnTo>
                <a:lnTo>
                  <a:pt x="180467" y="694309"/>
                </a:lnTo>
                <a:lnTo>
                  <a:pt x="1069213" y="694309"/>
                </a:lnTo>
                <a:lnTo>
                  <a:pt x="1117320" y="687882"/>
                </a:lnTo>
                <a:lnTo>
                  <a:pt x="1160475" y="669734"/>
                </a:lnTo>
                <a:lnTo>
                  <a:pt x="1196975" y="641540"/>
                </a:lnTo>
                <a:lnTo>
                  <a:pt x="1225130" y="605015"/>
                </a:lnTo>
                <a:lnTo>
                  <a:pt x="1243253" y="561848"/>
                </a:lnTo>
                <a:lnTo>
                  <a:pt x="1249680" y="513715"/>
                </a:lnTo>
                <a:lnTo>
                  <a:pt x="1249680" y="180467"/>
                </a:lnTo>
                <a:close/>
              </a:path>
            </a:pathLst>
          </a:custGeom>
          <a:solidFill>
            <a:srgbClr val="D7D7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5472810" y="4915027"/>
            <a:ext cx="1050290" cy="54356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indent="190500">
              <a:lnSpc>
                <a:spcPts val="1320"/>
              </a:lnSpc>
              <a:spcBef>
                <a:spcPts val="240"/>
              </a:spcBef>
            </a:pPr>
            <a:r>
              <a:rPr sz="1200" spc="-10" dirty="0">
                <a:solidFill>
                  <a:srgbClr val="252525"/>
                </a:solidFill>
                <a:latin typeface="Arial"/>
                <a:cs typeface="Arial"/>
              </a:rPr>
              <a:t>Regularly </a:t>
            </a:r>
            <a:r>
              <a:rPr sz="1200" dirty="0">
                <a:solidFill>
                  <a:srgbClr val="252525"/>
                </a:solidFill>
                <a:latin typeface="Arial"/>
                <a:cs typeface="Arial"/>
              </a:rPr>
              <a:t>scheduled</a:t>
            </a:r>
            <a:r>
              <a:rPr sz="1200" spc="-35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252525"/>
                </a:solidFill>
                <a:latin typeface="Arial"/>
                <a:cs typeface="Arial"/>
              </a:rPr>
              <a:t>with </a:t>
            </a:r>
            <a:r>
              <a:rPr sz="1200" dirty="0">
                <a:solidFill>
                  <a:srgbClr val="252525"/>
                </a:solidFill>
                <a:latin typeface="Arial"/>
                <a:cs typeface="Arial"/>
              </a:rPr>
              <a:t>assigned</a:t>
            </a:r>
            <a:r>
              <a:rPr sz="1200" spc="-35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252525"/>
                </a:solidFill>
                <a:latin typeface="Arial"/>
                <a:cs typeface="Arial"/>
              </a:rPr>
              <a:t>FTE?</a:t>
            </a:r>
            <a:endParaRPr sz="1200">
              <a:latin typeface="Arial"/>
              <a:cs typeface="Arial"/>
            </a:endParaRPr>
          </a:p>
        </p:txBody>
      </p:sp>
      <p:sp>
        <p:nvSpPr>
          <p:cNvPr id="44" name="object 4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57850" y="5686424"/>
            <a:ext cx="259079" cy="175895"/>
          </a:xfrm>
          <a:custGeom>
            <a:avLst/>
            <a:gdLst/>
            <a:ahLst/>
            <a:cxnLst/>
            <a:rect l="l" t="t" r="r" b="b"/>
            <a:pathLst>
              <a:path w="259079" h="175895">
                <a:moveTo>
                  <a:pt x="258572" y="45593"/>
                </a:moveTo>
                <a:lnTo>
                  <a:pt x="255638" y="27813"/>
                </a:lnTo>
                <a:lnTo>
                  <a:pt x="247662" y="13322"/>
                </a:lnTo>
                <a:lnTo>
                  <a:pt x="235800" y="3581"/>
                </a:lnTo>
                <a:lnTo>
                  <a:pt x="221234" y="0"/>
                </a:lnTo>
                <a:lnTo>
                  <a:pt x="37338" y="0"/>
                </a:lnTo>
                <a:lnTo>
                  <a:pt x="22758" y="3581"/>
                </a:lnTo>
                <a:lnTo>
                  <a:pt x="10896" y="13322"/>
                </a:lnTo>
                <a:lnTo>
                  <a:pt x="2921" y="27813"/>
                </a:lnTo>
                <a:lnTo>
                  <a:pt x="0" y="45593"/>
                </a:lnTo>
                <a:lnTo>
                  <a:pt x="0" y="129794"/>
                </a:lnTo>
                <a:lnTo>
                  <a:pt x="2921" y="147586"/>
                </a:lnTo>
                <a:lnTo>
                  <a:pt x="10896" y="162077"/>
                </a:lnTo>
                <a:lnTo>
                  <a:pt x="22758" y="171818"/>
                </a:lnTo>
                <a:lnTo>
                  <a:pt x="37338" y="175387"/>
                </a:lnTo>
                <a:lnTo>
                  <a:pt x="221234" y="175387"/>
                </a:lnTo>
                <a:lnTo>
                  <a:pt x="235800" y="171818"/>
                </a:lnTo>
                <a:lnTo>
                  <a:pt x="247662" y="162077"/>
                </a:lnTo>
                <a:lnTo>
                  <a:pt x="255638" y="147586"/>
                </a:lnTo>
                <a:lnTo>
                  <a:pt x="258572" y="129794"/>
                </a:lnTo>
                <a:lnTo>
                  <a:pt x="258572" y="45593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5677027" y="5679440"/>
            <a:ext cx="22288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solidFill>
                  <a:srgbClr val="252525"/>
                </a:solidFill>
                <a:latin typeface="Arial"/>
                <a:cs typeface="Arial"/>
              </a:rPr>
              <a:t>Yes</a:t>
            </a:r>
            <a:endParaRPr sz="900">
              <a:latin typeface="Arial"/>
              <a:cs typeface="Arial"/>
            </a:endParaRPr>
          </a:p>
        </p:txBody>
      </p:sp>
      <p:sp>
        <p:nvSpPr>
          <p:cNvPr id="46" name="object 4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86475" y="5686424"/>
            <a:ext cx="257175" cy="175895"/>
          </a:xfrm>
          <a:custGeom>
            <a:avLst/>
            <a:gdLst/>
            <a:ahLst/>
            <a:cxnLst/>
            <a:rect l="l" t="t" r="r" b="b"/>
            <a:pathLst>
              <a:path w="257175" h="175895">
                <a:moveTo>
                  <a:pt x="257175" y="45593"/>
                </a:moveTo>
                <a:lnTo>
                  <a:pt x="254266" y="27813"/>
                </a:lnTo>
                <a:lnTo>
                  <a:pt x="246329" y="13322"/>
                </a:lnTo>
                <a:lnTo>
                  <a:pt x="234505" y="3581"/>
                </a:lnTo>
                <a:lnTo>
                  <a:pt x="219964" y="0"/>
                </a:lnTo>
                <a:lnTo>
                  <a:pt x="37084" y="0"/>
                </a:lnTo>
                <a:lnTo>
                  <a:pt x="22606" y="3581"/>
                </a:lnTo>
                <a:lnTo>
                  <a:pt x="10820" y="13322"/>
                </a:lnTo>
                <a:lnTo>
                  <a:pt x="2895" y="27813"/>
                </a:lnTo>
                <a:lnTo>
                  <a:pt x="0" y="45593"/>
                </a:lnTo>
                <a:lnTo>
                  <a:pt x="0" y="129794"/>
                </a:lnTo>
                <a:lnTo>
                  <a:pt x="2895" y="147586"/>
                </a:lnTo>
                <a:lnTo>
                  <a:pt x="10820" y="162077"/>
                </a:lnTo>
                <a:lnTo>
                  <a:pt x="22606" y="171818"/>
                </a:lnTo>
                <a:lnTo>
                  <a:pt x="37084" y="175387"/>
                </a:lnTo>
                <a:lnTo>
                  <a:pt x="219964" y="175387"/>
                </a:lnTo>
                <a:lnTo>
                  <a:pt x="234505" y="171818"/>
                </a:lnTo>
                <a:lnTo>
                  <a:pt x="246329" y="162077"/>
                </a:lnTo>
                <a:lnTo>
                  <a:pt x="254266" y="147586"/>
                </a:lnTo>
                <a:lnTo>
                  <a:pt x="257175" y="129794"/>
                </a:lnTo>
                <a:lnTo>
                  <a:pt x="257175" y="45593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6130544" y="5679440"/>
            <a:ext cx="1714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solidFill>
                  <a:srgbClr val="252525"/>
                </a:solidFill>
                <a:latin typeface="Arial"/>
                <a:cs typeface="Arial"/>
              </a:rPr>
              <a:t>No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48" name="object 4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236845" y="5923915"/>
            <a:ext cx="803910" cy="583565"/>
            <a:chOff x="5236845" y="5923915"/>
            <a:chExt cx="803910" cy="583565"/>
          </a:xfrm>
        </p:grpSpPr>
        <p:sp>
          <p:nvSpPr>
            <p:cNvPr id="49" name="object 49"/>
            <p:cNvSpPr/>
            <p:nvPr/>
          </p:nvSpPr>
          <p:spPr>
            <a:xfrm>
              <a:off x="5291709" y="5935345"/>
              <a:ext cx="737870" cy="475615"/>
            </a:xfrm>
            <a:custGeom>
              <a:avLst/>
              <a:gdLst/>
              <a:ahLst/>
              <a:cxnLst/>
              <a:rect l="l" t="t" r="r" b="b"/>
              <a:pathLst>
                <a:path w="737870" h="475614">
                  <a:moveTo>
                    <a:pt x="737615" y="0"/>
                  </a:moveTo>
                  <a:lnTo>
                    <a:pt x="0" y="0"/>
                  </a:lnTo>
                  <a:lnTo>
                    <a:pt x="0" y="475614"/>
                  </a:lnTo>
                </a:path>
              </a:pathLst>
            </a:custGeom>
            <a:ln w="228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5236845" y="6397244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" name="object 5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5850" y="4829174"/>
            <a:ext cx="1249680" cy="694690"/>
          </a:xfrm>
          <a:custGeom>
            <a:avLst/>
            <a:gdLst/>
            <a:ahLst/>
            <a:cxnLst/>
            <a:rect l="l" t="t" r="r" b="b"/>
            <a:pathLst>
              <a:path w="1249680" h="694689">
                <a:moveTo>
                  <a:pt x="1249680" y="180467"/>
                </a:moveTo>
                <a:lnTo>
                  <a:pt x="1243253" y="132397"/>
                </a:lnTo>
                <a:lnTo>
                  <a:pt x="1225130" y="89268"/>
                </a:lnTo>
                <a:lnTo>
                  <a:pt x="1196975" y="52755"/>
                </a:lnTo>
                <a:lnTo>
                  <a:pt x="1160475" y="24587"/>
                </a:lnTo>
                <a:lnTo>
                  <a:pt x="1117320" y="6438"/>
                </a:lnTo>
                <a:lnTo>
                  <a:pt x="1069213" y="0"/>
                </a:lnTo>
                <a:lnTo>
                  <a:pt x="180517" y="0"/>
                </a:lnTo>
                <a:lnTo>
                  <a:pt x="132410" y="6438"/>
                </a:lnTo>
                <a:lnTo>
                  <a:pt x="89255" y="24587"/>
                </a:lnTo>
                <a:lnTo>
                  <a:pt x="52743" y="52755"/>
                </a:lnTo>
                <a:lnTo>
                  <a:pt x="24561" y="89268"/>
                </a:lnTo>
                <a:lnTo>
                  <a:pt x="6413" y="132397"/>
                </a:lnTo>
                <a:lnTo>
                  <a:pt x="0" y="180467"/>
                </a:lnTo>
                <a:lnTo>
                  <a:pt x="0" y="513715"/>
                </a:lnTo>
                <a:lnTo>
                  <a:pt x="6413" y="561848"/>
                </a:lnTo>
                <a:lnTo>
                  <a:pt x="24561" y="605015"/>
                </a:lnTo>
                <a:lnTo>
                  <a:pt x="52743" y="641540"/>
                </a:lnTo>
                <a:lnTo>
                  <a:pt x="89242" y="669734"/>
                </a:lnTo>
                <a:lnTo>
                  <a:pt x="132410" y="687882"/>
                </a:lnTo>
                <a:lnTo>
                  <a:pt x="180517" y="694309"/>
                </a:lnTo>
                <a:lnTo>
                  <a:pt x="1069213" y="694309"/>
                </a:lnTo>
                <a:lnTo>
                  <a:pt x="1117320" y="687882"/>
                </a:lnTo>
                <a:lnTo>
                  <a:pt x="1160475" y="669734"/>
                </a:lnTo>
                <a:lnTo>
                  <a:pt x="1196975" y="641540"/>
                </a:lnTo>
                <a:lnTo>
                  <a:pt x="1225130" y="605015"/>
                </a:lnTo>
                <a:lnTo>
                  <a:pt x="1243253" y="561848"/>
                </a:lnTo>
                <a:lnTo>
                  <a:pt x="1249680" y="513715"/>
                </a:lnTo>
                <a:lnTo>
                  <a:pt x="1249680" y="180467"/>
                </a:lnTo>
                <a:close/>
              </a:path>
            </a:pathLst>
          </a:custGeom>
          <a:solidFill>
            <a:srgbClr val="D7D7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 txBox="1"/>
          <p:nvPr/>
        </p:nvSpPr>
        <p:spPr>
          <a:xfrm>
            <a:off x="1185773" y="4886325"/>
            <a:ext cx="1050290" cy="54356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indent="190500">
              <a:lnSpc>
                <a:spcPts val="1320"/>
              </a:lnSpc>
              <a:spcBef>
                <a:spcPts val="240"/>
              </a:spcBef>
            </a:pPr>
            <a:r>
              <a:rPr sz="1200" spc="-10" dirty="0">
                <a:solidFill>
                  <a:srgbClr val="252525"/>
                </a:solidFill>
                <a:latin typeface="Arial"/>
                <a:cs typeface="Arial"/>
              </a:rPr>
              <a:t>Regularly </a:t>
            </a:r>
            <a:r>
              <a:rPr sz="1200" dirty="0">
                <a:solidFill>
                  <a:srgbClr val="252525"/>
                </a:solidFill>
                <a:latin typeface="Arial"/>
                <a:cs typeface="Arial"/>
              </a:rPr>
              <a:t>scheduled</a:t>
            </a:r>
            <a:r>
              <a:rPr sz="1200" spc="-35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252525"/>
                </a:solidFill>
                <a:latin typeface="Arial"/>
                <a:cs typeface="Arial"/>
              </a:rPr>
              <a:t>with </a:t>
            </a:r>
            <a:r>
              <a:rPr sz="1200" dirty="0">
                <a:solidFill>
                  <a:srgbClr val="252525"/>
                </a:solidFill>
                <a:latin typeface="Arial"/>
                <a:cs typeface="Arial"/>
              </a:rPr>
              <a:t>assigned</a:t>
            </a:r>
            <a:r>
              <a:rPr sz="1200" spc="-35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252525"/>
                </a:solidFill>
                <a:latin typeface="Arial"/>
                <a:cs typeface="Arial"/>
              </a:rPr>
              <a:t>FTE?</a:t>
            </a:r>
            <a:endParaRPr sz="1200" dirty="0">
              <a:latin typeface="Arial"/>
              <a:cs typeface="Arial"/>
            </a:endParaRPr>
          </a:p>
        </p:txBody>
      </p:sp>
      <p:grpSp>
        <p:nvGrpSpPr>
          <p:cNvPr id="53" name="object 5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699260" y="5512053"/>
            <a:ext cx="1958339" cy="725170"/>
            <a:chOff x="1699260" y="5512053"/>
            <a:chExt cx="1958339" cy="725170"/>
          </a:xfrm>
        </p:grpSpPr>
        <p:sp>
          <p:nvSpPr>
            <p:cNvPr id="54" name="object 54"/>
            <p:cNvSpPr/>
            <p:nvPr/>
          </p:nvSpPr>
          <p:spPr>
            <a:xfrm>
              <a:off x="1710690" y="5523483"/>
              <a:ext cx="654685" cy="381000"/>
            </a:xfrm>
            <a:custGeom>
              <a:avLst/>
              <a:gdLst/>
              <a:ahLst/>
              <a:cxnLst/>
              <a:rect l="l" t="t" r="r" b="b"/>
              <a:pathLst>
                <a:path w="654685" h="381000">
                  <a:moveTo>
                    <a:pt x="0" y="0"/>
                  </a:moveTo>
                  <a:lnTo>
                    <a:pt x="0" y="381000"/>
                  </a:lnTo>
                  <a:lnTo>
                    <a:pt x="654558" y="381000"/>
                  </a:lnTo>
                </a:path>
              </a:pathLst>
            </a:custGeom>
            <a:ln w="228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2351532" y="5849619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0" y="0"/>
                  </a:moveTo>
                  <a:lnTo>
                    <a:pt x="0" y="109727"/>
                  </a:lnTo>
                  <a:lnTo>
                    <a:pt x="109728" y="548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771650" y="5684392"/>
              <a:ext cx="257175" cy="175895"/>
            </a:xfrm>
            <a:custGeom>
              <a:avLst/>
              <a:gdLst/>
              <a:ahLst/>
              <a:cxnLst/>
              <a:rect l="l" t="t" r="r" b="b"/>
              <a:pathLst>
                <a:path w="257175" h="175895">
                  <a:moveTo>
                    <a:pt x="257175" y="45593"/>
                  </a:moveTo>
                  <a:lnTo>
                    <a:pt x="254266" y="27863"/>
                  </a:lnTo>
                  <a:lnTo>
                    <a:pt x="246329" y="13373"/>
                  </a:lnTo>
                  <a:lnTo>
                    <a:pt x="234505" y="3594"/>
                  </a:lnTo>
                  <a:lnTo>
                    <a:pt x="219964" y="0"/>
                  </a:lnTo>
                  <a:lnTo>
                    <a:pt x="37084" y="0"/>
                  </a:lnTo>
                  <a:lnTo>
                    <a:pt x="22606" y="3594"/>
                  </a:lnTo>
                  <a:lnTo>
                    <a:pt x="10820" y="13373"/>
                  </a:lnTo>
                  <a:lnTo>
                    <a:pt x="2895" y="27863"/>
                  </a:lnTo>
                  <a:lnTo>
                    <a:pt x="0" y="45593"/>
                  </a:lnTo>
                  <a:lnTo>
                    <a:pt x="0" y="129794"/>
                  </a:lnTo>
                  <a:lnTo>
                    <a:pt x="2895" y="147612"/>
                  </a:lnTo>
                  <a:lnTo>
                    <a:pt x="10820" y="162140"/>
                  </a:lnTo>
                  <a:lnTo>
                    <a:pt x="22606" y="171932"/>
                  </a:lnTo>
                  <a:lnTo>
                    <a:pt x="37084" y="175514"/>
                  </a:lnTo>
                  <a:lnTo>
                    <a:pt x="219964" y="175514"/>
                  </a:lnTo>
                  <a:lnTo>
                    <a:pt x="234505" y="171932"/>
                  </a:lnTo>
                  <a:lnTo>
                    <a:pt x="246329" y="162140"/>
                  </a:lnTo>
                  <a:lnTo>
                    <a:pt x="254266" y="147612"/>
                  </a:lnTo>
                  <a:lnTo>
                    <a:pt x="257175" y="129794"/>
                  </a:lnTo>
                  <a:lnTo>
                    <a:pt x="257175" y="45593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2461260" y="5572124"/>
              <a:ext cx="1196340" cy="664845"/>
            </a:xfrm>
            <a:custGeom>
              <a:avLst/>
              <a:gdLst/>
              <a:ahLst/>
              <a:cxnLst/>
              <a:rect l="l" t="t" r="r" b="b"/>
              <a:pathLst>
                <a:path w="1196339" h="664845">
                  <a:moveTo>
                    <a:pt x="1196340" y="172847"/>
                  </a:moveTo>
                  <a:lnTo>
                    <a:pt x="1190180" y="126796"/>
                  </a:lnTo>
                  <a:lnTo>
                    <a:pt x="1172806" y="85483"/>
                  </a:lnTo>
                  <a:lnTo>
                    <a:pt x="1145819" y="50520"/>
                  </a:lnTo>
                  <a:lnTo>
                    <a:pt x="1110856" y="23533"/>
                  </a:lnTo>
                  <a:lnTo>
                    <a:pt x="1069543" y="6159"/>
                  </a:lnTo>
                  <a:lnTo>
                    <a:pt x="1023493" y="0"/>
                  </a:lnTo>
                  <a:lnTo>
                    <a:pt x="172847" y="0"/>
                  </a:lnTo>
                  <a:lnTo>
                    <a:pt x="126746" y="6159"/>
                  </a:lnTo>
                  <a:lnTo>
                    <a:pt x="85407" y="23533"/>
                  </a:lnTo>
                  <a:lnTo>
                    <a:pt x="50457" y="50520"/>
                  </a:lnTo>
                  <a:lnTo>
                    <a:pt x="23495" y="85483"/>
                  </a:lnTo>
                  <a:lnTo>
                    <a:pt x="6134" y="126796"/>
                  </a:lnTo>
                  <a:lnTo>
                    <a:pt x="0" y="172847"/>
                  </a:lnTo>
                  <a:lnTo>
                    <a:pt x="0" y="491871"/>
                  </a:lnTo>
                  <a:lnTo>
                    <a:pt x="6134" y="537870"/>
                  </a:lnTo>
                  <a:lnTo>
                    <a:pt x="23495" y="579158"/>
                  </a:lnTo>
                  <a:lnTo>
                    <a:pt x="50457" y="614095"/>
                  </a:lnTo>
                  <a:lnTo>
                    <a:pt x="85407" y="641070"/>
                  </a:lnTo>
                  <a:lnTo>
                    <a:pt x="126746" y="658444"/>
                  </a:lnTo>
                  <a:lnTo>
                    <a:pt x="172847" y="664591"/>
                  </a:lnTo>
                  <a:lnTo>
                    <a:pt x="1023493" y="664591"/>
                  </a:lnTo>
                  <a:lnTo>
                    <a:pt x="1069543" y="658444"/>
                  </a:lnTo>
                  <a:lnTo>
                    <a:pt x="1110856" y="641070"/>
                  </a:lnTo>
                  <a:lnTo>
                    <a:pt x="1145819" y="614095"/>
                  </a:lnTo>
                  <a:lnTo>
                    <a:pt x="1172806" y="579158"/>
                  </a:lnTo>
                  <a:lnTo>
                    <a:pt x="1190180" y="537870"/>
                  </a:lnTo>
                  <a:lnTo>
                    <a:pt x="1196340" y="491871"/>
                  </a:lnTo>
                  <a:lnTo>
                    <a:pt x="1196340" y="172847"/>
                  </a:lnTo>
                  <a:close/>
                </a:path>
              </a:pathLst>
            </a:custGeom>
            <a:solidFill>
              <a:srgbClr val="D7D7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" name="object 58"/>
          <p:cNvSpPr txBox="1"/>
          <p:nvPr/>
        </p:nvSpPr>
        <p:spPr>
          <a:xfrm>
            <a:off x="2644901" y="5614542"/>
            <a:ext cx="830580" cy="54356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indent="62865">
              <a:lnSpc>
                <a:spcPts val="1320"/>
              </a:lnSpc>
              <a:spcBef>
                <a:spcPts val="240"/>
              </a:spcBef>
            </a:pPr>
            <a:r>
              <a:rPr sz="1200" spc="-10" dirty="0">
                <a:solidFill>
                  <a:srgbClr val="252525"/>
                </a:solidFill>
                <a:latin typeface="Arial"/>
                <a:cs typeface="Arial"/>
              </a:rPr>
              <a:t>Employee sporadically scheduled?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59" name="object 5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18260" y="5686425"/>
            <a:ext cx="803910" cy="813435"/>
            <a:chOff x="918260" y="5686425"/>
            <a:chExt cx="803910" cy="813435"/>
          </a:xfrm>
        </p:grpSpPr>
        <p:sp>
          <p:nvSpPr>
            <p:cNvPr id="60" name="object 60"/>
            <p:cNvSpPr/>
            <p:nvPr/>
          </p:nvSpPr>
          <p:spPr>
            <a:xfrm>
              <a:off x="973124" y="5906770"/>
              <a:ext cx="737870" cy="497205"/>
            </a:xfrm>
            <a:custGeom>
              <a:avLst/>
              <a:gdLst/>
              <a:ahLst/>
              <a:cxnLst/>
              <a:rect l="l" t="t" r="r" b="b"/>
              <a:pathLst>
                <a:path w="737869" h="497204">
                  <a:moveTo>
                    <a:pt x="737565" y="0"/>
                  </a:moveTo>
                  <a:lnTo>
                    <a:pt x="0" y="0"/>
                  </a:lnTo>
                  <a:lnTo>
                    <a:pt x="0" y="496950"/>
                  </a:lnTo>
                </a:path>
              </a:pathLst>
            </a:custGeom>
            <a:ln w="228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918260" y="6390005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8" y="0"/>
                  </a:moveTo>
                  <a:lnTo>
                    <a:pt x="0" y="0"/>
                  </a:lnTo>
                  <a:lnTo>
                    <a:pt x="54863" y="109728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370203" y="5686424"/>
              <a:ext cx="259079" cy="175895"/>
            </a:xfrm>
            <a:custGeom>
              <a:avLst/>
              <a:gdLst/>
              <a:ahLst/>
              <a:cxnLst/>
              <a:rect l="l" t="t" r="r" b="b"/>
              <a:pathLst>
                <a:path w="259080" h="175895">
                  <a:moveTo>
                    <a:pt x="258572" y="45593"/>
                  </a:moveTo>
                  <a:lnTo>
                    <a:pt x="255638" y="27813"/>
                  </a:lnTo>
                  <a:lnTo>
                    <a:pt x="247662" y="13322"/>
                  </a:lnTo>
                  <a:lnTo>
                    <a:pt x="235800" y="3581"/>
                  </a:lnTo>
                  <a:lnTo>
                    <a:pt x="221234" y="0"/>
                  </a:lnTo>
                  <a:lnTo>
                    <a:pt x="37338" y="0"/>
                  </a:lnTo>
                  <a:lnTo>
                    <a:pt x="22758" y="3581"/>
                  </a:lnTo>
                  <a:lnTo>
                    <a:pt x="10896" y="13322"/>
                  </a:lnTo>
                  <a:lnTo>
                    <a:pt x="2921" y="27813"/>
                  </a:lnTo>
                  <a:lnTo>
                    <a:pt x="0" y="45593"/>
                  </a:lnTo>
                  <a:lnTo>
                    <a:pt x="0" y="129794"/>
                  </a:lnTo>
                  <a:lnTo>
                    <a:pt x="2921" y="147586"/>
                  </a:lnTo>
                  <a:lnTo>
                    <a:pt x="10896" y="162077"/>
                  </a:lnTo>
                  <a:lnTo>
                    <a:pt x="22758" y="171818"/>
                  </a:lnTo>
                  <a:lnTo>
                    <a:pt x="37338" y="175387"/>
                  </a:lnTo>
                  <a:lnTo>
                    <a:pt x="221234" y="175387"/>
                  </a:lnTo>
                  <a:lnTo>
                    <a:pt x="235800" y="171818"/>
                  </a:lnTo>
                  <a:lnTo>
                    <a:pt x="247662" y="162077"/>
                  </a:lnTo>
                  <a:lnTo>
                    <a:pt x="255638" y="147586"/>
                  </a:lnTo>
                  <a:lnTo>
                    <a:pt x="258572" y="129794"/>
                  </a:lnTo>
                  <a:lnTo>
                    <a:pt x="258572" y="45593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3" name="object 63"/>
          <p:cNvSpPr txBox="1"/>
          <p:nvPr/>
        </p:nvSpPr>
        <p:spPr>
          <a:xfrm>
            <a:off x="1388491" y="5679135"/>
            <a:ext cx="597535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38784" algn="l"/>
              </a:tabLst>
            </a:pPr>
            <a:r>
              <a:rPr sz="900" spc="-25" dirty="0">
                <a:solidFill>
                  <a:srgbClr val="252525"/>
                </a:solidFill>
                <a:latin typeface="Arial"/>
                <a:cs typeface="Arial"/>
              </a:rPr>
              <a:t>Yes</a:t>
            </a:r>
            <a:r>
              <a:rPr sz="900" dirty="0">
                <a:solidFill>
                  <a:srgbClr val="252525"/>
                </a:solidFill>
                <a:latin typeface="Arial"/>
                <a:cs typeface="Arial"/>
              </a:rPr>
              <a:t>	</a:t>
            </a:r>
            <a:r>
              <a:rPr sz="900" spc="-25" dirty="0">
                <a:solidFill>
                  <a:srgbClr val="252525"/>
                </a:solidFill>
                <a:latin typeface="Arial"/>
                <a:cs typeface="Arial"/>
              </a:rPr>
              <a:t>No</a:t>
            </a:r>
            <a:endParaRPr sz="900">
              <a:latin typeface="Arial"/>
              <a:cs typeface="Arial"/>
            </a:endParaRPr>
          </a:p>
        </p:txBody>
      </p:sp>
      <p:sp>
        <p:nvSpPr>
          <p:cNvPr id="64" name="object 6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70428" y="6286500"/>
            <a:ext cx="259079" cy="175895"/>
          </a:xfrm>
          <a:custGeom>
            <a:avLst/>
            <a:gdLst/>
            <a:ahLst/>
            <a:cxnLst/>
            <a:rect l="l" t="t" r="r" b="b"/>
            <a:pathLst>
              <a:path w="259079" h="175895">
                <a:moveTo>
                  <a:pt x="258572" y="45593"/>
                </a:moveTo>
                <a:lnTo>
                  <a:pt x="255638" y="27813"/>
                </a:lnTo>
                <a:lnTo>
                  <a:pt x="247662" y="13322"/>
                </a:lnTo>
                <a:lnTo>
                  <a:pt x="235800" y="3581"/>
                </a:lnTo>
                <a:lnTo>
                  <a:pt x="221234" y="0"/>
                </a:lnTo>
                <a:lnTo>
                  <a:pt x="37338" y="0"/>
                </a:lnTo>
                <a:lnTo>
                  <a:pt x="22758" y="3581"/>
                </a:lnTo>
                <a:lnTo>
                  <a:pt x="10896" y="13322"/>
                </a:lnTo>
                <a:lnTo>
                  <a:pt x="2921" y="27813"/>
                </a:lnTo>
                <a:lnTo>
                  <a:pt x="0" y="45593"/>
                </a:lnTo>
                <a:lnTo>
                  <a:pt x="0" y="129794"/>
                </a:lnTo>
                <a:lnTo>
                  <a:pt x="2921" y="147586"/>
                </a:lnTo>
                <a:lnTo>
                  <a:pt x="10896" y="162077"/>
                </a:lnTo>
                <a:lnTo>
                  <a:pt x="22758" y="171818"/>
                </a:lnTo>
                <a:lnTo>
                  <a:pt x="37338" y="175387"/>
                </a:lnTo>
                <a:lnTo>
                  <a:pt x="221234" y="175387"/>
                </a:lnTo>
                <a:lnTo>
                  <a:pt x="235800" y="171818"/>
                </a:lnTo>
                <a:lnTo>
                  <a:pt x="247662" y="162077"/>
                </a:lnTo>
                <a:lnTo>
                  <a:pt x="255638" y="147586"/>
                </a:lnTo>
                <a:lnTo>
                  <a:pt x="258572" y="129794"/>
                </a:lnTo>
                <a:lnTo>
                  <a:pt x="258572" y="45593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 txBox="1"/>
          <p:nvPr/>
        </p:nvSpPr>
        <p:spPr>
          <a:xfrm>
            <a:off x="3189223" y="6279641"/>
            <a:ext cx="22288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solidFill>
                  <a:srgbClr val="252525"/>
                </a:solidFill>
                <a:latin typeface="Arial"/>
                <a:cs typeface="Arial"/>
              </a:rPr>
              <a:t>Yes</a:t>
            </a:r>
            <a:endParaRPr sz="900">
              <a:latin typeface="Arial"/>
              <a:cs typeface="Arial"/>
            </a:endParaRPr>
          </a:p>
        </p:txBody>
      </p:sp>
      <p:sp>
        <p:nvSpPr>
          <p:cNvPr id="66" name="object 6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57524" y="5172074"/>
            <a:ext cx="871855" cy="484505"/>
          </a:xfrm>
          <a:custGeom>
            <a:avLst/>
            <a:gdLst/>
            <a:ahLst/>
            <a:cxnLst/>
            <a:rect l="l" t="t" r="r" b="b"/>
            <a:pathLst>
              <a:path w="871854" h="484504">
                <a:moveTo>
                  <a:pt x="871601" y="125857"/>
                </a:moveTo>
                <a:lnTo>
                  <a:pt x="861733" y="76784"/>
                </a:lnTo>
                <a:lnTo>
                  <a:pt x="834809" y="36791"/>
                </a:lnTo>
                <a:lnTo>
                  <a:pt x="794816" y="9867"/>
                </a:lnTo>
                <a:lnTo>
                  <a:pt x="745744" y="0"/>
                </a:lnTo>
                <a:lnTo>
                  <a:pt x="125984" y="0"/>
                </a:lnTo>
                <a:lnTo>
                  <a:pt x="76822" y="9867"/>
                </a:lnTo>
                <a:lnTo>
                  <a:pt x="36791" y="36791"/>
                </a:lnTo>
                <a:lnTo>
                  <a:pt x="9855" y="76784"/>
                </a:lnTo>
                <a:lnTo>
                  <a:pt x="0" y="125857"/>
                </a:lnTo>
                <a:lnTo>
                  <a:pt x="0" y="358267"/>
                </a:lnTo>
                <a:lnTo>
                  <a:pt x="9855" y="407352"/>
                </a:lnTo>
                <a:lnTo>
                  <a:pt x="36791" y="447344"/>
                </a:lnTo>
                <a:lnTo>
                  <a:pt x="76822" y="474268"/>
                </a:lnTo>
                <a:lnTo>
                  <a:pt x="125984" y="484124"/>
                </a:lnTo>
                <a:lnTo>
                  <a:pt x="745744" y="484124"/>
                </a:lnTo>
                <a:lnTo>
                  <a:pt x="794816" y="474268"/>
                </a:lnTo>
                <a:lnTo>
                  <a:pt x="834809" y="447344"/>
                </a:lnTo>
                <a:lnTo>
                  <a:pt x="861733" y="407352"/>
                </a:lnTo>
                <a:lnTo>
                  <a:pt x="871601" y="358267"/>
                </a:lnTo>
                <a:lnTo>
                  <a:pt x="871601" y="125857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 txBox="1"/>
          <p:nvPr/>
        </p:nvSpPr>
        <p:spPr>
          <a:xfrm>
            <a:off x="3578097" y="5256657"/>
            <a:ext cx="831215" cy="2882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035"/>
              </a:lnSpc>
              <a:spcBef>
                <a:spcPts val="100"/>
              </a:spcBef>
            </a:pPr>
            <a:r>
              <a:rPr sz="900" dirty="0">
                <a:solidFill>
                  <a:srgbClr val="3C4652"/>
                </a:solidFill>
                <a:latin typeface="Arial"/>
                <a:cs typeface="Arial"/>
              </a:rPr>
              <a:t>Position</a:t>
            </a:r>
            <a:r>
              <a:rPr sz="900" spc="-3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900" spc="-25" dirty="0">
                <a:solidFill>
                  <a:srgbClr val="3C4652"/>
                </a:solidFill>
                <a:latin typeface="Arial"/>
                <a:cs typeface="Arial"/>
              </a:rPr>
              <a:t>is</a:t>
            </a:r>
            <a:endParaRPr sz="900">
              <a:latin typeface="Arial"/>
              <a:cs typeface="Arial"/>
            </a:endParaRPr>
          </a:p>
          <a:p>
            <a:pPr algn="ctr">
              <a:lnSpc>
                <a:spcPts val="1035"/>
              </a:lnSpc>
            </a:pPr>
            <a:r>
              <a:rPr sz="900" b="1" spc="-10" dirty="0">
                <a:solidFill>
                  <a:srgbClr val="3C4652"/>
                </a:solidFill>
                <a:latin typeface="Arial"/>
                <a:cs typeface="Arial"/>
              </a:rPr>
              <a:t>Nonpermanent</a:t>
            </a:r>
            <a:endParaRPr sz="9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89457" y="6717601"/>
            <a:ext cx="567055" cy="3238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10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Regular</a:t>
            </a:r>
            <a:endParaRPr sz="1200">
              <a:latin typeface="Arial"/>
              <a:cs typeface="Arial"/>
            </a:endParaRPr>
          </a:p>
          <a:p>
            <a:pPr marL="54610">
              <a:lnSpc>
                <a:spcPts val="1320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Salary</a:t>
            </a:r>
            <a:endParaRPr sz="1200">
              <a:latin typeface="Arial"/>
              <a:cs typeface="Arial"/>
            </a:endParaRPr>
          </a:p>
        </p:txBody>
      </p:sp>
      <p:sp>
        <p:nvSpPr>
          <p:cNvPr id="69" name="Date Placeholder 68">
            <a:extLst>
              <a:ext uri="{FF2B5EF4-FFF2-40B4-BE49-F238E27FC236}">
                <a16:creationId xmlns:a16="http://schemas.microsoft.com/office/drawing/2014/main" id="{C3EEEB5F-0A27-6403-0351-2FD57C03C023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r>
              <a:rPr lang="en-US"/>
              <a:t>2/12/2026</a:t>
            </a:r>
          </a:p>
        </p:txBody>
      </p:sp>
      <p:sp>
        <p:nvSpPr>
          <p:cNvPr id="70" name="Slide Number Placeholder 69">
            <a:extLst>
              <a:ext uri="{FF2B5EF4-FFF2-40B4-BE49-F238E27FC236}">
                <a16:creationId xmlns:a16="http://schemas.microsoft.com/office/drawing/2014/main" id="{FA225830-74DC-8A5D-89FB-1D963C9BE67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79088" y="4901437"/>
            <a:ext cx="871855" cy="484505"/>
          </a:xfrm>
          <a:custGeom>
            <a:avLst/>
            <a:gdLst/>
            <a:ahLst/>
            <a:cxnLst/>
            <a:rect l="l" t="t" r="r" b="b"/>
            <a:pathLst>
              <a:path w="871854" h="484504">
                <a:moveTo>
                  <a:pt x="871474" y="125857"/>
                </a:moveTo>
                <a:lnTo>
                  <a:pt x="861606" y="76784"/>
                </a:lnTo>
                <a:lnTo>
                  <a:pt x="834682" y="36791"/>
                </a:lnTo>
                <a:lnTo>
                  <a:pt x="794689" y="9867"/>
                </a:lnTo>
                <a:lnTo>
                  <a:pt x="745617" y="0"/>
                </a:lnTo>
                <a:lnTo>
                  <a:pt x="125857" y="0"/>
                </a:lnTo>
                <a:lnTo>
                  <a:pt x="76771" y="9867"/>
                </a:lnTo>
                <a:lnTo>
                  <a:pt x="36779" y="36791"/>
                </a:lnTo>
                <a:lnTo>
                  <a:pt x="9855" y="76784"/>
                </a:lnTo>
                <a:lnTo>
                  <a:pt x="0" y="125857"/>
                </a:lnTo>
                <a:lnTo>
                  <a:pt x="0" y="358267"/>
                </a:lnTo>
                <a:lnTo>
                  <a:pt x="9855" y="407352"/>
                </a:lnTo>
                <a:lnTo>
                  <a:pt x="36779" y="447344"/>
                </a:lnTo>
                <a:lnTo>
                  <a:pt x="76771" y="474268"/>
                </a:lnTo>
                <a:lnTo>
                  <a:pt x="125857" y="484124"/>
                </a:lnTo>
                <a:lnTo>
                  <a:pt x="745617" y="484124"/>
                </a:lnTo>
                <a:lnTo>
                  <a:pt x="794689" y="474268"/>
                </a:lnTo>
                <a:lnTo>
                  <a:pt x="834682" y="447344"/>
                </a:lnTo>
                <a:lnTo>
                  <a:pt x="861606" y="407352"/>
                </a:lnTo>
                <a:lnTo>
                  <a:pt x="871474" y="358267"/>
                </a:lnTo>
                <a:lnTo>
                  <a:pt x="871474" y="125857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899408" y="4985461"/>
            <a:ext cx="834390" cy="288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035"/>
              </a:lnSpc>
              <a:spcBef>
                <a:spcPts val="100"/>
              </a:spcBef>
            </a:pPr>
            <a:r>
              <a:rPr sz="900" dirty="0">
                <a:solidFill>
                  <a:srgbClr val="3C4652"/>
                </a:solidFill>
                <a:latin typeface="Arial"/>
                <a:cs typeface="Arial"/>
              </a:rPr>
              <a:t>Position</a:t>
            </a:r>
            <a:r>
              <a:rPr sz="900" spc="-4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900" spc="-25" dirty="0">
                <a:solidFill>
                  <a:srgbClr val="3C4652"/>
                </a:solidFill>
                <a:latin typeface="Arial"/>
                <a:cs typeface="Arial"/>
              </a:rPr>
              <a:t>is</a:t>
            </a:r>
            <a:endParaRPr sz="900">
              <a:latin typeface="Arial"/>
              <a:cs typeface="Arial"/>
            </a:endParaRPr>
          </a:p>
          <a:p>
            <a:pPr algn="ctr">
              <a:lnSpc>
                <a:spcPts val="1035"/>
              </a:lnSpc>
            </a:pPr>
            <a:r>
              <a:rPr sz="900" b="1" spc="-10" dirty="0">
                <a:solidFill>
                  <a:srgbClr val="3C4652"/>
                </a:solidFill>
                <a:latin typeface="Arial"/>
                <a:cs typeface="Arial"/>
              </a:rPr>
              <a:t>Nonpermanent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659635" y="4559300"/>
            <a:ext cx="109855" cy="412750"/>
            <a:chOff x="1659635" y="4559300"/>
            <a:chExt cx="109855" cy="412750"/>
          </a:xfrm>
        </p:grpSpPr>
        <p:sp>
          <p:nvSpPr>
            <p:cNvPr id="5" name="object 5"/>
            <p:cNvSpPr/>
            <p:nvPr/>
          </p:nvSpPr>
          <p:spPr>
            <a:xfrm>
              <a:off x="1714499" y="4570729"/>
              <a:ext cx="0" cy="305435"/>
            </a:xfrm>
            <a:custGeom>
              <a:avLst/>
              <a:gdLst/>
              <a:ahLst/>
              <a:cxnLst/>
              <a:rect l="l" t="t" r="r" b="b"/>
              <a:pathLst>
                <a:path h="305435">
                  <a:moveTo>
                    <a:pt x="0" y="0"/>
                  </a:moveTo>
                  <a:lnTo>
                    <a:pt x="0" y="305308"/>
                  </a:lnTo>
                </a:path>
              </a:pathLst>
            </a:custGeom>
            <a:ln w="228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659635" y="4862322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923026" y="4616450"/>
            <a:ext cx="109855" cy="412750"/>
            <a:chOff x="5923026" y="4616450"/>
            <a:chExt cx="109855" cy="412750"/>
          </a:xfrm>
        </p:grpSpPr>
        <p:sp>
          <p:nvSpPr>
            <p:cNvPr id="8" name="object 8"/>
            <p:cNvSpPr/>
            <p:nvPr/>
          </p:nvSpPr>
          <p:spPr>
            <a:xfrm>
              <a:off x="5977890" y="4627879"/>
              <a:ext cx="0" cy="305435"/>
            </a:xfrm>
            <a:custGeom>
              <a:avLst/>
              <a:gdLst/>
              <a:ahLst/>
              <a:cxnLst/>
              <a:rect l="l" t="t" r="r" b="b"/>
              <a:pathLst>
                <a:path h="305435">
                  <a:moveTo>
                    <a:pt x="0" y="0"/>
                  </a:moveTo>
                  <a:lnTo>
                    <a:pt x="0" y="305308"/>
                  </a:lnTo>
                </a:path>
              </a:pathLst>
            </a:custGeom>
            <a:ln w="228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923026" y="4919472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659635" y="1371600"/>
            <a:ext cx="4367530" cy="2462530"/>
            <a:chOff x="1659635" y="1371600"/>
            <a:chExt cx="4367530" cy="2462530"/>
          </a:xfrm>
        </p:grpSpPr>
        <p:sp>
          <p:nvSpPr>
            <p:cNvPr id="11" name="object 11"/>
            <p:cNvSpPr/>
            <p:nvPr/>
          </p:nvSpPr>
          <p:spPr>
            <a:xfrm>
              <a:off x="1714499" y="3200400"/>
              <a:ext cx="2274570" cy="476884"/>
            </a:xfrm>
            <a:custGeom>
              <a:avLst/>
              <a:gdLst/>
              <a:ahLst/>
              <a:cxnLst/>
              <a:rect l="l" t="t" r="r" b="b"/>
              <a:pathLst>
                <a:path w="2274570" h="476885">
                  <a:moveTo>
                    <a:pt x="2274570" y="0"/>
                  </a:moveTo>
                  <a:lnTo>
                    <a:pt x="2274570" y="228600"/>
                  </a:lnTo>
                  <a:lnTo>
                    <a:pt x="0" y="228600"/>
                  </a:lnTo>
                  <a:lnTo>
                    <a:pt x="0" y="476630"/>
                  </a:lnTo>
                </a:path>
              </a:pathLst>
            </a:custGeom>
            <a:ln w="228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659635" y="3663314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989069" y="3429000"/>
              <a:ext cx="1983105" cy="309245"/>
            </a:xfrm>
            <a:custGeom>
              <a:avLst/>
              <a:gdLst/>
              <a:ahLst/>
              <a:cxnLst/>
              <a:rect l="l" t="t" r="r" b="b"/>
              <a:pathLst>
                <a:path w="1983104" h="309245">
                  <a:moveTo>
                    <a:pt x="0" y="0"/>
                  </a:moveTo>
                  <a:lnTo>
                    <a:pt x="1983104" y="0"/>
                  </a:lnTo>
                  <a:lnTo>
                    <a:pt x="1983104" y="308737"/>
                  </a:lnTo>
                </a:path>
              </a:pathLst>
            </a:custGeom>
            <a:ln w="228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917310" y="3724020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361055" y="1371599"/>
              <a:ext cx="1257300" cy="457200"/>
            </a:xfrm>
            <a:custGeom>
              <a:avLst/>
              <a:gdLst/>
              <a:ahLst/>
              <a:cxnLst/>
              <a:rect l="l" t="t" r="r" b="b"/>
              <a:pathLst>
                <a:path w="1257300" h="457200">
                  <a:moveTo>
                    <a:pt x="1256792" y="228600"/>
                  </a:moveTo>
                  <a:lnTo>
                    <a:pt x="1251673" y="182537"/>
                  </a:lnTo>
                  <a:lnTo>
                    <a:pt x="1236992" y="139636"/>
                  </a:lnTo>
                  <a:lnTo>
                    <a:pt x="1213789" y="100799"/>
                  </a:lnTo>
                  <a:lnTo>
                    <a:pt x="1183068" y="66967"/>
                  </a:lnTo>
                  <a:lnTo>
                    <a:pt x="1145832" y="39052"/>
                  </a:lnTo>
                  <a:lnTo>
                    <a:pt x="1103122" y="17970"/>
                  </a:lnTo>
                  <a:lnTo>
                    <a:pt x="1055954" y="4648"/>
                  </a:lnTo>
                  <a:lnTo>
                    <a:pt x="1005332" y="0"/>
                  </a:lnTo>
                  <a:lnTo>
                    <a:pt x="251460" y="0"/>
                  </a:lnTo>
                  <a:lnTo>
                    <a:pt x="200799" y="4648"/>
                  </a:lnTo>
                  <a:lnTo>
                    <a:pt x="153606" y="17970"/>
                  </a:lnTo>
                  <a:lnTo>
                    <a:pt x="110883" y="39052"/>
                  </a:lnTo>
                  <a:lnTo>
                    <a:pt x="73672" y="66967"/>
                  </a:lnTo>
                  <a:lnTo>
                    <a:pt x="42951" y="100799"/>
                  </a:lnTo>
                  <a:lnTo>
                    <a:pt x="19761" y="139636"/>
                  </a:lnTo>
                  <a:lnTo>
                    <a:pt x="5105" y="182537"/>
                  </a:lnTo>
                  <a:lnTo>
                    <a:pt x="0" y="228600"/>
                  </a:lnTo>
                  <a:lnTo>
                    <a:pt x="5105" y="274675"/>
                  </a:lnTo>
                  <a:lnTo>
                    <a:pt x="19761" y="317576"/>
                  </a:lnTo>
                  <a:lnTo>
                    <a:pt x="42951" y="356412"/>
                  </a:lnTo>
                  <a:lnTo>
                    <a:pt x="73672" y="390245"/>
                  </a:lnTo>
                  <a:lnTo>
                    <a:pt x="110883" y="418160"/>
                  </a:lnTo>
                  <a:lnTo>
                    <a:pt x="153606" y="439242"/>
                  </a:lnTo>
                  <a:lnTo>
                    <a:pt x="200799" y="452564"/>
                  </a:lnTo>
                  <a:lnTo>
                    <a:pt x="251460" y="457200"/>
                  </a:lnTo>
                  <a:lnTo>
                    <a:pt x="1005332" y="457200"/>
                  </a:lnTo>
                  <a:lnTo>
                    <a:pt x="1055954" y="452564"/>
                  </a:lnTo>
                  <a:lnTo>
                    <a:pt x="1103122" y="439242"/>
                  </a:lnTo>
                  <a:lnTo>
                    <a:pt x="1145832" y="418160"/>
                  </a:lnTo>
                  <a:lnTo>
                    <a:pt x="1183055" y="390245"/>
                  </a:lnTo>
                  <a:lnTo>
                    <a:pt x="1213789" y="356412"/>
                  </a:lnTo>
                  <a:lnTo>
                    <a:pt x="1236992" y="317576"/>
                  </a:lnTo>
                  <a:lnTo>
                    <a:pt x="1251673" y="274675"/>
                  </a:lnTo>
                  <a:lnTo>
                    <a:pt x="1256792" y="228600"/>
                  </a:lnTo>
                  <a:close/>
                </a:path>
              </a:pathLst>
            </a:custGeom>
            <a:solidFill>
              <a:srgbClr val="4A2D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3780535" y="1458213"/>
            <a:ext cx="4203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Staff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66719" y="2171699"/>
            <a:ext cx="1045210" cy="1028700"/>
          </a:xfrm>
          <a:custGeom>
            <a:avLst/>
            <a:gdLst/>
            <a:ahLst/>
            <a:cxnLst/>
            <a:rect l="l" t="t" r="r" b="b"/>
            <a:pathLst>
              <a:path w="1045210" h="1028700">
                <a:moveTo>
                  <a:pt x="1044702" y="514350"/>
                </a:moveTo>
                <a:lnTo>
                  <a:pt x="1042555" y="467550"/>
                </a:lnTo>
                <a:lnTo>
                  <a:pt x="1036281" y="421932"/>
                </a:lnTo>
                <a:lnTo>
                  <a:pt x="1026045" y="377659"/>
                </a:lnTo>
                <a:lnTo>
                  <a:pt x="1012024" y="334924"/>
                </a:lnTo>
                <a:lnTo>
                  <a:pt x="994410" y="293903"/>
                </a:lnTo>
                <a:lnTo>
                  <a:pt x="973391" y="254800"/>
                </a:lnTo>
                <a:lnTo>
                  <a:pt x="949147" y="217766"/>
                </a:lnTo>
                <a:lnTo>
                  <a:pt x="921867" y="183007"/>
                </a:lnTo>
                <a:lnTo>
                  <a:pt x="891730" y="150698"/>
                </a:lnTo>
                <a:lnTo>
                  <a:pt x="858913" y="121005"/>
                </a:lnTo>
                <a:lnTo>
                  <a:pt x="823607" y="94132"/>
                </a:lnTo>
                <a:lnTo>
                  <a:pt x="786015" y="70256"/>
                </a:lnTo>
                <a:lnTo>
                  <a:pt x="746290" y="49542"/>
                </a:lnTo>
                <a:lnTo>
                  <a:pt x="704634" y="32194"/>
                </a:lnTo>
                <a:lnTo>
                  <a:pt x="661225" y="18389"/>
                </a:lnTo>
                <a:lnTo>
                  <a:pt x="616254" y="8293"/>
                </a:lnTo>
                <a:lnTo>
                  <a:pt x="569899" y="2108"/>
                </a:lnTo>
                <a:lnTo>
                  <a:pt x="522351" y="0"/>
                </a:lnTo>
                <a:lnTo>
                  <a:pt x="474789" y="2108"/>
                </a:lnTo>
                <a:lnTo>
                  <a:pt x="428434" y="8293"/>
                </a:lnTo>
                <a:lnTo>
                  <a:pt x="383451" y="18389"/>
                </a:lnTo>
                <a:lnTo>
                  <a:pt x="340042" y="32194"/>
                </a:lnTo>
                <a:lnTo>
                  <a:pt x="298373" y="49542"/>
                </a:lnTo>
                <a:lnTo>
                  <a:pt x="258648" y="70256"/>
                </a:lnTo>
                <a:lnTo>
                  <a:pt x="221043" y="94132"/>
                </a:lnTo>
                <a:lnTo>
                  <a:pt x="185737" y="121005"/>
                </a:lnTo>
                <a:lnTo>
                  <a:pt x="152920" y="150698"/>
                </a:lnTo>
                <a:lnTo>
                  <a:pt x="122770" y="183007"/>
                </a:lnTo>
                <a:lnTo>
                  <a:pt x="95491" y="217766"/>
                </a:lnTo>
                <a:lnTo>
                  <a:pt x="71247" y="254800"/>
                </a:lnTo>
                <a:lnTo>
                  <a:pt x="50228" y="293903"/>
                </a:lnTo>
                <a:lnTo>
                  <a:pt x="32613" y="334924"/>
                </a:lnTo>
                <a:lnTo>
                  <a:pt x="18605" y="377659"/>
                </a:lnTo>
                <a:lnTo>
                  <a:pt x="8369" y="421932"/>
                </a:lnTo>
                <a:lnTo>
                  <a:pt x="2108" y="467550"/>
                </a:lnTo>
                <a:lnTo>
                  <a:pt x="0" y="514350"/>
                </a:lnTo>
                <a:lnTo>
                  <a:pt x="2108" y="561162"/>
                </a:lnTo>
                <a:lnTo>
                  <a:pt x="8369" y="606780"/>
                </a:lnTo>
                <a:lnTo>
                  <a:pt x="18605" y="651052"/>
                </a:lnTo>
                <a:lnTo>
                  <a:pt x="32613" y="693788"/>
                </a:lnTo>
                <a:lnTo>
                  <a:pt x="50228" y="734809"/>
                </a:lnTo>
                <a:lnTo>
                  <a:pt x="71247" y="773912"/>
                </a:lnTo>
                <a:lnTo>
                  <a:pt x="95491" y="810945"/>
                </a:lnTo>
                <a:lnTo>
                  <a:pt x="122770" y="845705"/>
                </a:lnTo>
                <a:lnTo>
                  <a:pt x="152920" y="878014"/>
                </a:lnTo>
                <a:lnTo>
                  <a:pt x="185737" y="907707"/>
                </a:lnTo>
                <a:lnTo>
                  <a:pt x="221043" y="934580"/>
                </a:lnTo>
                <a:lnTo>
                  <a:pt x="258648" y="958456"/>
                </a:lnTo>
                <a:lnTo>
                  <a:pt x="298373" y="979170"/>
                </a:lnTo>
                <a:lnTo>
                  <a:pt x="340042" y="996518"/>
                </a:lnTo>
                <a:lnTo>
                  <a:pt x="383451" y="1010323"/>
                </a:lnTo>
                <a:lnTo>
                  <a:pt x="428434" y="1020419"/>
                </a:lnTo>
                <a:lnTo>
                  <a:pt x="474789" y="1026604"/>
                </a:lnTo>
                <a:lnTo>
                  <a:pt x="522351" y="1028700"/>
                </a:lnTo>
                <a:lnTo>
                  <a:pt x="569899" y="1026604"/>
                </a:lnTo>
                <a:lnTo>
                  <a:pt x="616254" y="1020419"/>
                </a:lnTo>
                <a:lnTo>
                  <a:pt x="661225" y="1010323"/>
                </a:lnTo>
                <a:lnTo>
                  <a:pt x="704634" y="996518"/>
                </a:lnTo>
                <a:lnTo>
                  <a:pt x="746290" y="979170"/>
                </a:lnTo>
                <a:lnTo>
                  <a:pt x="786015" y="958456"/>
                </a:lnTo>
                <a:lnTo>
                  <a:pt x="823607" y="934580"/>
                </a:lnTo>
                <a:lnTo>
                  <a:pt x="858913" y="907707"/>
                </a:lnTo>
                <a:lnTo>
                  <a:pt x="891730" y="878014"/>
                </a:lnTo>
                <a:lnTo>
                  <a:pt x="921867" y="845705"/>
                </a:lnTo>
                <a:lnTo>
                  <a:pt x="949147" y="810945"/>
                </a:lnTo>
                <a:lnTo>
                  <a:pt x="973391" y="773912"/>
                </a:lnTo>
                <a:lnTo>
                  <a:pt x="994410" y="734809"/>
                </a:lnTo>
                <a:lnTo>
                  <a:pt x="1012024" y="693788"/>
                </a:lnTo>
                <a:lnTo>
                  <a:pt x="1026045" y="651052"/>
                </a:lnTo>
                <a:lnTo>
                  <a:pt x="1036281" y="606780"/>
                </a:lnTo>
                <a:lnTo>
                  <a:pt x="1042555" y="561162"/>
                </a:lnTo>
                <a:lnTo>
                  <a:pt x="1044702" y="514350"/>
                </a:lnTo>
                <a:close/>
              </a:path>
            </a:pathLst>
          </a:custGeom>
          <a:solidFill>
            <a:srgbClr val="8575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3533013" y="2479293"/>
            <a:ext cx="914400" cy="376555"/>
          </a:xfrm>
          <a:prstGeom prst="rect">
            <a:avLst/>
          </a:prstGeom>
        </p:spPr>
        <p:txBody>
          <a:bodyPr vert="horz" wrap="square" lIns="0" tIns="31114" rIns="0" bIns="0" rtlCol="0">
            <a:spAutoFit/>
          </a:bodyPr>
          <a:lstStyle/>
          <a:p>
            <a:pPr marL="12700" marR="5080" indent="173355">
              <a:lnSpc>
                <a:spcPts val="1320"/>
              </a:lnSpc>
              <a:spcBef>
                <a:spcPts val="244"/>
              </a:spcBef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Position Management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21" name="object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934205" y="1817370"/>
            <a:ext cx="109855" cy="354330"/>
            <a:chOff x="3934205" y="1817370"/>
            <a:chExt cx="109855" cy="354330"/>
          </a:xfrm>
        </p:grpSpPr>
        <p:sp>
          <p:nvSpPr>
            <p:cNvPr id="22" name="object 22"/>
            <p:cNvSpPr/>
            <p:nvPr/>
          </p:nvSpPr>
          <p:spPr>
            <a:xfrm>
              <a:off x="3989069" y="1828800"/>
              <a:ext cx="635" cy="247015"/>
            </a:xfrm>
            <a:custGeom>
              <a:avLst/>
              <a:gdLst/>
              <a:ahLst/>
              <a:cxnLst/>
              <a:rect l="l" t="t" r="r" b="b"/>
              <a:pathLst>
                <a:path w="635" h="247014">
                  <a:moveTo>
                    <a:pt x="507" y="0"/>
                  </a:moveTo>
                  <a:lnTo>
                    <a:pt x="0" y="0"/>
                  </a:lnTo>
                  <a:lnTo>
                    <a:pt x="0" y="246888"/>
                  </a:lnTo>
                </a:path>
              </a:pathLst>
            </a:custGeom>
            <a:ln w="228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934205" y="2061972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5">
                  <a:moveTo>
                    <a:pt x="109728" y="0"/>
                  </a:moveTo>
                  <a:lnTo>
                    <a:pt x="0" y="0"/>
                  </a:lnTo>
                  <a:lnTo>
                    <a:pt x="54864" y="109727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6178550" y="6627707"/>
            <a:ext cx="1075055" cy="32321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295910" indent="-296545">
              <a:lnSpc>
                <a:spcPts val="1200"/>
              </a:lnSpc>
              <a:spcBef>
                <a:spcPts val="125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Nonpermanent Hourly</a:t>
            </a:r>
            <a:endParaRPr sz="12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143625" y="6404609"/>
            <a:ext cx="1143000" cy="79629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635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00"/>
              </a:spcBef>
            </a:pPr>
            <a:endParaRPr sz="1200">
              <a:latin typeface="Times New Roman"/>
              <a:cs typeface="Times New Roman"/>
            </a:endParaRPr>
          </a:p>
          <a:p>
            <a:pPr marL="330835" marR="25400" indent="-296545">
              <a:lnSpc>
                <a:spcPts val="1200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Nonpermanent Hourly</a:t>
            </a:r>
            <a:endParaRPr sz="12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754879" y="6625802"/>
            <a:ext cx="1075055" cy="32321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810" indent="-4445">
              <a:lnSpc>
                <a:spcPts val="1200"/>
              </a:lnSpc>
              <a:spcBef>
                <a:spcPts val="125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Nonpermanent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Duration</a:t>
            </a:r>
            <a:endParaRPr sz="12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714875" y="6421120"/>
            <a:ext cx="1153795" cy="75946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4508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55"/>
              </a:spcBef>
            </a:pPr>
            <a:endParaRPr sz="1200">
              <a:latin typeface="Times New Roman"/>
              <a:cs typeface="Times New Roman"/>
            </a:endParaRPr>
          </a:p>
          <a:p>
            <a:pPr marL="43815" marR="31115" indent="-4445">
              <a:lnSpc>
                <a:spcPts val="1200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Nonpermanent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Duration</a:t>
            </a:r>
            <a:endParaRPr sz="12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261567" y="3998426"/>
            <a:ext cx="908685" cy="3384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65"/>
              </a:lnSpc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Position</a:t>
            </a:r>
            <a:r>
              <a:rPr sz="12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has</a:t>
            </a:r>
            <a:endParaRPr sz="1200">
              <a:latin typeface="Arial"/>
              <a:cs typeface="Arial"/>
            </a:endParaRPr>
          </a:p>
          <a:p>
            <a:pPr>
              <a:lnSpc>
                <a:spcPts val="1380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No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End</a:t>
            </a: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Date</a:t>
            </a:r>
            <a:endParaRPr sz="12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057275" y="3780790"/>
            <a:ext cx="1314450" cy="791210"/>
          </a:xfrm>
          <a:prstGeom prst="rect">
            <a:avLst/>
          </a:prstGeom>
          <a:solidFill>
            <a:srgbClr val="85754D"/>
          </a:solidFill>
        </p:spPr>
        <p:txBody>
          <a:bodyPr vert="horz" wrap="square" lIns="0" tIns="279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20"/>
              </a:spcBef>
            </a:pPr>
            <a:endParaRPr sz="1200">
              <a:latin typeface="Times New Roman"/>
              <a:cs typeface="Times New Roman"/>
            </a:endParaRPr>
          </a:p>
          <a:p>
            <a:pPr marL="241935">
              <a:lnSpc>
                <a:spcPts val="1380"/>
              </a:lnSpc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Position</a:t>
            </a:r>
            <a:r>
              <a:rPr sz="12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has</a:t>
            </a:r>
            <a:endParaRPr sz="1200">
              <a:latin typeface="Arial"/>
              <a:cs typeface="Arial"/>
            </a:endParaRPr>
          </a:p>
          <a:p>
            <a:pPr marL="203835">
              <a:lnSpc>
                <a:spcPts val="1380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No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End</a:t>
            </a: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Date</a:t>
            </a:r>
            <a:endParaRPr sz="12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067557" y="6703907"/>
            <a:ext cx="838835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Intermittent</a:t>
            </a:r>
            <a:endParaRPr sz="12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914650" y="6404609"/>
            <a:ext cx="1143000" cy="79629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10922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860"/>
              </a:spcBef>
            </a:pPr>
            <a:endParaRPr sz="1200">
              <a:latin typeface="Times New Roman"/>
              <a:cs typeface="Times New Roman"/>
            </a:endParaRPr>
          </a:p>
          <a:p>
            <a:pPr marL="152400">
              <a:lnSpc>
                <a:spcPct val="100000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Intermittent</a:t>
            </a:r>
            <a:endParaRPr sz="12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558028" y="3972010"/>
            <a:ext cx="829944" cy="50609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indent="-635" algn="just">
              <a:lnSpc>
                <a:spcPts val="1320"/>
              </a:lnSpc>
              <a:spcBef>
                <a:spcPts val="20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Position</a:t>
            </a:r>
            <a:r>
              <a:rPr sz="12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has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Anticipated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End</a:t>
            </a: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Date</a:t>
            </a:r>
            <a:endParaRPr sz="12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314950" y="3837940"/>
            <a:ext cx="1314450" cy="791210"/>
          </a:xfrm>
          <a:prstGeom prst="rect">
            <a:avLst/>
          </a:prstGeom>
          <a:solidFill>
            <a:srgbClr val="85754D"/>
          </a:solidFill>
        </p:spPr>
        <p:txBody>
          <a:bodyPr vert="horz" wrap="square" lIns="0" tIns="137795" rIns="0" bIns="0" rtlCol="0">
            <a:spAutoFit/>
          </a:bodyPr>
          <a:lstStyle/>
          <a:p>
            <a:pPr marL="243204" marR="233679" indent="-635" algn="just">
              <a:lnSpc>
                <a:spcPts val="1320"/>
              </a:lnSpc>
              <a:spcBef>
                <a:spcPts val="1085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Position</a:t>
            </a:r>
            <a:r>
              <a:rPr sz="12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has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Anticipated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End</a:t>
            </a: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Date</a:t>
            </a:r>
            <a:endParaRPr sz="1200">
              <a:latin typeface="Arial"/>
              <a:cs typeface="Arial"/>
            </a:endParaRPr>
          </a:p>
        </p:txBody>
      </p:sp>
      <p:sp>
        <p:nvSpPr>
          <p:cNvPr id="35" name="object 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29400" y="3401948"/>
            <a:ext cx="871855" cy="484505"/>
          </a:xfrm>
          <a:custGeom>
            <a:avLst/>
            <a:gdLst/>
            <a:ahLst/>
            <a:cxnLst/>
            <a:rect l="l" t="t" r="r" b="b"/>
            <a:pathLst>
              <a:path w="871854" h="484504">
                <a:moveTo>
                  <a:pt x="871474" y="125984"/>
                </a:moveTo>
                <a:lnTo>
                  <a:pt x="861618" y="76885"/>
                </a:lnTo>
                <a:lnTo>
                  <a:pt x="834732" y="36855"/>
                </a:lnTo>
                <a:lnTo>
                  <a:pt x="794740" y="9880"/>
                </a:lnTo>
                <a:lnTo>
                  <a:pt x="745617" y="0"/>
                </a:lnTo>
                <a:lnTo>
                  <a:pt x="125857" y="0"/>
                </a:lnTo>
                <a:lnTo>
                  <a:pt x="76771" y="9880"/>
                </a:lnTo>
                <a:lnTo>
                  <a:pt x="36779" y="36855"/>
                </a:lnTo>
                <a:lnTo>
                  <a:pt x="9855" y="76885"/>
                </a:lnTo>
                <a:lnTo>
                  <a:pt x="0" y="125984"/>
                </a:lnTo>
                <a:lnTo>
                  <a:pt x="0" y="358394"/>
                </a:lnTo>
                <a:lnTo>
                  <a:pt x="9855" y="407479"/>
                </a:lnTo>
                <a:lnTo>
                  <a:pt x="36779" y="447471"/>
                </a:lnTo>
                <a:lnTo>
                  <a:pt x="76771" y="474395"/>
                </a:lnTo>
                <a:lnTo>
                  <a:pt x="125857" y="484251"/>
                </a:lnTo>
                <a:lnTo>
                  <a:pt x="745617" y="484251"/>
                </a:lnTo>
                <a:lnTo>
                  <a:pt x="794740" y="474395"/>
                </a:lnTo>
                <a:lnTo>
                  <a:pt x="834732" y="447471"/>
                </a:lnTo>
                <a:lnTo>
                  <a:pt x="861631" y="407479"/>
                </a:lnTo>
                <a:lnTo>
                  <a:pt x="871474" y="358394"/>
                </a:lnTo>
                <a:lnTo>
                  <a:pt x="871474" y="125984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6650481" y="3485845"/>
            <a:ext cx="831215" cy="288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035"/>
              </a:lnSpc>
              <a:spcBef>
                <a:spcPts val="100"/>
              </a:spcBef>
            </a:pPr>
            <a:r>
              <a:rPr sz="900" dirty="0">
                <a:solidFill>
                  <a:srgbClr val="3C4652"/>
                </a:solidFill>
                <a:latin typeface="Arial"/>
                <a:cs typeface="Arial"/>
              </a:rPr>
              <a:t>Position</a:t>
            </a:r>
            <a:r>
              <a:rPr sz="900" spc="-4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900" spc="-25" dirty="0">
                <a:solidFill>
                  <a:srgbClr val="3C4652"/>
                </a:solidFill>
                <a:latin typeface="Arial"/>
                <a:cs typeface="Arial"/>
              </a:rPr>
              <a:t>is</a:t>
            </a:r>
            <a:endParaRPr sz="900">
              <a:latin typeface="Arial"/>
              <a:cs typeface="Arial"/>
            </a:endParaRPr>
          </a:p>
          <a:p>
            <a:pPr algn="ctr">
              <a:lnSpc>
                <a:spcPts val="1035"/>
              </a:lnSpc>
            </a:pPr>
            <a:r>
              <a:rPr sz="900" b="1" spc="-10" dirty="0">
                <a:solidFill>
                  <a:srgbClr val="3C4652"/>
                </a:solidFill>
                <a:latin typeface="Arial"/>
                <a:cs typeface="Arial"/>
              </a:rPr>
              <a:t>Nonpermanent</a:t>
            </a:r>
            <a:endParaRPr sz="900">
              <a:latin typeface="Arial"/>
              <a:cs typeface="Arial"/>
            </a:endParaRPr>
          </a:p>
        </p:txBody>
      </p:sp>
      <p:sp>
        <p:nvSpPr>
          <p:cNvPr id="37" name="object 3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72100" y="4857749"/>
            <a:ext cx="1249680" cy="694690"/>
          </a:xfrm>
          <a:custGeom>
            <a:avLst/>
            <a:gdLst/>
            <a:ahLst/>
            <a:cxnLst/>
            <a:rect l="l" t="t" r="r" b="b"/>
            <a:pathLst>
              <a:path w="1249679" h="694689">
                <a:moveTo>
                  <a:pt x="1249680" y="180467"/>
                </a:moveTo>
                <a:lnTo>
                  <a:pt x="1243253" y="132397"/>
                </a:lnTo>
                <a:lnTo>
                  <a:pt x="1225130" y="89268"/>
                </a:lnTo>
                <a:lnTo>
                  <a:pt x="1196975" y="52755"/>
                </a:lnTo>
                <a:lnTo>
                  <a:pt x="1160475" y="24587"/>
                </a:lnTo>
                <a:lnTo>
                  <a:pt x="1117320" y="6438"/>
                </a:lnTo>
                <a:lnTo>
                  <a:pt x="1069213" y="0"/>
                </a:lnTo>
                <a:lnTo>
                  <a:pt x="180467" y="0"/>
                </a:lnTo>
                <a:lnTo>
                  <a:pt x="132384" y="6438"/>
                </a:lnTo>
                <a:lnTo>
                  <a:pt x="89255" y="24587"/>
                </a:lnTo>
                <a:lnTo>
                  <a:pt x="52743" y="52755"/>
                </a:lnTo>
                <a:lnTo>
                  <a:pt x="24574" y="89268"/>
                </a:lnTo>
                <a:lnTo>
                  <a:pt x="6426" y="132397"/>
                </a:lnTo>
                <a:lnTo>
                  <a:pt x="0" y="180467"/>
                </a:lnTo>
                <a:lnTo>
                  <a:pt x="0" y="513715"/>
                </a:lnTo>
                <a:lnTo>
                  <a:pt x="6426" y="561848"/>
                </a:lnTo>
                <a:lnTo>
                  <a:pt x="24574" y="605015"/>
                </a:lnTo>
                <a:lnTo>
                  <a:pt x="52743" y="641540"/>
                </a:lnTo>
                <a:lnTo>
                  <a:pt x="89255" y="669734"/>
                </a:lnTo>
                <a:lnTo>
                  <a:pt x="132384" y="687882"/>
                </a:lnTo>
                <a:lnTo>
                  <a:pt x="180467" y="694309"/>
                </a:lnTo>
                <a:lnTo>
                  <a:pt x="1069213" y="694309"/>
                </a:lnTo>
                <a:lnTo>
                  <a:pt x="1117320" y="687882"/>
                </a:lnTo>
                <a:lnTo>
                  <a:pt x="1160475" y="669734"/>
                </a:lnTo>
                <a:lnTo>
                  <a:pt x="1196975" y="641540"/>
                </a:lnTo>
                <a:lnTo>
                  <a:pt x="1225130" y="605015"/>
                </a:lnTo>
                <a:lnTo>
                  <a:pt x="1243253" y="561848"/>
                </a:lnTo>
                <a:lnTo>
                  <a:pt x="1249680" y="513715"/>
                </a:lnTo>
                <a:lnTo>
                  <a:pt x="1249680" y="180467"/>
                </a:lnTo>
                <a:close/>
              </a:path>
            </a:pathLst>
          </a:custGeom>
          <a:solidFill>
            <a:srgbClr val="D7D7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5472810" y="4915027"/>
            <a:ext cx="1050290" cy="54356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indent="190500">
              <a:lnSpc>
                <a:spcPts val="1320"/>
              </a:lnSpc>
              <a:spcBef>
                <a:spcPts val="240"/>
              </a:spcBef>
            </a:pPr>
            <a:r>
              <a:rPr sz="1200" spc="-10" dirty="0">
                <a:solidFill>
                  <a:srgbClr val="252525"/>
                </a:solidFill>
                <a:latin typeface="Arial"/>
                <a:cs typeface="Arial"/>
              </a:rPr>
              <a:t>Regularly </a:t>
            </a:r>
            <a:r>
              <a:rPr sz="1200" dirty="0">
                <a:solidFill>
                  <a:srgbClr val="252525"/>
                </a:solidFill>
                <a:latin typeface="Arial"/>
                <a:cs typeface="Arial"/>
              </a:rPr>
              <a:t>scheduled</a:t>
            </a:r>
            <a:r>
              <a:rPr sz="1200" spc="-35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252525"/>
                </a:solidFill>
                <a:latin typeface="Arial"/>
                <a:cs typeface="Arial"/>
              </a:rPr>
              <a:t>with </a:t>
            </a:r>
            <a:r>
              <a:rPr sz="1200" dirty="0">
                <a:solidFill>
                  <a:srgbClr val="252525"/>
                </a:solidFill>
                <a:latin typeface="Arial"/>
                <a:cs typeface="Arial"/>
              </a:rPr>
              <a:t>assigned</a:t>
            </a:r>
            <a:r>
              <a:rPr sz="1200" spc="-35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252525"/>
                </a:solidFill>
                <a:latin typeface="Arial"/>
                <a:cs typeface="Arial"/>
              </a:rPr>
              <a:t>FTE?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39" name="object 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570728" y="5540628"/>
            <a:ext cx="1199515" cy="864235"/>
            <a:chOff x="5570728" y="5540628"/>
            <a:chExt cx="1199515" cy="864235"/>
          </a:xfrm>
        </p:grpSpPr>
        <p:sp>
          <p:nvSpPr>
            <p:cNvPr id="40" name="object 40"/>
            <p:cNvSpPr/>
            <p:nvPr/>
          </p:nvSpPr>
          <p:spPr>
            <a:xfrm>
              <a:off x="5996940" y="5552058"/>
              <a:ext cx="718185" cy="756920"/>
            </a:xfrm>
            <a:custGeom>
              <a:avLst/>
              <a:gdLst/>
              <a:ahLst/>
              <a:cxnLst/>
              <a:rect l="l" t="t" r="r" b="b"/>
              <a:pathLst>
                <a:path w="718184" h="756920">
                  <a:moveTo>
                    <a:pt x="0" y="0"/>
                  </a:moveTo>
                  <a:lnTo>
                    <a:pt x="0" y="383286"/>
                  </a:lnTo>
                  <a:lnTo>
                    <a:pt x="718185" y="383286"/>
                  </a:lnTo>
                  <a:lnTo>
                    <a:pt x="718185" y="756412"/>
                  </a:lnTo>
                </a:path>
              </a:pathLst>
            </a:custGeom>
            <a:ln w="228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6660261" y="6294754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8" y="0"/>
                  </a:moveTo>
                  <a:lnTo>
                    <a:pt x="0" y="0"/>
                  </a:lnTo>
                  <a:lnTo>
                    <a:pt x="54864" y="109728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5570728" y="5686424"/>
              <a:ext cx="259079" cy="175895"/>
            </a:xfrm>
            <a:custGeom>
              <a:avLst/>
              <a:gdLst/>
              <a:ahLst/>
              <a:cxnLst/>
              <a:rect l="l" t="t" r="r" b="b"/>
              <a:pathLst>
                <a:path w="259079" h="175895">
                  <a:moveTo>
                    <a:pt x="258572" y="45593"/>
                  </a:moveTo>
                  <a:lnTo>
                    <a:pt x="255638" y="27813"/>
                  </a:lnTo>
                  <a:lnTo>
                    <a:pt x="247662" y="13322"/>
                  </a:lnTo>
                  <a:lnTo>
                    <a:pt x="235800" y="3581"/>
                  </a:lnTo>
                  <a:lnTo>
                    <a:pt x="221234" y="0"/>
                  </a:lnTo>
                  <a:lnTo>
                    <a:pt x="37338" y="0"/>
                  </a:lnTo>
                  <a:lnTo>
                    <a:pt x="22758" y="3581"/>
                  </a:lnTo>
                  <a:lnTo>
                    <a:pt x="10896" y="13322"/>
                  </a:lnTo>
                  <a:lnTo>
                    <a:pt x="2921" y="27813"/>
                  </a:lnTo>
                  <a:lnTo>
                    <a:pt x="0" y="45593"/>
                  </a:lnTo>
                  <a:lnTo>
                    <a:pt x="0" y="129794"/>
                  </a:lnTo>
                  <a:lnTo>
                    <a:pt x="2921" y="147586"/>
                  </a:lnTo>
                  <a:lnTo>
                    <a:pt x="10896" y="162077"/>
                  </a:lnTo>
                  <a:lnTo>
                    <a:pt x="22758" y="171818"/>
                  </a:lnTo>
                  <a:lnTo>
                    <a:pt x="37338" y="175387"/>
                  </a:lnTo>
                  <a:lnTo>
                    <a:pt x="221234" y="175387"/>
                  </a:lnTo>
                  <a:lnTo>
                    <a:pt x="235800" y="171818"/>
                  </a:lnTo>
                  <a:lnTo>
                    <a:pt x="247662" y="162077"/>
                  </a:lnTo>
                  <a:lnTo>
                    <a:pt x="255638" y="147586"/>
                  </a:lnTo>
                  <a:lnTo>
                    <a:pt x="258572" y="129794"/>
                  </a:lnTo>
                  <a:lnTo>
                    <a:pt x="258572" y="45593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5589778" y="5679440"/>
            <a:ext cx="22288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solidFill>
                  <a:srgbClr val="252525"/>
                </a:solidFill>
                <a:latin typeface="Arial"/>
                <a:cs typeface="Arial"/>
              </a:rPr>
              <a:t>Yes</a:t>
            </a:r>
            <a:endParaRPr sz="900">
              <a:latin typeface="Arial"/>
              <a:cs typeface="Arial"/>
            </a:endParaRPr>
          </a:p>
        </p:txBody>
      </p:sp>
      <p:sp>
        <p:nvSpPr>
          <p:cNvPr id="44" name="object 4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72200" y="5684392"/>
            <a:ext cx="257175" cy="175895"/>
          </a:xfrm>
          <a:custGeom>
            <a:avLst/>
            <a:gdLst/>
            <a:ahLst/>
            <a:cxnLst/>
            <a:rect l="l" t="t" r="r" b="b"/>
            <a:pathLst>
              <a:path w="257175" h="175895">
                <a:moveTo>
                  <a:pt x="257175" y="45593"/>
                </a:moveTo>
                <a:lnTo>
                  <a:pt x="254266" y="27863"/>
                </a:lnTo>
                <a:lnTo>
                  <a:pt x="246329" y="13373"/>
                </a:lnTo>
                <a:lnTo>
                  <a:pt x="234505" y="3594"/>
                </a:lnTo>
                <a:lnTo>
                  <a:pt x="219964" y="0"/>
                </a:lnTo>
                <a:lnTo>
                  <a:pt x="37084" y="0"/>
                </a:lnTo>
                <a:lnTo>
                  <a:pt x="22606" y="3594"/>
                </a:lnTo>
                <a:lnTo>
                  <a:pt x="10820" y="13373"/>
                </a:lnTo>
                <a:lnTo>
                  <a:pt x="2895" y="27863"/>
                </a:lnTo>
                <a:lnTo>
                  <a:pt x="0" y="45593"/>
                </a:lnTo>
                <a:lnTo>
                  <a:pt x="0" y="129794"/>
                </a:lnTo>
                <a:lnTo>
                  <a:pt x="2895" y="147612"/>
                </a:lnTo>
                <a:lnTo>
                  <a:pt x="10820" y="162140"/>
                </a:lnTo>
                <a:lnTo>
                  <a:pt x="22606" y="171932"/>
                </a:lnTo>
                <a:lnTo>
                  <a:pt x="37084" y="175514"/>
                </a:lnTo>
                <a:lnTo>
                  <a:pt x="219964" y="175514"/>
                </a:lnTo>
                <a:lnTo>
                  <a:pt x="234505" y="171932"/>
                </a:lnTo>
                <a:lnTo>
                  <a:pt x="246329" y="162140"/>
                </a:lnTo>
                <a:lnTo>
                  <a:pt x="254266" y="147612"/>
                </a:lnTo>
                <a:lnTo>
                  <a:pt x="257175" y="129794"/>
                </a:lnTo>
                <a:lnTo>
                  <a:pt x="257175" y="45593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6216141" y="5677280"/>
            <a:ext cx="1714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solidFill>
                  <a:srgbClr val="252525"/>
                </a:solidFill>
                <a:latin typeface="Arial"/>
                <a:cs typeface="Arial"/>
              </a:rPr>
              <a:t>No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46" name="object 4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236845" y="5923915"/>
            <a:ext cx="803910" cy="497840"/>
            <a:chOff x="5236845" y="5923915"/>
            <a:chExt cx="803910" cy="497840"/>
          </a:xfrm>
        </p:grpSpPr>
        <p:sp>
          <p:nvSpPr>
            <p:cNvPr id="47" name="object 47"/>
            <p:cNvSpPr/>
            <p:nvPr/>
          </p:nvSpPr>
          <p:spPr>
            <a:xfrm>
              <a:off x="5291709" y="5935345"/>
              <a:ext cx="737870" cy="389890"/>
            </a:xfrm>
            <a:custGeom>
              <a:avLst/>
              <a:gdLst/>
              <a:ahLst/>
              <a:cxnLst/>
              <a:rect l="l" t="t" r="r" b="b"/>
              <a:pathLst>
                <a:path w="737870" h="389889">
                  <a:moveTo>
                    <a:pt x="737615" y="0"/>
                  </a:moveTo>
                  <a:lnTo>
                    <a:pt x="0" y="0"/>
                  </a:lnTo>
                  <a:lnTo>
                    <a:pt x="0" y="389889"/>
                  </a:lnTo>
                </a:path>
              </a:pathLst>
            </a:custGeom>
            <a:ln w="228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5236845" y="6311519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4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5850" y="4743449"/>
            <a:ext cx="1249680" cy="694690"/>
          </a:xfrm>
          <a:custGeom>
            <a:avLst/>
            <a:gdLst/>
            <a:ahLst/>
            <a:cxnLst/>
            <a:rect l="l" t="t" r="r" b="b"/>
            <a:pathLst>
              <a:path w="1249680" h="694689">
                <a:moveTo>
                  <a:pt x="1249680" y="180467"/>
                </a:moveTo>
                <a:lnTo>
                  <a:pt x="1243253" y="132397"/>
                </a:lnTo>
                <a:lnTo>
                  <a:pt x="1225130" y="89268"/>
                </a:lnTo>
                <a:lnTo>
                  <a:pt x="1196975" y="52755"/>
                </a:lnTo>
                <a:lnTo>
                  <a:pt x="1160475" y="24587"/>
                </a:lnTo>
                <a:lnTo>
                  <a:pt x="1117320" y="6438"/>
                </a:lnTo>
                <a:lnTo>
                  <a:pt x="1069213" y="0"/>
                </a:lnTo>
                <a:lnTo>
                  <a:pt x="180517" y="0"/>
                </a:lnTo>
                <a:lnTo>
                  <a:pt x="132410" y="6438"/>
                </a:lnTo>
                <a:lnTo>
                  <a:pt x="89255" y="24587"/>
                </a:lnTo>
                <a:lnTo>
                  <a:pt x="52743" y="52755"/>
                </a:lnTo>
                <a:lnTo>
                  <a:pt x="24561" y="89268"/>
                </a:lnTo>
                <a:lnTo>
                  <a:pt x="6413" y="132397"/>
                </a:lnTo>
                <a:lnTo>
                  <a:pt x="0" y="180467"/>
                </a:lnTo>
                <a:lnTo>
                  <a:pt x="0" y="513715"/>
                </a:lnTo>
                <a:lnTo>
                  <a:pt x="6413" y="561848"/>
                </a:lnTo>
                <a:lnTo>
                  <a:pt x="24561" y="605015"/>
                </a:lnTo>
                <a:lnTo>
                  <a:pt x="52743" y="641540"/>
                </a:lnTo>
                <a:lnTo>
                  <a:pt x="89242" y="669734"/>
                </a:lnTo>
                <a:lnTo>
                  <a:pt x="132410" y="687882"/>
                </a:lnTo>
                <a:lnTo>
                  <a:pt x="180517" y="694309"/>
                </a:lnTo>
                <a:lnTo>
                  <a:pt x="1069213" y="694309"/>
                </a:lnTo>
                <a:lnTo>
                  <a:pt x="1117320" y="687882"/>
                </a:lnTo>
                <a:lnTo>
                  <a:pt x="1160475" y="669734"/>
                </a:lnTo>
                <a:lnTo>
                  <a:pt x="1196975" y="641540"/>
                </a:lnTo>
                <a:lnTo>
                  <a:pt x="1225130" y="605015"/>
                </a:lnTo>
                <a:lnTo>
                  <a:pt x="1243253" y="561848"/>
                </a:lnTo>
                <a:lnTo>
                  <a:pt x="1249680" y="513715"/>
                </a:lnTo>
                <a:lnTo>
                  <a:pt x="1249680" y="180467"/>
                </a:lnTo>
                <a:close/>
              </a:path>
            </a:pathLst>
          </a:custGeom>
          <a:solidFill>
            <a:srgbClr val="D7D7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1376299" y="4800041"/>
            <a:ext cx="66929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252525"/>
                </a:solidFill>
                <a:latin typeface="Arial"/>
                <a:cs typeface="Arial"/>
              </a:rPr>
              <a:t>Regularly</a:t>
            </a:r>
            <a:endParaRPr sz="120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185773" y="4968366"/>
            <a:ext cx="1050290" cy="37592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indent="7620">
              <a:lnSpc>
                <a:spcPts val="1320"/>
              </a:lnSpc>
              <a:spcBef>
                <a:spcPts val="240"/>
              </a:spcBef>
            </a:pPr>
            <a:r>
              <a:rPr sz="1200" dirty="0">
                <a:solidFill>
                  <a:srgbClr val="252525"/>
                </a:solidFill>
                <a:latin typeface="Arial"/>
                <a:cs typeface="Arial"/>
              </a:rPr>
              <a:t>scheduled</a:t>
            </a:r>
            <a:r>
              <a:rPr sz="1200" spc="-35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252525"/>
                </a:solidFill>
                <a:latin typeface="Arial"/>
                <a:cs typeface="Arial"/>
              </a:rPr>
              <a:t>with </a:t>
            </a:r>
            <a:r>
              <a:rPr sz="1200" dirty="0">
                <a:solidFill>
                  <a:srgbClr val="252525"/>
                </a:solidFill>
                <a:latin typeface="Arial"/>
                <a:cs typeface="Arial"/>
              </a:rPr>
              <a:t>assigned</a:t>
            </a:r>
            <a:r>
              <a:rPr sz="1200" spc="-35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252525"/>
                </a:solidFill>
                <a:latin typeface="Arial"/>
                <a:cs typeface="Arial"/>
              </a:rPr>
              <a:t>FTE?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52" name="object 5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658620" y="4857750"/>
            <a:ext cx="1198880" cy="1010919"/>
            <a:chOff x="1658620" y="4857750"/>
            <a:chExt cx="1198880" cy="1010919"/>
          </a:xfrm>
        </p:grpSpPr>
        <p:sp>
          <p:nvSpPr>
            <p:cNvPr id="53" name="object 53"/>
            <p:cNvSpPr/>
            <p:nvPr/>
          </p:nvSpPr>
          <p:spPr>
            <a:xfrm>
              <a:off x="1710690" y="5437758"/>
              <a:ext cx="3175" cy="334645"/>
            </a:xfrm>
            <a:custGeom>
              <a:avLst/>
              <a:gdLst/>
              <a:ahLst/>
              <a:cxnLst/>
              <a:rect l="l" t="t" r="r" b="b"/>
              <a:pathLst>
                <a:path w="3175" h="334645">
                  <a:moveTo>
                    <a:pt x="0" y="0"/>
                  </a:moveTo>
                  <a:lnTo>
                    <a:pt x="2921" y="334644"/>
                  </a:lnTo>
                </a:path>
              </a:pathLst>
            </a:custGeom>
            <a:ln w="228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658620" y="5758307"/>
              <a:ext cx="109855" cy="110489"/>
            </a:xfrm>
            <a:custGeom>
              <a:avLst/>
              <a:gdLst/>
              <a:ahLst/>
              <a:cxnLst/>
              <a:rect l="l" t="t" r="r" b="b"/>
              <a:pathLst>
                <a:path w="109855" h="110489">
                  <a:moveTo>
                    <a:pt x="109728" y="0"/>
                  </a:moveTo>
                  <a:lnTo>
                    <a:pt x="0" y="888"/>
                  </a:lnTo>
                  <a:lnTo>
                    <a:pt x="55880" y="110108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2600325" y="4857749"/>
              <a:ext cx="257175" cy="175895"/>
            </a:xfrm>
            <a:custGeom>
              <a:avLst/>
              <a:gdLst/>
              <a:ahLst/>
              <a:cxnLst/>
              <a:rect l="l" t="t" r="r" b="b"/>
              <a:pathLst>
                <a:path w="257175" h="175895">
                  <a:moveTo>
                    <a:pt x="257175" y="45593"/>
                  </a:moveTo>
                  <a:lnTo>
                    <a:pt x="254266" y="27813"/>
                  </a:lnTo>
                  <a:lnTo>
                    <a:pt x="246329" y="13322"/>
                  </a:lnTo>
                  <a:lnTo>
                    <a:pt x="234505" y="3581"/>
                  </a:lnTo>
                  <a:lnTo>
                    <a:pt x="219964" y="0"/>
                  </a:lnTo>
                  <a:lnTo>
                    <a:pt x="37084" y="0"/>
                  </a:lnTo>
                  <a:lnTo>
                    <a:pt x="22606" y="3581"/>
                  </a:lnTo>
                  <a:lnTo>
                    <a:pt x="10820" y="13322"/>
                  </a:lnTo>
                  <a:lnTo>
                    <a:pt x="2895" y="27813"/>
                  </a:lnTo>
                  <a:lnTo>
                    <a:pt x="0" y="45593"/>
                  </a:lnTo>
                  <a:lnTo>
                    <a:pt x="0" y="129794"/>
                  </a:lnTo>
                  <a:lnTo>
                    <a:pt x="2895" y="147586"/>
                  </a:lnTo>
                  <a:lnTo>
                    <a:pt x="10820" y="162077"/>
                  </a:lnTo>
                  <a:lnTo>
                    <a:pt x="22606" y="171818"/>
                  </a:lnTo>
                  <a:lnTo>
                    <a:pt x="37084" y="175387"/>
                  </a:lnTo>
                  <a:lnTo>
                    <a:pt x="219964" y="175387"/>
                  </a:lnTo>
                  <a:lnTo>
                    <a:pt x="234505" y="171818"/>
                  </a:lnTo>
                  <a:lnTo>
                    <a:pt x="246329" y="162077"/>
                  </a:lnTo>
                  <a:lnTo>
                    <a:pt x="254266" y="147586"/>
                  </a:lnTo>
                  <a:lnTo>
                    <a:pt x="257175" y="129794"/>
                  </a:lnTo>
                  <a:lnTo>
                    <a:pt x="257175" y="45593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6" name="object 56"/>
          <p:cNvSpPr txBox="1"/>
          <p:nvPr/>
        </p:nvSpPr>
        <p:spPr>
          <a:xfrm>
            <a:off x="2643632" y="4850638"/>
            <a:ext cx="1714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solidFill>
                  <a:srgbClr val="252525"/>
                </a:solidFill>
                <a:latin typeface="Arial"/>
                <a:cs typeface="Arial"/>
              </a:rPr>
              <a:t>No</a:t>
            </a:r>
            <a:endParaRPr sz="900">
              <a:latin typeface="Arial"/>
              <a:cs typeface="Arial"/>
            </a:endParaRPr>
          </a:p>
        </p:txBody>
      </p:sp>
      <p:sp>
        <p:nvSpPr>
          <p:cNvPr id="57" name="object 5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41628" y="5541517"/>
            <a:ext cx="259079" cy="175895"/>
          </a:xfrm>
          <a:custGeom>
            <a:avLst/>
            <a:gdLst/>
            <a:ahLst/>
            <a:cxnLst/>
            <a:rect l="l" t="t" r="r" b="b"/>
            <a:pathLst>
              <a:path w="259080" h="175895">
                <a:moveTo>
                  <a:pt x="258572" y="45593"/>
                </a:moveTo>
                <a:lnTo>
                  <a:pt x="255638" y="27863"/>
                </a:lnTo>
                <a:lnTo>
                  <a:pt x="247662" y="13373"/>
                </a:lnTo>
                <a:lnTo>
                  <a:pt x="235800" y="3594"/>
                </a:lnTo>
                <a:lnTo>
                  <a:pt x="221234" y="0"/>
                </a:lnTo>
                <a:lnTo>
                  <a:pt x="37338" y="0"/>
                </a:lnTo>
                <a:lnTo>
                  <a:pt x="22758" y="3594"/>
                </a:lnTo>
                <a:lnTo>
                  <a:pt x="10896" y="13373"/>
                </a:lnTo>
                <a:lnTo>
                  <a:pt x="2921" y="27863"/>
                </a:lnTo>
                <a:lnTo>
                  <a:pt x="0" y="45593"/>
                </a:lnTo>
                <a:lnTo>
                  <a:pt x="0" y="129794"/>
                </a:lnTo>
                <a:lnTo>
                  <a:pt x="2921" y="147612"/>
                </a:lnTo>
                <a:lnTo>
                  <a:pt x="10896" y="162140"/>
                </a:lnTo>
                <a:lnTo>
                  <a:pt x="22758" y="171932"/>
                </a:lnTo>
                <a:lnTo>
                  <a:pt x="37338" y="175514"/>
                </a:lnTo>
                <a:lnTo>
                  <a:pt x="221234" y="175514"/>
                </a:lnTo>
                <a:lnTo>
                  <a:pt x="235800" y="171932"/>
                </a:lnTo>
                <a:lnTo>
                  <a:pt x="247662" y="162140"/>
                </a:lnTo>
                <a:lnTo>
                  <a:pt x="255638" y="147612"/>
                </a:lnTo>
                <a:lnTo>
                  <a:pt x="258572" y="129794"/>
                </a:lnTo>
                <a:lnTo>
                  <a:pt x="258572" y="45593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/>
          <p:nvPr/>
        </p:nvSpPr>
        <p:spPr>
          <a:xfrm>
            <a:off x="1360169" y="5534659"/>
            <a:ext cx="22288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solidFill>
                  <a:srgbClr val="252525"/>
                </a:solidFill>
                <a:latin typeface="Arial"/>
                <a:cs typeface="Arial"/>
              </a:rPr>
              <a:t>Yes</a:t>
            </a:r>
            <a:endParaRPr sz="900">
              <a:latin typeface="Arial"/>
              <a:cs typeface="Arial"/>
            </a:endParaRPr>
          </a:p>
        </p:txBody>
      </p:sp>
      <p:sp>
        <p:nvSpPr>
          <p:cNvPr id="61" name="object 61" descr="$PPTXTitle"/>
          <p:cNvSpPr txBox="1">
            <a:spLocks noGrp="1"/>
          </p:cNvSpPr>
          <p:nvPr>
            <p:ph type="title"/>
          </p:nvPr>
        </p:nvSpPr>
        <p:spPr>
          <a:xfrm>
            <a:off x="306425" y="160250"/>
            <a:ext cx="6809105" cy="1046440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lang="en-US" spc="-85" dirty="0"/>
              <a:t>UW</a:t>
            </a:r>
            <a:r>
              <a:rPr lang="en-US" spc="-40" dirty="0"/>
              <a:t> </a:t>
            </a:r>
            <a:r>
              <a:rPr lang="en-US" spc="-75" dirty="0"/>
              <a:t>Funded Classified staff (Medical Centers)</a:t>
            </a:r>
            <a:endParaRPr spc="-55" dirty="0"/>
          </a:p>
        </p:txBody>
      </p:sp>
      <p:grpSp>
        <p:nvGrpSpPr>
          <p:cNvPr id="64" name="object 6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324100" y="5017770"/>
            <a:ext cx="1733550" cy="962025"/>
            <a:chOff x="2324100" y="5017770"/>
            <a:chExt cx="1733550" cy="962025"/>
          </a:xfrm>
        </p:grpSpPr>
        <p:sp>
          <p:nvSpPr>
            <p:cNvPr id="65" name="object 65"/>
            <p:cNvSpPr/>
            <p:nvPr/>
          </p:nvSpPr>
          <p:spPr>
            <a:xfrm>
              <a:off x="2335529" y="5029200"/>
              <a:ext cx="1122045" cy="186055"/>
            </a:xfrm>
            <a:custGeom>
              <a:avLst/>
              <a:gdLst/>
              <a:ahLst/>
              <a:cxnLst/>
              <a:rect l="l" t="t" r="r" b="b"/>
              <a:pathLst>
                <a:path w="1122045" h="186054">
                  <a:moveTo>
                    <a:pt x="0" y="0"/>
                  </a:moveTo>
                  <a:lnTo>
                    <a:pt x="1122045" y="0"/>
                  </a:lnTo>
                  <a:lnTo>
                    <a:pt x="1122045" y="185547"/>
                  </a:lnTo>
                </a:path>
              </a:pathLst>
            </a:custGeom>
            <a:ln w="228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3402711" y="520103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8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2861310" y="5314949"/>
              <a:ext cx="1196340" cy="664845"/>
            </a:xfrm>
            <a:custGeom>
              <a:avLst/>
              <a:gdLst/>
              <a:ahLst/>
              <a:cxnLst/>
              <a:rect l="l" t="t" r="r" b="b"/>
              <a:pathLst>
                <a:path w="1196339" h="664845">
                  <a:moveTo>
                    <a:pt x="1196340" y="172847"/>
                  </a:moveTo>
                  <a:lnTo>
                    <a:pt x="1190180" y="126796"/>
                  </a:lnTo>
                  <a:lnTo>
                    <a:pt x="1172806" y="85483"/>
                  </a:lnTo>
                  <a:lnTo>
                    <a:pt x="1145819" y="50520"/>
                  </a:lnTo>
                  <a:lnTo>
                    <a:pt x="1110856" y="23533"/>
                  </a:lnTo>
                  <a:lnTo>
                    <a:pt x="1069543" y="6159"/>
                  </a:lnTo>
                  <a:lnTo>
                    <a:pt x="1023493" y="0"/>
                  </a:lnTo>
                  <a:lnTo>
                    <a:pt x="172847" y="0"/>
                  </a:lnTo>
                  <a:lnTo>
                    <a:pt x="126746" y="6159"/>
                  </a:lnTo>
                  <a:lnTo>
                    <a:pt x="85407" y="23533"/>
                  </a:lnTo>
                  <a:lnTo>
                    <a:pt x="50457" y="50520"/>
                  </a:lnTo>
                  <a:lnTo>
                    <a:pt x="23495" y="85483"/>
                  </a:lnTo>
                  <a:lnTo>
                    <a:pt x="6134" y="126796"/>
                  </a:lnTo>
                  <a:lnTo>
                    <a:pt x="0" y="172847"/>
                  </a:lnTo>
                  <a:lnTo>
                    <a:pt x="0" y="491871"/>
                  </a:lnTo>
                  <a:lnTo>
                    <a:pt x="6134" y="537870"/>
                  </a:lnTo>
                  <a:lnTo>
                    <a:pt x="23495" y="579158"/>
                  </a:lnTo>
                  <a:lnTo>
                    <a:pt x="50457" y="614095"/>
                  </a:lnTo>
                  <a:lnTo>
                    <a:pt x="85407" y="641070"/>
                  </a:lnTo>
                  <a:lnTo>
                    <a:pt x="126746" y="658444"/>
                  </a:lnTo>
                  <a:lnTo>
                    <a:pt x="172847" y="664591"/>
                  </a:lnTo>
                  <a:lnTo>
                    <a:pt x="1023493" y="664591"/>
                  </a:lnTo>
                  <a:lnTo>
                    <a:pt x="1069543" y="658444"/>
                  </a:lnTo>
                  <a:lnTo>
                    <a:pt x="1110856" y="641070"/>
                  </a:lnTo>
                  <a:lnTo>
                    <a:pt x="1145819" y="614095"/>
                  </a:lnTo>
                  <a:lnTo>
                    <a:pt x="1172806" y="579158"/>
                  </a:lnTo>
                  <a:lnTo>
                    <a:pt x="1190180" y="537870"/>
                  </a:lnTo>
                  <a:lnTo>
                    <a:pt x="1196340" y="491871"/>
                  </a:lnTo>
                  <a:lnTo>
                    <a:pt x="1196340" y="172847"/>
                  </a:lnTo>
                  <a:close/>
                </a:path>
              </a:pathLst>
            </a:custGeom>
            <a:solidFill>
              <a:srgbClr val="D7D7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8" name="object 68"/>
          <p:cNvSpPr txBox="1"/>
          <p:nvPr/>
        </p:nvSpPr>
        <p:spPr>
          <a:xfrm>
            <a:off x="3045079" y="5357240"/>
            <a:ext cx="830580" cy="54356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indent="62865">
              <a:lnSpc>
                <a:spcPts val="1320"/>
              </a:lnSpc>
              <a:spcBef>
                <a:spcPts val="240"/>
              </a:spcBef>
            </a:pPr>
            <a:r>
              <a:rPr sz="1200" spc="-10" dirty="0">
                <a:solidFill>
                  <a:srgbClr val="252525"/>
                </a:solidFill>
                <a:latin typeface="Arial"/>
                <a:cs typeface="Arial"/>
              </a:rPr>
              <a:t>Employee sporadically scheduled?</a:t>
            </a:r>
            <a:endParaRPr sz="1200">
              <a:latin typeface="Arial"/>
              <a:cs typeface="Arial"/>
            </a:endParaRPr>
          </a:p>
        </p:txBody>
      </p:sp>
      <p:sp>
        <p:nvSpPr>
          <p:cNvPr id="69" name="object 6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13278" y="6057900"/>
            <a:ext cx="259079" cy="175895"/>
          </a:xfrm>
          <a:custGeom>
            <a:avLst/>
            <a:gdLst/>
            <a:ahLst/>
            <a:cxnLst/>
            <a:rect l="l" t="t" r="r" b="b"/>
            <a:pathLst>
              <a:path w="259079" h="175895">
                <a:moveTo>
                  <a:pt x="258572" y="45593"/>
                </a:moveTo>
                <a:lnTo>
                  <a:pt x="255638" y="27813"/>
                </a:lnTo>
                <a:lnTo>
                  <a:pt x="247662" y="13322"/>
                </a:lnTo>
                <a:lnTo>
                  <a:pt x="235800" y="3581"/>
                </a:lnTo>
                <a:lnTo>
                  <a:pt x="221234" y="0"/>
                </a:lnTo>
                <a:lnTo>
                  <a:pt x="37338" y="0"/>
                </a:lnTo>
                <a:lnTo>
                  <a:pt x="22758" y="3581"/>
                </a:lnTo>
                <a:lnTo>
                  <a:pt x="10896" y="13322"/>
                </a:lnTo>
                <a:lnTo>
                  <a:pt x="2921" y="27813"/>
                </a:lnTo>
                <a:lnTo>
                  <a:pt x="0" y="45593"/>
                </a:lnTo>
                <a:lnTo>
                  <a:pt x="0" y="129794"/>
                </a:lnTo>
                <a:lnTo>
                  <a:pt x="2921" y="147586"/>
                </a:lnTo>
                <a:lnTo>
                  <a:pt x="10896" y="162077"/>
                </a:lnTo>
                <a:lnTo>
                  <a:pt x="22758" y="171818"/>
                </a:lnTo>
                <a:lnTo>
                  <a:pt x="37338" y="175387"/>
                </a:lnTo>
                <a:lnTo>
                  <a:pt x="221234" y="175387"/>
                </a:lnTo>
                <a:lnTo>
                  <a:pt x="235800" y="171818"/>
                </a:lnTo>
                <a:lnTo>
                  <a:pt x="247662" y="162077"/>
                </a:lnTo>
                <a:lnTo>
                  <a:pt x="255638" y="147586"/>
                </a:lnTo>
                <a:lnTo>
                  <a:pt x="258572" y="129794"/>
                </a:lnTo>
                <a:lnTo>
                  <a:pt x="258572" y="45593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 txBox="1"/>
          <p:nvPr/>
        </p:nvSpPr>
        <p:spPr>
          <a:xfrm>
            <a:off x="3131947" y="6051041"/>
            <a:ext cx="22288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solidFill>
                  <a:srgbClr val="252525"/>
                </a:solidFill>
                <a:latin typeface="Arial"/>
                <a:cs typeface="Arial"/>
              </a:rPr>
              <a:t>Yes</a:t>
            </a:r>
            <a:endParaRPr sz="900">
              <a:latin typeface="Arial"/>
              <a:cs typeface="Arial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1461259" y="6122388"/>
            <a:ext cx="567055" cy="32321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41910" indent="-42545">
              <a:lnSpc>
                <a:spcPts val="1200"/>
              </a:lnSpc>
              <a:spcBef>
                <a:spcPts val="125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Regular Hourly</a:t>
            </a:r>
            <a:endParaRPr sz="1200">
              <a:latin typeface="Arial"/>
              <a:cs typeface="Arial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1179167" y="5904624"/>
            <a:ext cx="1131570" cy="78613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58419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59"/>
              </a:spcBef>
            </a:pPr>
            <a:endParaRPr sz="1200">
              <a:latin typeface="Times New Roman"/>
              <a:cs typeface="Times New Roman"/>
            </a:endParaRPr>
          </a:p>
          <a:p>
            <a:pPr marL="323850" marR="274955" indent="-42545">
              <a:lnSpc>
                <a:spcPts val="1200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Regular Hourly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80" name="object 8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407409" y="5968110"/>
            <a:ext cx="109855" cy="442595"/>
            <a:chOff x="3407409" y="5968110"/>
            <a:chExt cx="109855" cy="442595"/>
          </a:xfrm>
        </p:grpSpPr>
        <p:sp>
          <p:nvSpPr>
            <p:cNvPr id="81" name="object 81"/>
            <p:cNvSpPr/>
            <p:nvPr/>
          </p:nvSpPr>
          <p:spPr>
            <a:xfrm>
              <a:off x="3459479" y="5979540"/>
              <a:ext cx="3175" cy="335280"/>
            </a:xfrm>
            <a:custGeom>
              <a:avLst/>
              <a:gdLst/>
              <a:ahLst/>
              <a:cxnLst/>
              <a:rect l="l" t="t" r="r" b="b"/>
              <a:pathLst>
                <a:path w="3175" h="335279">
                  <a:moveTo>
                    <a:pt x="0" y="0"/>
                  </a:moveTo>
                  <a:lnTo>
                    <a:pt x="2921" y="334772"/>
                  </a:lnTo>
                </a:path>
              </a:pathLst>
            </a:custGeom>
            <a:ln w="228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3407409" y="6300088"/>
              <a:ext cx="109855" cy="110489"/>
            </a:xfrm>
            <a:custGeom>
              <a:avLst/>
              <a:gdLst/>
              <a:ahLst/>
              <a:cxnLst/>
              <a:rect l="l" t="t" r="r" b="b"/>
              <a:pathLst>
                <a:path w="109854" h="110489">
                  <a:moveTo>
                    <a:pt x="109727" y="0"/>
                  </a:moveTo>
                  <a:lnTo>
                    <a:pt x="0" y="1015"/>
                  </a:lnTo>
                  <a:lnTo>
                    <a:pt x="55879" y="110236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4" name="Date Placeholder 83">
            <a:extLst>
              <a:ext uri="{FF2B5EF4-FFF2-40B4-BE49-F238E27FC236}">
                <a16:creationId xmlns:a16="http://schemas.microsoft.com/office/drawing/2014/main" id="{2D9C83FB-9513-6ACF-ACD4-A398AD8FE02E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r>
              <a:rPr lang="en-US" dirty="0"/>
              <a:t>2/12/2026</a:t>
            </a:r>
          </a:p>
        </p:txBody>
      </p:sp>
      <p:sp>
        <p:nvSpPr>
          <p:cNvPr id="85" name="Slide Number Placeholder 84">
            <a:extLst>
              <a:ext uri="{FF2B5EF4-FFF2-40B4-BE49-F238E27FC236}">
                <a16:creationId xmlns:a16="http://schemas.microsoft.com/office/drawing/2014/main" id="{2BDEEB69-F80C-E384-EE50-F9BDED41785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bject 56" descr="$PPTXTitle"/>
          <p:cNvSpPr txBox="1">
            <a:spLocks noGrp="1"/>
          </p:cNvSpPr>
          <p:nvPr>
            <p:ph type="title"/>
          </p:nvPr>
        </p:nvSpPr>
        <p:spPr>
          <a:xfrm>
            <a:off x="300634" y="269875"/>
            <a:ext cx="5007610" cy="48260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75" dirty="0"/>
              <a:t>UW</a:t>
            </a:r>
            <a:r>
              <a:rPr spc="-55" dirty="0"/>
              <a:t> </a:t>
            </a:r>
            <a:r>
              <a:rPr lang="en-US" spc="-80"/>
              <a:t>Funded Student Employees</a:t>
            </a:r>
            <a:endParaRPr spc="-75" dirty="0"/>
          </a:p>
        </p:txBody>
      </p:sp>
      <p:sp>
        <p:nv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86500" y="7147559"/>
            <a:ext cx="0" cy="788670"/>
          </a:xfrm>
          <a:custGeom>
            <a:avLst/>
            <a:gdLst/>
            <a:ahLst/>
            <a:cxnLst/>
            <a:rect l="l" t="t" r="r" b="b"/>
            <a:pathLst>
              <a:path h="788670">
                <a:moveTo>
                  <a:pt x="0" y="0"/>
                </a:moveTo>
                <a:lnTo>
                  <a:pt x="0" y="788289"/>
                </a:lnTo>
              </a:path>
            </a:pathLst>
          </a:custGeom>
          <a:ln w="22859">
            <a:solidFill>
              <a:srgbClr val="4848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86500" y="6286500"/>
            <a:ext cx="0" cy="458470"/>
          </a:xfrm>
          <a:custGeom>
            <a:avLst/>
            <a:gdLst/>
            <a:ahLst/>
            <a:cxnLst/>
            <a:rect l="l" t="t" r="r" b="b"/>
            <a:pathLst>
              <a:path h="458470">
                <a:moveTo>
                  <a:pt x="0" y="0"/>
                </a:moveTo>
                <a:lnTo>
                  <a:pt x="0" y="458469"/>
                </a:lnTo>
              </a:path>
            </a:pathLst>
          </a:custGeom>
          <a:ln w="22859">
            <a:solidFill>
              <a:srgbClr val="4848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31635" y="7922132"/>
            <a:ext cx="109855" cy="109855"/>
          </a:xfrm>
          <a:custGeom>
            <a:avLst/>
            <a:gdLst/>
            <a:ahLst/>
            <a:cxnLst/>
            <a:rect l="l" t="t" r="r" b="b"/>
            <a:pathLst>
              <a:path w="109854" h="109854">
                <a:moveTo>
                  <a:pt x="109727" y="0"/>
                </a:moveTo>
                <a:lnTo>
                  <a:pt x="0" y="0"/>
                </a:lnTo>
                <a:lnTo>
                  <a:pt x="54863" y="109728"/>
                </a:lnTo>
                <a:lnTo>
                  <a:pt x="109727" y="0"/>
                </a:lnTo>
                <a:close/>
              </a:path>
            </a:pathLst>
          </a:custGeom>
          <a:solidFill>
            <a:srgbClr val="48484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997087" y="960754"/>
            <a:ext cx="1344303" cy="1896745"/>
            <a:chOff x="2997087" y="960754"/>
            <a:chExt cx="1344303" cy="1896745"/>
          </a:xfrm>
        </p:grpSpPr>
        <p:sp>
          <p:nvSpPr>
            <p:cNvPr id="6" name="object 6"/>
            <p:cNvSpPr/>
            <p:nvPr/>
          </p:nvSpPr>
          <p:spPr>
            <a:xfrm>
              <a:off x="2997087" y="960754"/>
              <a:ext cx="1344303" cy="509804"/>
            </a:xfrm>
            <a:custGeom>
              <a:avLst/>
              <a:gdLst/>
              <a:ahLst/>
              <a:cxnLst/>
              <a:rect l="l" t="t" r="r" b="b"/>
              <a:pathLst>
                <a:path w="1257300" h="457200">
                  <a:moveTo>
                    <a:pt x="1256792" y="228600"/>
                  </a:moveTo>
                  <a:lnTo>
                    <a:pt x="1251673" y="182537"/>
                  </a:lnTo>
                  <a:lnTo>
                    <a:pt x="1237018" y="139636"/>
                  </a:lnTo>
                  <a:lnTo>
                    <a:pt x="1213827" y="100799"/>
                  </a:lnTo>
                  <a:lnTo>
                    <a:pt x="1183106" y="66967"/>
                  </a:lnTo>
                  <a:lnTo>
                    <a:pt x="1145895" y="39052"/>
                  </a:lnTo>
                  <a:lnTo>
                    <a:pt x="1103172" y="17970"/>
                  </a:lnTo>
                  <a:lnTo>
                    <a:pt x="1055979" y="4648"/>
                  </a:lnTo>
                  <a:lnTo>
                    <a:pt x="1005332" y="0"/>
                  </a:lnTo>
                  <a:lnTo>
                    <a:pt x="251460" y="0"/>
                  </a:lnTo>
                  <a:lnTo>
                    <a:pt x="200799" y="4648"/>
                  </a:lnTo>
                  <a:lnTo>
                    <a:pt x="153619" y="17970"/>
                  </a:lnTo>
                  <a:lnTo>
                    <a:pt x="110921" y="39052"/>
                  </a:lnTo>
                  <a:lnTo>
                    <a:pt x="73723" y="66967"/>
                  </a:lnTo>
                  <a:lnTo>
                    <a:pt x="43014" y="100799"/>
                  </a:lnTo>
                  <a:lnTo>
                    <a:pt x="19812" y="139636"/>
                  </a:lnTo>
                  <a:lnTo>
                    <a:pt x="5143" y="182537"/>
                  </a:lnTo>
                  <a:lnTo>
                    <a:pt x="0" y="228600"/>
                  </a:lnTo>
                  <a:lnTo>
                    <a:pt x="5143" y="274675"/>
                  </a:lnTo>
                  <a:lnTo>
                    <a:pt x="19812" y="317576"/>
                  </a:lnTo>
                  <a:lnTo>
                    <a:pt x="43014" y="356412"/>
                  </a:lnTo>
                  <a:lnTo>
                    <a:pt x="73723" y="390245"/>
                  </a:lnTo>
                  <a:lnTo>
                    <a:pt x="110921" y="418160"/>
                  </a:lnTo>
                  <a:lnTo>
                    <a:pt x="153619" y="439242"/>
                  </a:lnTo>
                  <a:lnTo>
                    <a:pt x="200799" y="452564"/>
                  </a:lnTo>
                  <a:lnTo>
                    <a:pt x="251460" y="457200"/>
                  </a:lnTo>
                  <a:lnTo>
                    <a:pt x="1005332" y="457200"/>
                  </a:lnTo>
                  <a:lnTo>
                    <a:pt x="1055979" y="452564"/>
                  </a:lnTo>
                  <a:lnTo>
                    <a:pt x="1103172" y="439242"/>
                  </a:lnTo>
                  <a:lnTo>
                    <a:pt x="1145895" y="418160"/>
                  </a:lnTo>
                  <a:lnTo>
                    <a:pt x="1183106" y="390245"/>
                  </a:lnTo>
                  <a:lnTo>
                    <a:pt x="1213827" y="356412"/>
                  </a:lnTo>
                  <a:lnTo>
                    <a:pt x="1237018" y="317576"/>
                  </a:lnTo>
                  <a:lnTo>
                    <a:pt x="1251673" y="274675"/>
                  </a:lnTo>
                  <a:lnTo>
                    <a:pt x="1256792" y="228600"/>
                  </a:lnTo>
                  <a:close/>
                </a:path>
              </a:pathLst>
            </a:custGeom>
            <a:solidFill>
              <a:srgbClr val="4A2D83"/>
            </a:solidFill>
          </p:spPr>
          <p:txBody>
            <a:bodyPr wrap="square" lIns="0" tIns="0" rIns="0" bIns="0" rtlCol="0" anchor="t"/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Student employees</a:t>
              </a:r>
              <a:endParaRPr dirty="0">
                <a:solidFill>
                  <a:schemeClr val="bg1"/>
                </a:solidFill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3187446" y="1828799"/>
              <a:ext cx="1020444" cy="1028700"/>
            </a:xfrm>
            <a:custGeom>
              <a:avLst/>
              <a:gdLst/>
              <a:ahLst/>
              <a:cxnLst/>
              <a:rect l="l" t="t" r="r" b="b"/>
              <a:pathLst>
                <a:path w="1020445" h="1028700">
                  <a:moveTo>
                    <a:pt x="1020318" y="514350"/>
                  </a:moveTo>
                  <a:lnTo>
                    <a:pt x="1018222" y="467550"/>
                  </a:lnTo>
                  <a:lnTo>
                    <a:pt x="1012101" y="421932"/>
                  </a:lnTo>
                  <a:lnTo>
                    <a:pt x="1002106" y="377659"/>
                  </a:lnTo>
                  <a:lnTo>
                    <a:pt x="988415" y="334924"/>
                  </a:lnTo>
                  <a:lnTo>
                    <a:pt x="971219" y="293903"/>
                  </a:lnTo>
                  <a:lnTo>
                    <a:pt x="950696" y="254800"/>
                  </a:lnTo>
                  <a:lnTo>
                    <a:pt x="927036" y="217766"/>
                  </a:lnTo>
                  <a:lnTo>
                    <a:pt x="900391" y="183007"/>
                  </a:lnTo>
                  <a:lnTo>
                    <a:pt x="870966" y="150698"/>
                  </a:lnTo>
                  <a:lnTo>
                    <a:pt x="838923" y="121005"/>
                  </a:lnTo>
                  <a:lnTo>
                    <a:pt x="804443" y="94132"/>
                  </a:lnTo>
                  <a:lnTo>
                    <a:pt x="767727" y="70256"/>
                  </a:lnTo>
                  <a:lnTo>
                    <a:pt x="728929" y="49542"/>
                  </a:lnTo>
                  <a:lnTo>
                    <a:pt x="688238" y="32194"/>
                  </a:lnTo>
                  <a:lnTo>
                    <a:pt x="645833" y="18389"/>
                  </a:lnTo>
                  <a:lnTo>
                    <a:pt x="601903" y="8293"/>
                  </a:lnTo>
                  <a:lnTo>
                    <a:pt x="556615" y="2108"/>
                  </a:lnTo>
                  <a:lnTo>
                    <a:pt x="510159" y="0"/>
                  </a:lnTo>
                  <a:lnTo>
                    <a:pt x="463715" y="2108"/>
                  </a:lnTo>
                  <a:lnTo>
                    <a:pt x="418439" y="8293"/>
                  </a:lnTo>
                  <a:lnTo>
                    <a:pt x="374510" y="18389"/>
                  </a:lnTo>
                  <a:lnTo>
                    <a:pt x="332117" y="32194"/>
                  </a:lnTo>
                  <a:lnTo>
                    <a:pt x="291439" y="49542"/>
                  </a:lnTo>
                  <a:lnTo>
                    <a:pt x="252641" y="70256"/>
                  </a:lnTo>
                  <a:lnTo>
                    <a:pt x="215912" y="94132"/>
                  </a:lnTo>
                  <a:lnTo>
                    <a:pt x="181444" y="121005"/>
                  </a:lnTo>
                  <a:lnTo>
                    <a:pt x="149390" y="150698"/>
                  </a:lnTo>
                  <a:lnTo>
                    <a:pt x="119951" y="183007"/>
                  </a:lnTo>
                  <a:lnTo>
                    <a:pt x="93306" y="217766"/>
                  </a:lnTo>
                  <a:lnTo>
                    <a:pt x="69634" y="254800"/>
                  </a:lnTo>
                  <a:lnTo>
                    <a:pt x="49098" y="293903"/>
                  </a:lnTo>
                  <a:lnTo>
                    <a:pt x="31902" y="334924"/>
                  </a:lnTo>
                  <a:lnTo>
                    <a:pt x="18211" y="377659"/>
                  </a:lnTo>
                  <a:lnTo>
                    <a:pt x="8216" y="421932"/>
                  </a:lnTo>
                  <a:lnTo>
                    <a:pt x="2082" y="467550"/>
                  </a:lnTo>
                  <a:lnTo>
                    <a:pt x="0" y="514350"/>
                  </a:lnTo>
                  <a:lnTo>
                    <a:pt x="2082" y="561162"/>
                  </a:lnTo>
                  <a:lnTo>
                    <a:pt x="8216" y="606780"/>
                  </a:lnTo>
                  <a:lnTo>
                    <a:pt x="18211" y="651052"/>
                  </a:lnTo>
                  <a:lnTo>
                    <a:pt x="31902" y="693788"/>
                  </a:lnTo>
                  <a:lnTo>
                    <a:pt x="49098" y="734809"/>
                  </a:lnTo>
                  <a:lnTo>
                    <a:pt x="69634" y="773912"/>
                  </a:lnTo>
                  <a:lnTo>
                    <a:pt x="93306" y="810945"/>
                  </a:lnTo>
                  <a:lnTo>
                    <a:pt x="119951" y="845705"/>
                  </a:lnTo>
                  <a:lnTo>
                    <a:pt x="149390" y="878014"/>
                  </a:lnTo>
                  <a:lnTo>
                    <a:pt x="181444" y="907707"/>
                  </a:lnTo>
                  <a:lnTo>
                    <a:pt x="215912" y="934580"/>
                  </a:lnTo>
                  <a:lnTo>
                    <a:pt x="252641" y="958456"/>
                  </a:lnTo>
                  <a:lnTo>
                    <a:pt x="291439" y="979170"/>
                  </a:lnTo>
                  <a:lnTo>
                    <a:pt x="332117" y="996518"/>
                  </a:lnTo>
                  <a:lnTo>
                    <a:pt x="374510" y="1010323"/>
                  </a:lnTo>
                  <a:lnTo>
                    <a:pt x="418439" y="1020419"/>
                  </a:lnTo>
                  <a:lnTo>
                    <a:pt x="463715" y="1026604"/>
                  </a:lnTo>
                  <a:lnTo>
                    <a:pt x="510159" y="1028700"/>
                  </a:lnTo>
                  <a:lnTo>
                    <a:pt x="556615" y="1026604"/>
                  </a:lnTo>
                  <a:lnTo>
                    <a:pt x="601903" y="1020419"/>
                  </a:lnTo>
                  <a:lnTo>
                    <a:pt x="645833" y="1010323"/>
                  </a:lnTo>
                  <a:lnTo>
                    <a:pt x="688238" y="996518"/>
                  </a:lnTo>
                  <a:lnTo>
                    <a:pt x="728929" y="979170"/>
                  </a:lnTo>
                  <a:lnTo>
                    <a:pt x="767727" y="958456"/>
                  </a:lnTo>
                  <a:lnTo>
                    <a:pt x="804443" y="934580"/>
                  </a:lnTo>
                  <a:lnTo>
                    <a:pt x="838923" y="907707"/>
                  </a:lnTo>
                  <a:lnTo>
                    <a:pt x="870966" y="878014"/>
                  </a:lnTo>
                  <a:lnTo>
                    <a:pt x="900391" y="845705"/>
                  </a:lnTo>
                  <a:lnTo>
                    <a:pt x="927036" y="810945"/>
                  </a:lnTo>
                  <a:lnTo>
                    <a:pt x="950696" y="773912"/>
                  </a:lnTo>
                  <a:lnTo>
                    <a:pt x="971219" y="734809"/>
                  </a:lnTo>
                  <a:lnTo>
                    <a:pt x="988415" y="693788"/>
                  </a:lnTo>
                  <a:lnTo>
                    <a:pt x="1002106" y="651052"/>
                  </a:lnTo>
                  <a:lnTo>
                    <a:pt x="1012101" y="606780"/>
                  </a:lnTo>
                  <a:lnTo>
                    <a:pt x="1018222" y="561162"/>
                  </a:lnTo>
                  <a:lnTo>
                    <a:pt x="1020318" y="514350"/>
                  </a:lnTo>
                  <a:close/>
                </a:path>
              </a:pathLst>
            </a:custGeom>
            <a:solidFill>
              <a:srgbClr val="8575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3242310" y="2136393"/>
            <a:ext cx="914400" cy="375920"/>
          </a:xfrm>
          <a:prstGeom prst="rect">
            <a:avLst/>
          </a:prstGeom>
        </p:spPr>
        <p:txBody>
          <a:bodyPr vert="horz" wrap="square" lIns="0" tIns="31114" rIns="0" bIns="0" rtlCol="0">
            <a:spAutoFit/>
          </a:bodyPr>
          <a:lstStyle/>
          <a:p>
            <a:pPr marL="12700" marR="5080" indent="321310">
              <a:lnSpc>
                <a:spcPts val="1320"/>
              </a:lnSpc>
              <a:spcBef>
                <a:spcPts val="244"/>
              </a:spcBef>
            </a:pP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Job </a:t>
            </a: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Management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954654" y="3200400"/>
            <a:ext cx="1485900" cy="877804"/>
          </a:xfrm>
          <a:prstGeom prst="rect">
            <a:avLst/>
          </a:prstGeom>
          <a:solidFill>
            <a:srgbClr val="CCCCCC"/>
          </a:solidFill>
        </p:spPr>
        <p:txBody>
          <a:bodyPr vert="horz" wrap="square" lIns="0" tIns="13779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85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484505">
              <a:lnSpc>
                <a:spcPct val="100000"/>
              </a:lnSpc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Stipend</a:t>
            </a:r>
            <a:r>
              <a:rPr lang="en-US" sz="1200" spc="-10" dirty="0">
                <a:solidFill>
                  <a:srgbClr val="3C4652"/>
                </a:solidFill>
                <a:latin typeface="Arial"/>
                <a:cs typeface="Arial"/>
              </a:rPr>
              <a:t> recipient</a:t>
            </a:r>
          </a:p>
          <a:p>
            <a:pPr marL="484505">
              <a:lnSpc>
                <a:spcPct val="100000"/>
              </a:lnSpc>
            </a:pPr>
            <a:endParaRPr sz="12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020565" y="5702258"/>
            <a:ext cx="635000" cy="33845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55244" indent="-55244">
              <a:lnSpc>
                <a:spcPts val="1320"/>
              </a:lnSpc>
              <a:spcBef>
                <a:spcPts val="20"/>
              </a:spcBef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Graduate Student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594734" y="5458459"/>
            <a:ext cx="1485900" cy="844550"/>
          </a:xfrm>
          <a:prstGeom prst="rect">
            <a:avLst/>
          </a:prstGeom>
          <a:solidFill>
            <a:srgbClr val="CCCCCC"/>
          </a:solidFill>
        </p:spPr>
        <p:txBody>
          <a:bodyPr vert="horz" wrap="square" lIns="0" tIns="7239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70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480695" marR="417830" indent="-55244">
              <a:lnSpc>
                <a:spcPts val="1320"/>
              </a:lnSpc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Graduate Student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779261" y="5695654"/>
            <a:ext cx="1016635" cy="33845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245745" indent="-245745">
              <a:lnSpc>
                <a:spcPts val="1320"/>
              </a:lnSpc>
              <a:spcBef>
                <a:spcPts val="20"/>
              </a:spcBef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Undergraduate Student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486400" y="5459729"/>
            <a:ext cx="1600200" cy="826769"/>
          </a:xfrm>
          <a:prstGeom prst="rect">
            <a:avLst/>
          </a:prstGeom>
          <a:solidFill>
            <a:srgbClr val="CCCCCC"/>
          </a:solidFill>
        </p:spPr>
        <p:txBody>
          <a:bodyPr vert="horz" wrap="square" lIns="0" tIns="641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05"/>
              </a:spcBef>
            </a:pPr>
            <a:endParaRPr sz="1200">
              <a:latin typeface="Times New Roman"/>
              <a:cs typeface="Times New Roman"/>
            </a:endParaRPr>
          </a:p>
          <a:p>
            <a:pPr marL="538480" marR="282575" indent="-245745">
              <a:lnSpc>
                <a:spcPts val="1320"/>
              </a:lnSpc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Undergraduate Student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3" name="object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642740" y="1474469"/>
            <a:ext cx="109855" cy="354330"/>
            <a:chOff x="3642740" y="1474469"/>
            <a:chExt cx="109855" cy="354330"/>
          </a:xfrm>
        </p:grpSpPr>
        <p:sp>
          <p:nvSpPr>
            <p:cNvPr id="14" name="object 14"/>
            <p:cNvSpPr/>
            <p:nvPr/>
          </p:nvSpPr>
          <p:spPr>
            <a:xfrm>
              <a:off x="3697604" y="1485899"/>
              <a:ext cx="0" cy="247015"/>
            </a:xfrm>
            <a:custGeom>
              <a:avLst/>
              <a:gdLst/>
              <a:ahLst/>
              <a:cxnLst/>
              <a:rect l="l" t="t" r="r" b="b"/>
              <a:pathLst>
                <a:path h="247014">
                  <a:moveTo>
                    <a:pt x="0" y="0"/>
                  </a:moveTo>
                  <a:lnTo>
                    <a:pt x="0" y="24688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642740" y="171907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5">
                  <a:moveTo>
                    <a:pt x="109728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17035" y="6305550"/>
            <a:ext cx="109855" cy="808355"/>
            <a:chOff x="3717035" y="6305550"/>
            <a:chExt cx="109855" cy="808355"/>
          </a:xfrm>
        </p:grpSpPr>
        <p:sp>
          <p:nvSpPr>
            <p:cNvPr id="17" name="object 17"/>
            <p:cNvSpPr/>
            <p:nvPr/>
          </p:nvSpPr>
          <p:spPr>
            <a:xfrm>
              <a:off x="3771899" y="6305550"/>
              <a:ext cx="0" cy="712470"/>
            </a:xfrm>
            <a:custGeom>
              <a:avLst/>
              <a:gdLst/>
              <a:ahLst/>
              <a:cxnLst/>
              <a:rect l="l" t="t" r="r" b="b"/>
              <a:pathLst>
                <a:path h="712470">
                  <a:moveTo>
                    <a:pt x="0" y="0"/>
                  </a:moveTo>
                  <a:lnTo>
                    <a:pt x="0" y="711962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717035" y="7003795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802885" y="6318250"/>
            <a:ext cx="109855" cy="770255"/>
            <a:chOff x="4802885" y="6318250"/>
            <a:chExt cx="109855" cy="770255"/>
          </a:xfrm>
        </p:grpSpPr>
        <p:sp>
          <p:nvSpPr>
            <p:cNvPr id="20" name="object 20"/>
            <p:cNvSpPr/>
            <p:nvPr/>
          </p:nvSpPr>
          <p:spPr>
            <a:xfrm>
              <a:off x="4857749" y="6318250"/>
              <a:ext cx="0" cy="674370"/>
            </a:xfrm>
            <a:custGeom>
              <a:avLst/>
              <a:gdLst/>
              <a:ahLst/>
              <a:cxnLst/>
              <a:rect l="l" t="t" r="r" b="b"/>
              <a:pathLst>
                <a:path h="674370">
                  <a:moveTo>
                    <a:pt x="0" y="0"/>
                  </a:moveTo>
                  <a:lnTo>
                    <a:pt x="0" y="673862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802885" y="6978395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" name="object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17035" y="7518400"/>
            <a:ext cx="109855" cy="485140"/>
            <a:chOff x="3717035" y="7518400"/>
            <a:chExt cx="109855" cy="485140"/>
          </a:xfrm>
        </p:grpSpPr>
        <p:sp>
          <p:nvSpPr>
            <p:cNvPr id="23" name="object 23"/>
            <p:cNvSpPr/>
            <p:nvPr/>
          </p:nvSpPr>
          <p:spPr>
            <a:xfrm>
              <a:off x="3771899" y="7518400"/>
              <a:ext cx="0" cy="389255"/>
            </a:xfrm>
            <a:custGeom>
              <a:avLst/>
              <a:gdLst/>
              <a:ahLst/>
              <a:cxnLst/>
              <a:rect l="l" t="t" r="r" b="b"/>
              <a:pathLst>
                <a:path h="389254">
                  <a:moveTo>
                    <a:pt x="0" y="0"/>
                  </a:moveTo>
                  <a:lnTo>
                    <a:pt x="0" y="389000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717035" y="7893684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8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" name="object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793996" y="7491730"/>
            <a:ext cx="109855" cy="537210"/>
            <a:chOff x="4793996" y="7491730"/>
            <a:chExt cx="109855" cy="537210"/>
          </a:xfrm>
        </p:grpSpPr>
        <p:sp>
          <p:nvSpPr>
            <p:cNvPr id="26" name="object 26"/>
            <p:cNvSpPr/>
            <p:nvPr/>
          </p:nvSpPr>
          <p:spPr>
            <a:xfrm>
              <a:off x="4853178" y="7491730"/>
              <a:ext cx="0" cy="452755"/>
            </a:xfrm>
            <a:custGeom>
              <a:avLst/>
              <a:gdLst/>
              <a:ahLst/>
              <a:cxnLst/>
              <a:rect l="l" t="t" r="r" b="b"/>
              <a:pathLst>
                <a:path h="452754">
                  <a:moveTo>
                    <a:pt x="0" y="0"/>
                  </a:moveTo>
                  <a:lnTo>
                    <a:pt x="0" y="452628"/>
                  </a:lnTo>
                </a:path>
              </a:pathLst>
            </a:custGeom>
            <a:ln w="32003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793996" y="7918196"/>
              <a:ext cx="109855" cy="111125"/>
            </a:xfrm>
            <a:custGeom>
              <a:avLst/>
              <a:gdLst/>
              <a:ahLst/>
              <a:cxnLst/>
              <a:rect l="l" t="t" r="r" b="b"/>
              <a:pathLst>
                <a:path w="109854" h="111125">
                  <a:moveTo>
                    <a:pt x="0" y="0"/>
                  </a:moveTo>
                  <a:lnTo>
                    <a:pt x="52577" y="110743"/>
                  </a:lnTo>
                  <a:lnTo>
                    <a:pt x="109727" y="21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3303778" y="8282136"/>
            <a:ext cx="914400" cy="33845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indent="62865">
              <a:lnSpc>
                <a:spcPts val="1320"/>
              </a:lnSpc>
              <a:spcBef>
                <a:spcPts val="2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Temporary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234689" y="8003540"/>
            <a:ext cx="1051560" cy="91186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1066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840"/>
              </a:spcBef>
            </a:pPr>
            <a:endParaRPr sz="1200">
              <a:latin typeface="Times New Roman"/>
              <a:cs typeface="Times New Roman"/>
            </a:endParaRPr>
          </a:p>
          <a:p>
            <a:pPr marL="68580" marR="60325" indent="62865">
              <a:lnSpc>
                <a:spcPts val="1320"/>
              </a:lnSpc>
              <a:spcBef>
                <a:spcPts val="5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Temporary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458334" y="8304742"/>
            <a:ext cx="916305" cy="33845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indent="50800">
              <a:lnSpc>
                <a:spcPts val="1320"/>
              </a:lnSpc>
              <a:spcBef>
                <a:spcPts val="20"/>
              </a:spcBef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414901" y="8028940"/>
            <a:ext cx="1000125" cy="908685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104139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819"/>
              </a:spcBef>
            </a:pPr>
            <a:endParaRPr sz="1200">
              <a:latin typeface="Times New Roman"/>
              <a:cs typeface="Times New Roman"/>
            </a:endParaRPr>
          </a:p>
          <a:p>
            <a:pPr marL="43180" marR="32384" indent="50800">
              <a:lnSpc>
                <a:spcPts val="1320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830189" y="8158692"/>
            <a:ext cx="916305" cy="62992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indent="-1905" algn="ctr">
              <a:lnSpc>
                <a:spcPts val="1200"/>
              </a:lnSpc>
              <a:spcBef>
                <a:spcPts val="125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Temporary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  <a:p>
            <a:pPr marL="55880" marR="50165" algn="ctr">
              <a:lnSpc>
                <a:spcPts val="800"/>
              </a:lnSpc>
              <a:spcBef>
                <a:spcPts val="819"/>
              </a:spcBef>
            </a:pPr>
            <a:r>
              <a:rPr sz="800" spc="-10" dirty="0">
                <a:solidFill>
                  <a:srgbClr val="FFFFFF"/>
                </a:solidFill>
                <a:latin typeface="Arial"/>
                <a:cs typeface="Arial"/>
              </a:rPr>
              <a:t>*excluding</a:t>
            </a:r>
            <a:r>
              <a:rPr sz="800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Arial"/>
                <a:cs typeface="Arial"/>
              </a:rPr>
              <a:t>ASUW </a:t>
            </a:r>
            <a:r>
              <a:rPr sz="800" spc="-10" dirty="0">
                <a:solidFill>
                  <a:srgbClr val="FFFFFF"/>
                </a:solidFill>
                <a:latin typeface="Arial"/>
                <a:cs typeface="Arial"/>
              </a:rPr>
              <a:t>Appointee</a:t>
            </a:r>
            <a:endParaRPr sz="8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797803" y="8031480"/>
            <a:ext cx="977900" cy="90805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142875" rIns="0" bIns="0" rtlCol="0">
            <a:spAutoFit/>
          </a:bodyPr>
          <a:lstStyle/>
          <a:p>
            <a:pPr marL="31750" marR="20955" indent="-1905" algn="ctr">
              <a:lnSpc>
                <a:spcPts val="1200"/>
              </a:lnSpc>
              <a:spcBef>
                <a:spcPts val="1125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Temporary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  <a:p>
            <a:pPr marL="88265" marR="79375" algn="ctr">
              <a:lnSpc>
                <a:spcPts val="800"/>
              </a:lnSpc>
              <a:spcBef>
                <a:spcPts val="825"/>
              </a:spcBef>
            </a:pPr>
            <a:r>
              <a:rPr sz="800" spc="-10" dirty="0">
                <a:solidFill>
                  <a:srgbClr val="FFFFFF"/>
                </a:solidFill>
                <a:latin typeface="Arial"/>
                <a:cs typeface="Arial"/>
              </a:rPr>
              <a:t>*excluding</a:t>
            </a:r>
            <a:r>
              <a:rPr sz="800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Arial"/>
                <a:cs typeface="Arial"/>
              </a:rPr>
              <a:t>ASUW </a:t>
            </a:r>
            <a:r>
              <a:rPr sz="800" spc="-10" dirty="0">
                <a:solidFill>
                  <a:srgbClr val="FFFFFF"/>
                </a:solidFill>
                <a:latin typeface="Arial"/>
                <a:cs typeface="Arial"/>
              </a:rPr>
              <a:t>Appointee</a:t>
            </a:r>
            <a:endParaRPr sz="800">
              <a:latin typeface="Arial"/>
              <a:cs typeface="Arial"/>
            </a:endParaRPr>
          </a:p>
        </p:txBody>
      </p:sp>
      <p:grpSp>
        <p:nvGrpSpPr>
          <p:cNvPr id="36" name="object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642740" y="2857500"/>
            <a:ext cx="109855" cy="342900"/>
            <a:chOff x="3642740" y="2857500"/>
            <a:chExt cx="109855" cy="342900"/>
          </a:xfrm>
        </p:grpSpPr>
        <p:sp>
          <p:nvSpPr>
            <p:cNvPr id="37" name="object 37"/>
            <p:cNvSpPr/>
            <p:nvPr/>
          </p:nvSpPr>
          <p:spPr>
            <a:xfrm>
              <a:off x="3697604" y="2857500"/>
              <a:ext cx="0" cy="247015"/>
            </a:xfrm>
            <a:custGeom>
              <a:avLst/>
              <a:gdLst/>
              <a:ahLst/>
              <a:cxnLst/>
              <a:rect l="l" t="t" r="r" b="b"/>
              <a:pathLst>
                <a:path h="247014">
                  <a:moveTo>
                    <a:pt x="0" y="0"/>
                  </a:moveTo>
                  <a:lnTo>
                    <a:pt x="0" y="24688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642740" y="3090672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5">
                  <a:moveTo>
                    <a:pt x="109728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1455166" y="6162252"/>
            <a:ext cx="914400" cy="33845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indent="50800">
              <a:lnSpc>
                <a:spcPts val="1320"/>
              </a:lnSpc>
              <a:spcBef>
                <a:spcPts val="20"/>
              </a:spcBef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371600" y="5886450"/>
            <a:ext cx="1081405" cy="909319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104139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819"/>
              </a:spcBef>
            </a:pPr>
            <a:endParaRPr sz="1200">
              <a:latin typeface="Times New Roman"/>
              <a:cs typeface="Times New Roman"/>
            </a:endParaRPr>
          </a:p>
          <a:p>
            <a:pPr marL="83185" marR="75565" indent="50800">
              <a:lnSpc>
                <a:spcPts val="1320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5230114" y="4667503"/>
            <a:ext cx="2197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No</a:t>
            </a:r>
            <a:endParaRPr sz="12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761235" y="4761357"/>
            <a:ext cx="2876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Yes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43" name="object 4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850135" y="4033646"/>
            <a:ext cx="3544570" cy="709930"/>
            <a:chOff x="1850135" y="4033646"/>
            <a:chExt cx="3544570" cy="709930"/>
          </a:xfrm>
        </p:grpSpPr>
        <p:sp>
          <p:nvSpPr>
            <p:cNvPr id="44" name="object 44"/>
            <p:cNvSpPr/>
            <p:nvPr/>
          </p:nvSpPr>
          <p:spPr>
            <a:xfrm>
              <a:off x="1904999" y="4045076"/>
              <a:ext cx="1746885" cy="602615"/>
            </a:xfrm>
            <a:custGeom>
              <a:avLst/>
              <a:gdLst/>
              <a:ahLst/>
              <a:cxnLst/>
              <a:rect l="l" t="t" r="r" b="b"/>
              <a:pathLst>
                <a:path w="1746885" h="602614">
                  <a:moveTo>
                    <a:pt x="1746885" y="0"/>
                  </a:moveTo>
                  <a:lnTo>
                    <a:pt x="1746885" y="242950"/>
                  </a:lnTo>
                  <a:lnTo>
                    <a:pt x="0" y="242950"/>
                  </a:lnTo>
                  <a:lnTo>
                    <a:pt x="0" y="602361"/>
                  </a:lnTo>
                </a:path>
              </a:pathLst>
            </a:custGeom>
            <a:ln w="22859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850135" y="463372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3651884" y="4286249"/>
              <a:ext cx="1687830" cy="304165"/>
            </a:xfrm>
            <a:custGeom>
              <a:avLst/>
              <a:gdLst/>
              <a:ahLst/>
              <a:cxnLst/>
              <a:rect l="l" t="t" r="r" b="b"/>
              <a:pathLst>
                <a:path w="1687829" h="304164">
                  <a:moveTo>
                    <a:pt x="0" y="0"/>
                  </a:moveTo>
                  <a:lnTo>
                    <a:pt x="1687576" y="0"/>
                  </a:lnTo>
                  <a:lnTo>
                    <a:pt x="1687576" y="30403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5284596" y="457657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8" name="object 4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282821" y="4887467"/>
            <a:ext cx="2058670" cy="572770"/>
            <a:chOff x="4282821" y="4887467"/>
            <a:chExt cx="2058670" cy="572770"/>
          </a:xfrm>
        </p:grpSpPr>
        <p:sp>
          <p:nvSpPr>
            <p:cNvPr id="49" name="object 49"/>
            <p:cNvSpPr/>
            <p:nvPr/>
          </p:nvSpPr>
          <p:spPr>
            <a:xfrm>
              <a:off x="4337685" y="4898897"/>
              <a:ext cx="1002030" cy="463550"/>
            </a:xfrm>
            <a:custGeom>
              <a:avLst/>
              <a:gdLst/>
              <a:ahLst/>
              <a:cxnLst/>
              <a:rect l="l" t="t" r="r" b="b"/>
              <a:pathLst>
                <a:path w="1002029" h="463550">
                  <a:moveTo>
                    <a:pt x="1001776" y="0"/>
                  </a:moveTo>
                  <a:lnTo>
                    <a:pt x="1001776" y="264540"/>
                  </a:lnTo>
                  <a:lnTo>
                    <a:pt x="0" y="264540"/>
                  </a:lnTo>
                  <a:lnTo>
                    <a:pt x="0" y="463550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282821" y="534873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5339461" y="5163438"/>
              <a:ext cx="947419" cy="200660"/>
            </a:xfrm>
            <a:custGeom>
              <a:avLst/>
              <a:gdLst/>
              <a:ahLst/>
              <a:cxnLst/>
              <a:rect l="l" t="t" r="r" b="b"/>
              <a:pathLst>
                <a:path w="947420" h="200660">
                  <a:moveTo>
                    <a:pt x="0" y="0"/>
                  </a:moveTo>
                  <a:lnTo>
                    <a:pt x="947038" y="0"/>
                  </a:lnTo>
                  <a:lnTo>
                    <a:pt x="947038" y="200660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6231636" y="5350382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3" name="object 5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857248" y="5036184"/>
            <a:ext cx="109855" cy="850900"/>
            <a:chOff x="1857248" y="5036184"/>
            <a:chExt cx="109855" cy="850900"/>
          </a:xfrm>
        </p:grpSpPr>
        <p:sp>
          <p:nvSpPr>
            <p:cNvPr id="54" name="object 54"/>
            <p:cNvSpPr/>
            <p:nvPr/>
          </p:nvSpPr>
          <p:spPr>
            <a:xfrm>
              <a:off x="1912112" y="5036184"/>
              <a:ext cx="0" cy="755015"/>
            </a:xfrm>
            <a:custGeom>
              <a:avLst/>
              <a:gdLst/>
              <a:ahLst/>
              <a:cxnLst/>
              <a:rect l="l" t="t" r="r" b="b"/>
              <a:pathLst>
                <a:path h="755014">
                  <a:moveTo>
                    <a:pt x="0" y="0"/>
                  </a:moveTo>
                  <a:lnTo>
                    <a:pt x="0" y="754761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857248" y="5777229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8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9" name="object 59"/>
          <p:cNvSpPr txBox="1"/>
          <p:nvPr/>
        </p:nvSpPr>
        <p:spPr>
          <a:xfrm>
            <a:off x="3552444" y="7221156"/>
            <a:ext cx="441325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30"/>
              </a:lnSpc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Hourly</a:t>
            </a:r>
            <a:endParaRPr sz="1200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3393313" y="7113269"/>
            <a:ext cx="757555" cy="405130"/>
          </a:xfrm>
          <a:prstGeom prst="rect">
            <a:avLst/>
          </a:prstGeom>
          <a:solidFill>
            <a:srgbClr val="D7D7D7"/>
          </a:solidFill>
        </p:spPr>
        <p:txBody>
          <a:bodyPr vert="horz" wrap="square" lIns="0" tIns="93345" rIns="0" bIns="0" rtlCol="0">
            <a:spAutoFit/>
          </a:bodyPr>
          <a:lstStyle/>
          <a:p>
            <a:pPr marL="158750">
              <a:lnSpc>
                <a:spcPct val="100000"/>
              </a:lnSpc>
              <a:spcBef>
                <a:spcPts val="735"/>
              </a:spcBef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Hourly</a:t>
            </a:r>
            <a:endParaRPr sz="1200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4642739" y="7196159"/>
            <a:ext cx="431800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Salary</a:t>
            </a:r>
            <a:endParaRPr sz="120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4479163" y="7087869"/>
            <a:ext cx="757555" cy="405130"/>
          </a:xfrm>
          <a:prstGeom prst="rect">
            <a:avLst/>
          </a:prstGeom>
          <a:solidFill>
            <a:srgbClr val="D7D7D7"/>
          </a:solidFill>
        </p:spPr>
        <p:txBody>
          <a:bodyPr vert="horz" wrap="square" lIns="0" tIns="93980" rIns="0" bIns="0" rtlCol="0">
            <a:spAutoFit/>
          </a:bodyPr>
          <a:lstStyle/>
          <a:p>
            <a:pPr marL="163195">
              <a:lnSpc>
                <a:spcPct val="100000"/>
              </a:lnSpc>
              <a:spcBef>
                <a:spcPts val="740"/>
              </a:spcBef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Salary</a:t>
            </a:r>
            <a:endParaRPr sz="1200">
              <a:latin typeface="Arial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6067297" y="6851735"/>
            <a:ext cx="440690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Hourly</a:t>
            </a:r>
            <a:endParaRPr sz="1200">
              <a:latin typeface="Arial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5907913" y="6743700"/>
            <a:ext cx="757555" cy="405130"/>
          </a:xfrm>
          <a:prstGeom prst="rect">
            <a:avLst/>
          </a:prstGeom>
          <a:solidFill>
            <a:srgbClr val="D7D7D7"/>
          </a:solidFill>
        </p:spPr>
        <p:txBody>
          <a:bodyPr vert="horz" wrap="square" lIns="0" tIns="93345" rIns="0" bIns="0" rtlCol="0">
            <a:spAutoFit/>
          </a:bodyPr>
          <a:lstStyle/>
          <a:p>
            <a:pPr marL="159385">
              <a:lnSpc>
                <a:spcPct val="100000"/>
              </a:lnSpc>
              <a:spcBef>
                <a:spcPts val="735"/>
              </a:spcBef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Hourly</a:t>
            </a:r>
            <a:endParaRPr sz="1200">
              <a:latin typeface="Arial"/>
              <a:cs typeface="Arial"/>
            </a:endParaRPr>
          </a:p>
        </p:txBody>
      </p:sp>
      <p:sp>
        <p:nvSpPr>
          <p:cNvPr id="66" name="Date Placeholder 65">
            <a:extLst>
              <a:ext uri="{FF2B5EF4-FFF2-40B4-BE49-F238E27FC236}">
                <a16:creationId xmlns:a16="http://schemas.microsoft.com/office/drawing/2014/main" id="{E12344A3-51E9-429F-3A8A-3BE662B978E4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r>
              <a:rPr lang="en-US"/>
              <a:t>2/12/2026</a:t>
            </a:r>
          </a:p>
        </p:txBody>
      </p:sp>
      <p:sp>
        <p:nvSpPr>
          <p:cNvPr id="67" name="Slide Number Placeholder 66">
            <a:extLst>
              <a:ext uri="{FF2B5EF4-FFF2-40B4-BE49-F238E27FC236}">
                <a16:creationId xmlns:a16="http://schemas.microsoft.com/office/drawing/2014/main" id="{E79328F8-7056-1ADD-C973-F6009291FB7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object 66" descr="$PPTXTitle"/>
          <p:cNvSpPr txBox="1">
            <a:spLocks noGrp="1"/>
          </p:cNvSpPr>
          <p:nvPr>
            <p:ph type="title"/>
          </p:nvPr>
        </p:nvSpPr>
        <p:spPr>
          <a:xfrm>
            <a:off x="300634" y="160250"/>
            <a:ext cx="4396740" cy="584775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pc="-105" dirty="0"/>
              <a:t>E</a:t>
            </a:r>
            <a:r>
              <a:rPr lang="en-US" spc="-105" dirty="0"/>
              <a:t>xternally Funded</a:t>
            </a:r>
            <a:endParaRPr spc="-60" dirty="0"/>
          </a:p>
        </p:txBody>
      </p:sp>
      <p:sp>
        <p:nvSpPr>
          <p:cNvPr id="35" name="object 35"/>
          <p:cNvSpPr txBox="1"/>
          <p:nvPr/>
        </p:nvSpPr>
        <p:spPr>
          <a:xfrm>
            <a:off x="3691509" y="1640585"/>
            <a:ext cx="5994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25" dirty="0">
                <a:solidFill>
                  <a:srgbClr val="FFFFFF"/>
                </a:solidFill>
                <a:latin typeface="Arial"/>
                <a:cs typeface="Arial"/>
              </a:rPr>
              <a:t>PDR</a:t>
            </a:r>
            <a:endParaRPr sz="1400" dirty="0">
              <a:latin typeface="Arial"/>
              <a:cs typeface="Arial"/>
            </a:endParaRPr>
          </a:p>
        </p:txBody>
      </p:sp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460235" y="3956811"/>
            <a:ext cx="109855" cy="825500"/>
            <a:chOff x="6460235" y="3956811"/>
            <a:chExt cx="109855" cy="825500"/>
          </a:xfrm>
        </p:grpSpPr>
        <p:sp>
          <p:nvSpPr>
            <p:cNvPr id="3" name="object 3"/>
            <p:cNvSpPr/>
            <p:nvPr/>
          </p:nvSpPr>
          <p:spPr>
            <a:xfrm>
              <a:off x="6515099" y="3968241"/>
              <a:ext cx="0" cy="718185"/>
            </a:xfrm>
            <a:custGeom>
              <a:avLst/>
              <a:gdLst/>
              <a:ahLst/>
              <a:cxnLst/>
              <a:rect l="l" t="t" r="r" b="b"/>
              <a:pathLst>
                <a:path h="718185">
                  <a:moveTo>
                    <a:pt x="0" y="0"/>
                  </a:moveTo>
                  <a:lnTo>
                    <a:pt x="0" y="717804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460235" y="4672329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8" y="0"/>
                  </a:moveTo>
                  <a:lnTo>
                    <a:pt x="0" y="0"/>
                  </a:lnTo>
                  <a:lnTo>
                    <a:pt x="54863" y="109728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3041014" y="3423624"/>
            <a:ext cx="490855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Faculty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543175" y="3096260"/>
            <a:ext cx="1485900" cy="844550"/>
          </a:xfrm>
          <a:prstGeom prst="rect">
            <a:avLst/>
          </a:prstGeom>
          <a:solidFill>
            <a:srgbClr val="CCCCCC"/>
          </a:solidFill>
        </p:spPr>
        <p:txBody>
          <a:bodyPr vert="horz" wrap="square" lIns="0" tIns="13716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80"/>
              </a:spcBef>
            </a:pPr>
            <a:endParaRPr sz="12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Faculty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359652" y="3451669"/>
            <a:ext cx="313690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30"/>
              </a:lnSpc>
            </a:pP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Staff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715000" y="3124200"/>
            <a:ext cx="1600200" cy="844550"/>
          </a:xfrm>
          <a:prstGeom prst="rect">
            <a:avLst/>
          </a:prstGeom>
          <a:solidFill>
            <a:srgbClr val="CCCCCC"/>
          </a:solidFill>
        </p:spPr>
        <p:txBody>
          <a:bodyPr vert="horz" wrap="square" lIns="0" tIns="13779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85"/>
              </a:spcBef>
            </a:pPr>
            <a:endParaRPr sz="1200">
              <a:latin typeface="Times New Roman"/>
              <a:cs typeface="Times New Roman"/>
            </a:endParaRPr>
          </a:p>
          <a:p>
            <a:pPr marL="2540" algn="ctr">
              <a:lnSpc>
                <a:spcPct val="100000"/>
              </a:lnSpc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Staff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83665" y="4654041"/>
            <a:ext cx="17189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Is 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Multi-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Year or 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Indefinite</a:t>
            </a:r>
            <a:endParaRPr sz="12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3564128" y="4638547"/>
            <a:ext cx="19983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Is</a:t>
            </a:r>
            <a:r>
              <a:rPr sz="1200" spc="-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3C4652"/>
                </a:solidFill>
                <a:latin typeface="Arial"/>
                <a:cs typeface="Arial"/>
              </a:rPr>
              <a:t>not</a:t>
            </a:r>
            <a:r>
              <a:rPr sz="1200" b="1" spc="-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Multi-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Year</a:t>
            </a:r>
            <a:r>
              <a:rPr sz="1200" spc="-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or 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Indefinite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0" name="object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888235" y="3929253"/>
            <a:ext cx="1409700" cy="732790"/>
            <a:chOff x="1888235" y="3929253"/>
            <a:chExt cx="1409700" cy="732790"/>
          </a:xfrm>
        </p:grpSpPr>
        <p:sp>
          <p:nvSpPr>
            <p:cNvPr id="11" name="object 11"/>
            <p:cNvSpPr/>
            <p:nvPr/>
          </p:nvSpPr>
          <p:spPr>
            <a:xfrm>
              <a:off x="1943099" y="3940683"/>
              <a:ext cx="1343025" cy="625475"/>
            </a:xfrm>
            <a:custGeom>
              <a:avLst/>
              <a:gdLst/>
              <a:ahLst/>
              <a:cxnLst/>
              <a:rect l="l" t="t" r="r" b="b"/>
              <a:pathLst>
                <a:path w="1343025" h="625475">
                  <a:moveTo>
                    <a:pt x="1343025" y="0"/>
                  </a:moveTo>
                  <a:lnTo>
                    <a:pt x="1343025" y="362712"/>
                  </a:lnTo>
                  <a:lnTo>
                    <a:pt x="0" y="362712"/>
                  </a:lnTo>
                  <a:lnTo>
                    <a:pt x="0" y="625347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888235" y="4552315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74035" y="7495540"/>
            <a:ext cx="109855" cy="109855"/>
          </a:xfrm>
          <a:custGeom>
            <a:avLst/>
            <a:gdLst/>
            <a:ahLst/>
            <a:cxnLst/>
            <a:rect l="l" t="t" r="r" b="b"/>
            <a:pathLst>
              <a:path w="109855" h="109854">
                <a:moveTo>
                  <a:pt x="109727" y="0"/>
                </a:moveTo>
                <a:lnTo>
                  <a:pt x="0" y="0"/>
                </a:lnTo>
                <a:lnTo>
                  <a:pt x="54863" y="109727"/>
                </a:lnTo>
                <a:lnTo>
                  <a:pt x="109727" y="0"/>
                </a:lnTo>
                <a:close/>
              </a:path>
            </a:pathLst>
          </a:custGeom>
          <a:solidFill>
            <a:srgbClr val="48484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" name="object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231260" y="1553717"/>
            <a:ext cx="3338830" cy="1571117"/>
            <a:chOff x="3231260" y="1553717"/>
            <a:chExt cx="3338830" cy="1571117"/>
          </a:xfrm>
        </p:grpSpPr>
        <p:sp>
          <p:nvSpPr>
            <p:cNvPr id="16" name="object 16"/>
            <p:cNvSpPr/>
            <p:nvPr/>
          </p:nvSpPr>
          <p:spPr>
            <a:xfrm>
              <a:off x="4246371" y="2010917"/>
              <a:ext cx="2268855" cy="1017905"/>
            </a:xfrm>
            <a:custGeom>
              <a:avLst/>
              <a:gdLst/>
              <a:ahLst/>
              <a:cxnLst/>
              <a:rect l="l" t="t" r="r" b="b"/>
              <a:pathLst>
                <a:path w="2268854" h="1017905">
                  <a:moveTo>
                    <a:pt x="0" y="0"/>
                  </a:moveTo>
                  <a:lnTo>
                    <a:pt x="0" y="370839"/>
                  </a:lnTo>
                  <a:lnTo>
                    <a:pt x="2268728" y="370839"/>
                  </a:lnTo>
                  <a:lnTo>
                    <a:pt x="2268728" y="1017777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460235" y="3014979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5">
                  <a:moveTo>
                    <a:pt x="109728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286124" y="2010917"/>
              <a:ext cx="490855" cy="989330"/>
            </a:xfrm>
            <a:custGeom>
              <a:avLst/>
              <a:gdLst/>
              <a:ahLst/>
              <a:cxnLst/>
              <a:rect l="l" t="t" r="r" b="b"/>
              <a:pathLst>
                <a:path w="490854" h="989330">
                  <a:moveTo>
                    <a:pt x="490474" y="0"/>
                  </a:moveTo>
                  <a:lnTo>
                    <a:pt x="490474" y="370839"/>
                  </a:lnTo>
                  <a:lnTo>
                    <a:pt x="0" y="370839"/>
                  </a:lnTo>
                  <a:lnTo>
                    <a:pt x="0" y="989202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231260" y="2986404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5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361055" y="1553717"/>
              <a:ext cx="1257300" cy="457200"/>
            </a:xfrm>
            <a:custGeom>
              <a:avLst/>
              <a:gdLst/>
              <a:ahLst/>
              <a:cxnLst/>
              <a:rect l="l" t="t" r="r" b="b"/>
              <a:pathLst>
                <a:path w="1257300" h="457200">
                  <a:moveTo>
                    <a:pt x="1256792" y="228600"/>
                  </a:moveTo>
                  <a:lnTo>
                    <a:pt x="1251673" y="182499"/>
                  </a:lnTo>
                  <a:lnTo>
                    <a:pt x="1236992" y="139573"/>
                  </a:lnTo>
                  <a:lnTo>
                    <a:pt x="1213789" y="100749"/>
                  </a:lnTo>
                  <a:lnTo>
                    <a:pt x="1183068" y="66916"/>
                  </a:lnTo>
                  <a:lnTo>
                    <a:pt x="1145832" y="39014"/>
                  </a:lnTo>
                  <a:lnTo>
                    <a:pt x="1103122" y="17957"/>
                  </a:lnTo>
                  <a:lnTo>
                    <a:pt x="1055954" y="4648"/>
                  </a:lnTo>
                  <a:lnTo>
                    <a:pt x="1005332" y="0"/>
                  </a:lnTo>
                  <a:lnTo>
                    <a:pt x="251460" y="0"/>
                  </a:lnTo>
                  <a:lnTo>
                    <a:pt x="200799" y="4648"/>
                  </a:lnTo>
                  <a:lnTo>
                    <a:pt x="153606" y="17957"/>
                  </a:lnTo>
                  <a:lnTo>
                    <a:pt x="110883" y="39014"/>
                  </a:lnTo>
                  <a:lnTo>
                    <a:pt x="73672" y="66916"/>
                  </a:lnTo>
                  <a:lnTo>
                    <a:pt x="42951" y="100749"/>
                  </a:lnTo>
                  <a:lnTo>
                    <a:pt x="19761" y="139573"/>
                  </a:lnTo>
                  <a:lnTo>
                    <a:pt x="5105" y="182499"/>
                  </a:lnTo>
                  <a:lnTo>
                    <a:pt x="0" y="228600"/>
                  </a:lnTo>
                  <a:lnTo>
                    <a:pt x="5105" y="274675"/>
                  </a:lnTo>
                  <a:lnTo>
                    <a:pt x="19761" y="317576"/>
                  </a:lnTo>
                  <a:lnTo>
                    <a:pt x="42951" y="356412"/>
                  </a:lnTo>
                  <a:lnTo>
                    <a:pt x="73672" y="390245"/>
                  </a:lnTo>
                  <a:lnTo>
                    <a:pt x="110883" y="418160"/>
                  </a:lnTo>
                  <a:lnTo>
                    <a:pt x="153606" y="439242"/>
                  </a:lnTo>
                  <a:lnTo>
                    <a:pt x="200799" y="452564"/>
                  </a:lnTo>
                  <a:lnTo>
                    <a:pt x="251460" y="457200"/>
                  </a:lnTo>
                  <a:lnTo>
                    <a:pt x="1005332" y="457200"/>
                  </a:lnTo>
                  <a:lnTo>
                    <a:pt x="1055954" y="452564"/>
                  </a:lnTo>
                  <a:lnTo>
                    <a:pt x="1103122" y="439242"/>
                  </a:lnTo>
                  <a:lnTo>
                    <a:pt x="1145832" y="418160"/>
                  </a:lnTo>
                  <a:lnTo>
                    <a:pt x="1183055" y="390245"/>
                  </a:lnTo>
                  <a:lnTo>
                    <a:pt x="1213789" y="356412"/>
                  </a:lnTo>
                  <a:lnTo>
                    <a:pt x="1236992" y="317576"/>
                  </a:lnTo>
                  <a:lnTo>
                    <a:pt x="1251673" y="274675"/>
                  </a:lnTo>
                  <a:lnTo>
                    <a:pt x="1256792" y="228600"/>
                  </a:lnTo>
                  <a:close/>
                </a:path>
              </a:pathLst>
            </a:custGeom>
            <a:solidFill>
              <a:srgbClr val="85754D"/>
            </a:solidFill>
          </p:spPr>
          <p:txBody>
            <a:bodyPr wrap="square" lIns="0" tIns="0" rIns="0" bIns="0" rtlCol="0"/>
            <a:lstStyle/>
            <a:p>
              <a:r>
                <a:rPr lang="en-US" dirty="0"/>
                <a:t>   </a:t>
              </a:r>
              <a:r>
                <a:rPr lang="en-US" dirty="0">
                  <a:solidFill>
                    <a:schemeClr val="bg1"/>
                  </a:solidFill>
                </a:rPr>
                <a:t>In PDR</a:t>
              </a:r>
              <a:endParaRPr dirty="0">
                <a:solidFill>
                  <a:schemeClr val="bg1"/>
                </a:solidFill>
              </a:endParaRPr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1113536" y="7652384"/>
            <a:ext cx="2876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Yes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519298" y="7660385"/>
            <a:ext cx="2197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No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26" name="object 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574035" y="7953882"/>
            <a:ext cx="109855" cy="285750"/>
            <a:chOff x="2574035" y="7953882"/>
            <a:chExt cx="109855" cy="285750"/>
          </a:xfrm>
        </p:grpSpPr>
        <p:sp>
          <p:nvSpPr>
            <p:cNvPr id="27" name="object 27"/>
            <p:cNvSpPr/>
            <p:nvPr/>
          </p:nvSpPr>
          <p:spPr>
            <a:xfrm>
              <a:off x="2628899" y="7953882"/>
              <a:ext cx="0" cy="189865"/>
            </a:xfrm>
            <a:custGeom>
              <a:avLst/>
              <a:gdLst/>
              <a:ahLst/>
              <a:cxnLst/>
              <a:rect l="l" t="t" r="r" b="b"/>
              <a:pathLst>
                <a:path h="189865">
                  <a:moveTo>
                    <a:pt x="0" y="0"/>
                  </a:moveTo>
                  <a:lnTo>
                    <a:pt x="0" y="18973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574035" y="8129904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8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02436" y="7493254"/>
            <a:ext cx="109855" cy="109855"/>
          </a:xfrm>
          <a:custGeom>
            <a:avLst/>
            <a:gdLst/>
            <a:ahLst/>
            <a:cxnLst/>
            <a:rect l="l" t="t" r="r" b="b"/>
            <a:pathLst>
              <a:path w="109855" h="109854">
                <a:moveTo>
                  <a:pt x="109727" y="0"/>
                </a:moveTo>
                <a:lnTo>
                  <a:pt x="0" y="0"/>
                </a:lnTo>
                <a:lnTo>
                  <a:pt x="54863" y="109728"/>
                </a:lnTo>
                <a:lnTo>
                  <a:pt x="109727" y="0"/>
                </a:lnTo>
                <a:close/>
              </a:path>
            </a:pathLst>
          </a:custGeom>
          <a:solidFill>
            <a:srgbClr val="48484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2" name="object 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02436" y="7945881"/>
            <a:ext cx="109855" cy="330200"/>
            <a:chOff x="1202436" y="7945881"/>
            <a:chExt cx="109855" cy="330200"/>
          </a:xfrm>
        </p:grpSpPr>
        <p:sp>
          <p:nvSpPr>
            <p:cNvPr id="33" name="object 33"/>
            <p:cNvSpPr/>
            <p:nvPr/>
          </p:nvSpPr>
          <p:spPr>
            <a:xfrm>
              <a:off x="1257300" y="7945881"/>
              <a:ext cx="0" cy="234315"/>
            </a:xfrm>
            <a:custGeom>
              <a:avLst/>
              <a:gdLst/>
              <a:ahLst/>
              <a:cxnLst/>
              <a:rect l="l" t="t" r="r" b="b"/>
              <a:pathLst>
                <a:path h="234315">
                  <a:moveTo>
                    <a:pt x="0" y="0"/>
                  </a:moveTo>
                  <a:lnTo>
                    <a:pt x="0" y="23418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202436" y="8166353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8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86500" y="4782057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457200" y="228600"/>
                </a:moveTo>
                <a:lnTo>
                  <a:pt x="452551" y="182537"/>
                </a:lnTo>
                <a:lnTo>
                  <a:pt x="439229" y="139636"/>
                </a:lnTo>
                <a:lnTo>
                  <a:pt x="418147" y="100799"/>
                </a:lnTo>
                <a:lnTo>
                  <a:pt x="390232" y="66967"/>
                </a:lnTo>
                <a:lnTo>
                  <a:pt x="356400" y="39052"/>
                </a:lnTo>
                <a:lnTo>
                  <a:pt x="317563" y="17970"/>
                </a:lnTo>
                <a:lnTo>
                  <a:pt x="274662" y="4648"/>
                </a:lnTo>
                <a:lnTo>
                  <a:pt x="228600" y="0"/>
                </a:lnTo>
                <a:lnTo>
                  <a:pt x="182524" y="4648"/>
                </a:lnTo>
                <a:lnTo>
                  <a:pt x="139623" y="17970"/>
                </a:lnTo>
                <a:lnTo>
                  <a:pt x="100787" y="39052"/>
                </a:lnTo>
                <a:lnTo>
                  <a:pt x="66954" y="66967"/>
                </a:lnTo>
                <a:lnTo>
                  <a:pt x="39039" y="100799"/>
                </a:lnTo>
                <a:lnTo>
                  <a:pt x="17957" y="139636"/>
                </a:lnTo>
                <a:lnTo>
                  <a:pt x="4635" y="182537"/>
                </a:lnTo>
                <a:lnTo>
                  <a:pt x="0" y="228600"/>
                </a:lnTo>
                <a:lnTo>
                  <a:pt x="4635" y="274675"/>
                </a:lnTo>
                <a:lnTo>
                  <a:pt x="17957" y="317576"/>
                </a:lnTo>
                <a:lnTo>
                  <a:pt x="39039" y="356412"/>
                </a:lnTo>
                <a:lnTo>
                  <a:pt x="66954" y="390245"/>
                </a:lnTo>
                <a:lnTo>
                  <a:pt x="100787" y="418160"/>
                </a:lnTo>
                <a:lnTo>
                  <a:pt x="139623" y="439242"/>
                </a:lnTo>
                <a:lnTo>
                  <a:pt x="182524" y="452564"/>
                </a:lnTo>
                <a:lnTo>
                  <a:pt x="228600" y="457200"/>
                </a:lnTo>
                <a:lnTo>
                  <a:pt x="274662" y="452564"/>
                </a:lnTo>
                <a:lnTo>
                  <a:pt x="317563" y="439242"/>
                </a:lnTo>
                <a:lnTo>
                  <a:pt x="356400" y="418160"/>
                </a:lnTo>
                <a:lnTo>
                  <a:pt x="390232" y="390245"/>
                </a:lnTo>
                <a:lnTo>
                  <a:pt x="418147" y="356412"/>
                </a:lnTo>
                <a:lnTo>
                  <a:pt x="439229" y="317576"/>
                </a:lnTo>
                <a:lnTo>
                  <a:pt x="452551" y="274675"/>
                </a:lnTo>
                <a:lnTo>
                  <a:pt x="457200" y="228600"/>
                </a:lnTo>
                <a:close/>
              </a:path>
            </a:pathLst>
          </a:custGeom>
          <a:solidFill>
            <a:srgbClr val="8575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6164834" y="6432359"/>
            <a:ext cx="702945" cy="323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0165">
              <a:lnSpc>
                <a:spcPts val="1210"/>
              </a:lnSpc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</a:t>
            </a:r>
            <a:endParaRPr sz="1200">
              <a:latin typeface="Arial"/>
              <a:cs typeface="Arial"/>
            </a:endParaRPr>
          </a:p>
          <a:p>
            <a:pPr>
              <a:lnSpc>
                <a:spcPts val="1320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Staff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PDR</a:t>
            </a:r>
            <a:endParaRPr sz="12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6389370" y="4888229"/>
            <a:ext cx="2552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PM</a:t>
            </a:r>
            <a:endParaRPr sz="1200">
              <a:latin typeface="Arial"/>
              <a:cs typeface="Arial"/>
            </a:endParaRPr>
          </a:p>
        </p:txBody>
      </p:sp>
      <p:sp>
        <p:nvSpPr>
          <p:cNvPr id="21" name="object 21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5997955" y="6153150"/>
            <a:ext cx="1034415" cy="909319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895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705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217170">
              <a:lnSpc>
                <a:spcPts val="1320"/>
              </a:lnSpc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</a:t>
            </a:r>
            <a:endParaRPr sz="1200" dirty="0">
              <a:latin typeface="Arial"/>
              <a:cs typeface="Arial"/>
            </a:endParaRPr>
          </a:p>
          <a:p>
            <a:pPr marL="166370">
              <a:lnSpc>
                <a:spcPts val="1320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Staff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PDR</a:t>
            </a:r>
            <a:endParaRPr sz="1200" dirty="0">
              <a:latin typeface="Arial"/>
              <a:cs typeface="Arial"/>
            </a:endParaRPr>
          </a:p>
        </p:txBody>
      </p:sp>
      <p:grpSp>
        <p:nvGrpSpPr>
          <p:cNvPr id="38" name="object 3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460235" y="5239258"/>
            <a:ext cx="109855" cy="896619"/>
            <a:chOff x="6460235" y="5239258"/>
            <a:chExt cx="109855" cy="896619"/>
          </a:xfrm>
        </p:grpSpPr>
        <p:sp>
          <p:nvSpPr>
            <p:cNvPr id="39" name="object 39"/>
            <p:cNvSpPr/>
            <p:nvPr/>
          </p:nvSpPr>
          <p:spPr>
            <a:xfrm>
              <a:off x="6515099" y="5239258"/>
              <a:ext cx="0" cy="800100"/>
            </a:xfrm>
            <a:custGeom>
              <a:avLst/>
              <a:gdLst/>
              <a:ahLst/>
              <a:cxnLst/>
              <a:rect l="l" t="t" r="r" b="b"/>
              <a:pathLst>
                <a:path h="800100">
                  <a:moveTo>
                    <a:pt x="0" y="0"/>
                  </a:moveTo>
                  <a:lnTo>
                    <a:pt x="0" y="800100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6460235" y="6025642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8" y="0"/>
                  </a:moveTo>
                  <a:lnTo>
                    <a:pt x="0" y="0"/>
                  </a:lnTo>
                  <a:lnTo>
                    <a:pt x="54863" y="109728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14500" y="5210682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457200" y="228600"/>
                </a:moveTo>
                <a:lnTo>
                  <a:pt x="452551" y="182537"/>
                </a:lnTo>
                <a:lnTo>
                  <a:pt x="439229" y="139636"/>
                </a:lnTo>
                <a:lnTo>
                  <a:pt x="418147" y="100799"/>
                </a:lnTo>
                <a:lnTo>
                  <a:pt x="390232" y="66967"/>
                </a:lnTo>
                <a:lnTo>
                  <a:pt x="356400" y="39052"/>
                </a:lnTo>
                <a:lnTo>
                  <a:pt x="317563" y="17970"/>
                </a:lnTo>
                <a:lnTo>
                  <a:pt x="274662" y="4648"/>
                </a:lnTo>
                <a:lnTo>
                  <a:pt x="228600" y="0"/>
                </a:lnTo>
                <a:lnTo>
                  <a:pt x="182524" y="4648"/>
                </a:lnTo>
                <a:lnTo>
                  <a:pt x="139623" y="17970"/>
                </a:lnTo>
                <a:lnTo>
                  <a:pt x="100787" y="39052"/>
                </a:lnTo>
                <a:lnTo>
                  <a:pt x="66954" y="66967"/>
                </a:lnTo>
                <a:lnTo>
                  <a:pt x="39039" y="100799"/>
                </a:lnTo>
                <a:lnTo>
                  <a:pt x="17957" y="139636"/>
                </a:lnTo>
                <a:lnTo>
                  <a:pt x="4635" y="182537"/>
                </a:lnTo>
                <a:lnTo>
                  <a:pt x="0" y="228600"/>
                </a:lnTo>
                <a:lnTo>
                  <a:pt x="4635" y="274675"/>
                </a:lnTo>
                <a:lnTo>
                  <a:pt x="17957" y="317576"/>
                </a:lnTo>
                <a:lnTo>
                  <a:pt x="39039" y="356412"/>
                </a:lnTo>
                <a:lnTo>
                  <a:pt x="66954" y="390245"/>
                </a:lnTo>
                <a:lnTo>
                  <a:pt x="100787" y="418160"/>
                </a:lnTo>
                <a:lnTo>
                  <a:pt x="139623" y="439242"/>
                </a:lnTo>
                <a:lnTo>
                  <a:pt x="182524" y="452564"/>
                </a:lnTo>
                <a:lnTo>
                  <a:pt x="228600" y="457200"/>
                </a:lnTo>
                <a:lnTo>
                  <a:pt x="274662" y="452564"/>
                </a:lnTo>
                <a:lnTo>
                  <a:pt x="317563" y="439242"/>
                </a:lnTo>
                <a:lnTo>
                  <a:pt x="356400" y="418160"/>
                </a:lnTo>
                <a:lnTo>
                  <a:pt x="390232" y="390245"/>
                </a:lnTo>
                <a:lnTo>
                  <a:pt x="418147" y="356412"/>
                </a:lnTo>
                <a:lnTo>
                  <a:pt x="439229" y="317576"/>
                </a:lnTo>
                <a:lnTo>
                  <a:pt x="452551" y="274675"/>
                </a:lnTo>
                <a:lnTo>
                  <a:pt x="457200" y="228600"/>
                </a:lnTo>
                <a:close/>
              </a:path>
            </a:pathLst>
          </a:custGeom>
          <a:solidFill>
            <a:srgbClr val="8575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1816354" y="5316982"/>
            <a:ext cx="2552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PM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43" name="object 4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888235" y="4896358"/>
            <a:ext cx="109855" cy="1162050"/>
            <a:chOff x="1888235" y="4896358"/>
            <a:chExt cx="109855" cy="1162050"/>
          </a:xfrm>
        </p:grpSpPr>
        <p:sp>
          <p:nvSpPr>
            <p:cNvPr id="44" name="object 44"/>
            <p:cNvSpPr/>
            <p:nvPr/>
          </p:nvSpPr>
          <p:spPr>
            <a:xfrm>
              <a:off x="1943099" y="5667883"/>
              <a:ext cx="0" cy="294640"/>
            </a:xfrm>
            <a:custGeom>
              <a:avLst/>
              <a:gdLst/>
              <a:ahLst/>
              <a:cxnLst/>
              <a:rect l="l" t="t" r="r" b="b"/>
              <a:pathLst>
                <a:path h="294639">
                  <a:moveTo>
                    <a:pt x="0" y="0"/>
                  </a:moveTo>
                  <a:lnTo>
                    <a:pt x="0" y="294513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888235" y="5948680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8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943099" y="4896358"/>
              <a:ext cx="0" cy="218440"/>
            </a:xfrm>
            <a:custGeom>
              <a:avLst/>
              <a:gdLst/>
              <a:ahLst/>
              <a:cxnLst/>
              <a:rect l="l" t="t" r="r" b="b"/>
              <a:pathLst>
                <a:path h="218439">
                  <a:moveTo>
                    <a:pt x="0" y="0"/>
                  </a:moveTo>
                  <a:lnTo>
                    <a:pt x="0" y="218312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888235" y="5100955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8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4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31970" y="5239257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457200" y="228600"/>
                </a:moveTo>
                <a:lnTo>
                  <a:pt x="452551" y="182537"/>
                </a:lnTo>
                <a:lnTo>
                  <a:pt x="439229" y="139636"/>
                </a:lnTo>
                <a:lnTo>
                  <a:pt x="418147" y="100799"/>
                </a:lnTo>
                <a:lnTo>
                  <a:pt x="390232" y="66967"/>
                </a:lnTo>
                <a:lnTo>
                  <a:pt x="356400" y="39052"/>
                </a:lnTo>
                <a:lnTo>
                  <a:pt x="317563" y="17970"/>
                </a:lnTo>
                <a:lnTo>
                  <a:pt x="274662" y="4648"/>
                </a:lnTo>
                <a:lnTo>
                  <a:pt x="228600" y="0"/>
                </a:lnTo>
                <a:lnTo>
                  <a:pt x="182524" y="4648"/>
                </a:lnTo>
                <a:lnTo>
                  <a:pt x="139623" y="17970"/>
                </a:lnTo>
                <a:lnTo>
                  <a:pt x="100787" y="39052"/>
                </a:lnTo>
                <a:lnTo>
                  <a:pt x="66954" y="66967"/>
                </a:lnTo>
                <a:lnTo>
                  <a:pt x="39039" y="100799"/>
                </a:lnTo>
                <a:lnTo>
                  <a:pt x="17957" y="139636"/>
                </a:lnTo>
                <a:lnTo>
                  <a:pt x="4635" y="182537"/>
                </a:lnTo>
                <a:lnTo>
                  <a:pt x="0" y="228600"/>
                </a:lnTo>
                <a:lnTo>
                  <a:pt x="4635" y="274675"/>
                </a:lnTo>
                <a:lnTo>
                  <a:pt x="17957" y="317576"/>
                </a:lnTo>
                <a:lnTo>
                  <a:pt x="39039" y="356412"/>
                </a:lnTo>
                <a:lnTo>
                  <a:pt x="66954" y="390245"/>
                </a:lnTo>
                <a:lnTo>
                  <a:pt x="100787" y="418160"/>
                </a:lnTo>
                <a:lnTo>
                  <a:pt x="139623" y="439242"/>
                </a:lnTo>
                <a:lnTo>
                  <a:pt x="182524" y="452564"/>
                </a:lnTo>
                <a:lnTo>
                  <a:pt x="228600" y="457200"/>
                </a:lnTo>
                <a:lnTo>
                  <a:pt x="274662" y="452564"/>
                </a:lnTo>
                <a:lnTo>
                  <a:pt x="317563" y="439242"/>
                </a:lnTo>
                <a:lnTo>
                  <a:pt x="356400" y="418160"/>
                </a:lnTo>
                <a:lnTo>
                  <a:pt x="390232" y="390245"/>
                </a:lnTo>
                <a:lnTo>
                  <a:pt x="418147" y="356412"/>
                </a:lnTo>
                <a:lnTo>
                  <a:pt x="439229" y="317576"/>
                </a:lnTo>
                <a:lnTo>
                  <a:pt x="452551" y="274675"/>
                </a:lnTo>
                <a:lnTo>
                  <a:pt x="457200" y="228600"/>
                </a:lnTo>
                <a:close/>
              </a:path>
            </a:pathLst>
          </a:custGeom>
          <a:solidFill>
            <a:srgbClr val="8575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4447159" y="5345429"/>
            <a:ext cx="228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JM</a:t>
            </a:r>
            <a:endParaRPr sz="1200">
              <a:latin typeface="Arial"/>
              <a:cs typeface="Arial"/>
            </a:endParaRPr>
          </a:p>
        </p:txBody>
      </p:sp>
      <p:sp>
        <p:nvSpPr>
          <p:cNvPr id="51" name="object 51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3987038" y="6355778"/>
            <a:ext cx="1176655" cy="494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655">
              <a:lnSpc>
                <a:spcPts val="1270"/>
              </a:lnSpc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</a:t>
            </a:r>
            <a:endParaRPr sz="1200">
              <a:latin typeface="Arial"/>
              <a:cs typeface="Arial"/>
            </a:endParaRPr>
          </a:p>
          <a:p>
            <a:pPr marL="131445" indent="-131445">
              <a:lnSpc>
                <a:spcPts val="1230"/>
              </a:lnSpc>
              <a:spcBef>
                <a:spcPts val="155"/>
              </a:spcBef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Term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PDR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52" name="object 5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949065" y="6088379"/>
            <a:ext cx="1251585" cy="104521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774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10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325755">
              <a:lnSpc>
                <a:spcPts val="1380"/>
              </a:lnSpc>
              <a:spcBef>
                <a:spcPts val="5"/>
              </a:spcBef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</a:t>
            </a:r>
            <a:endParaRPr sz="1200" dirty="0">
              <a:latin typeface="Arial"/>
              <a:cs typeface="Arial"/>
            </a:endParaRPr>
          </a:p>
          <a:p>
            <a:pPr marL="168910" marR="29209" indent="-131445">
              <a:lnSpc>
                <a:spcPts val="1230"/>
              </a:lnSpc>
              <a:spcBef>
                <a:spcPts val="155"/>
              </a:spcBef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Term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PDR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53" name="object 53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372465" y="6393646"/>
            <a:ext cx="3174365" cy="673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65"/>
              </a:lnSpc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1.</a:t>
            </a:r>
            <a:r>
              <a:rPr sz="1200" spc="-4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Associate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Professor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(10102)</a:t>
            </a:r>
            <a:endParaRPr sz="1200">
              <a:latin typeface="Arial"/>
              <a:cs typeface="Arial"/>
            </a:endParaRPr>
          </a:p>
          <a:p>
            <a:pPr>
              <a:lnSpc>
                <a:spcPts val="1320"/>
              </a:lnSpc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2.</a:t>
            </a:r>
            <a:r>
              <a:rPr sz="1200" spc="-4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Associate</a:t>
            </a:r>
            <a:r>
              <a:rPr sz="1200" spc="-3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Professor</a:t>
            </a:r>
            <a:r>
              <a:rPr sz="1200" spc="-3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Without</a:t>
            </a:r>
            <a:r>
              <a:rPr sz="1200" spc="-3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Tenure</a:t>
            </a:r>
            <a:r>
              <a:rPr sz="1200" spc="-3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(10112)</a:t>
            </a:r>
            <a:endParaRPr sz="1200">
              <a:latin typeface="Arial"/>
              <a:cs typeface="Arial"/>
            </a:endParaRPr>
          </a:p>
          <a:p>
            <a:pPr>
              <a:lnSpc>
                <a:spcPts val="1320"/>
              </a:lnSpc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3.</a:t>
            </a:r>
            <a:r>
              <a:rPr sz="1200" spc="-3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Professor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(10101)</a:t>
            </a:r>
            <a:endParaRPr sz="1200">
              <a:latin typeface="Arial"/>
              <a:cs typeface="Arial"/>
            </a:endParaRPr>
          </a:p>
          <a:p>
            <a:pPr>
              <a:lnSpc>
                <a:spcPts val="1380"/>
              </a:lnSpc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4.</a:t>
            </a:r>
            <a:r>
              <a:rPr sz="1200" spc="-4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Professor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Without</a:t>
            </a:r>
            <a:r>
              <a:rPr sz="1200" spc="-3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Tenure</a:t>
            </a:r>
            <a:r>
              <a:rPr sz="1200" spc="-3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(10111)</a:t>
            </a:r>
            <a:endParaRPr sz="12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956767" y="8486098"/>
            <a:ext cx="601345" cy="4794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algn="ctr">
              <a:lnSpc>
                <a:spcPct val="84400"/>
              </a:lnSpc>
              <a:spcBef>
                <a:spcPts val="110"/>
              </a:spcBef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Regular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PDR</a:t>
            </a:r>
            <a:r>
              <a:rPr sz="1200" spc="-20" dirty="0">
                <a:solidFill>
                  <a:srgbClr val="FFFFFF"/>
                </a:solidFill>
                <a:latin typeface="Arial"/>
                <a:cs typeface="Arial"/>
              </a:rPr>
              <a:t>*</a:t>
            </a:r>
            <a:endParaRPr sz="1200">
              <a:latin typeface="Arial"/>
              <a:cs typeface="Arial"/>
            </a:endParaRPr>
          </a:p>
        </p:txBody>
      </p:sp>
      <p:sp>
        <p:nvSpPr>
          <p:cNvPr id="31" name="object 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42950" y="8276590"/>
            <a:ext cx="1028700" cy="91440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4826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80"/>
              </a:spcBef>
            </a:pPr>
            <a:endParaRPr sz="1200">
              <a:latin typeface="Times New Roman"/>
              <a:cs typeface="Times New Roman"/>
            </a:endParaRPr>
          </a:p>
          <a:p>
            <a:pPr marL="213360" marR="205740" algn="ctr">
              <a:lnSpc>
                <a:spcPct val="84400"/>
              </a:lnSpc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Regular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PDR</a:t>
            </a:r>
            <a:r>
              <a:rPr sz="1200" spc="-20" dirty="0">
                <a:solidFill>
                  <a:srgbClr val="FFFFFF"/>
                </a:solidFill>
                <a:latin typeface="Arial"/>
                <a:cs typeface="Arial"/>
              </a:rPr>
              <a:t>*</a:t>
            </a:r>
            <a:endParaRPr sz="12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251836" y="8392499"/>
            <a:ext cx="916305" cy="662305"/>
          </a:xfrm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50800" marR="44450" indent="-635" algn="ctr">
              <a:lnSpc>
                <a:spcPts val="1320"/>
              </a:lnSpc>
              <a:spcBef>
                <a:spcPts val="30"/>
              </a:spcBef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PDR*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ts val="1205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25" name="object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103120" y="8274050"/>
            <a:ext cx="1211580" cy="91440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121920" rIns="0" bIns="0" rtlCol="0">
            <a:spAutoFit/>
          </a:bodyPr>
          <a:lstStyle/>
          <a:p>
            <a:pPr marL="199390" marR="191135" indent="-635" algn="ctr">
              <a:lnSpc>
                <a:spcPts val="1320"/>
              </a:lnSpc>
              <a:spcBef>
                <a:spcPts val="960"/>
              </a:spcBef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PDR*</a:t>
            </a:r>
            <a:endParaRPr sz="1200">
              <a:latin typeface="Arial"/>
              <a:cs typeface="Arial"/>
            </a:endParaRPr>
          </a:p>
          <a:p>
            <a:pPr marL="1905" algn="ctr">
              <a:lnSpc>
                <a:spcPts val="1205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352422" y="6075638"/>
            <a:ext cx="1296035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Is</a:t>
            </a:r>
            <a:r>
              <a:rPr sz="1200" spc="-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job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profile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in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 list?</a:t>
            </a:r>
            <a:endParaRPr sz="1200">
              <a:latin typeface="Arial"/>
              <a:cs typeface="Arial"/>
            </a:endParaRPr>
          </a:p>
        </p:txBody>
      </p:sp>
      <p:graphicFrame>
        <p:nvGraphicFramePr>
          <p:cNvPr id="55" name="object 5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7027740"/>
              </p:ext>
            </p:extLst>
          </p:nvPr>
        </p:nvGraphicFramePr>
        <p:xfrm>
          <a:off x="342900" y="6056376"/>
          <a:ext cx="3314700" cy="14516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8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7329">
                <a:tc gridSpan="3">
                  <a:txBody>
                    <a:bodyPr/>
                    <a:lstStyle/>
                    <a:p>
                      <a:pPr marL="1009015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Is</a:t>
                      </a:r>
                      <a:r>
                        <a:rPr sz="1200" spc="-1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job</a:t>
                      </a:r>
                      <a:r>
                        <a:rPr sz="1200" spc="-1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profile</a:t>
                      </a:r>
                      <a:r>
                        <a:rPr sz="1200" spc="-2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in</a:t>
                      </a:r>
                      <a:r>
                        <a:rPr sz="1200" spc="-1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list?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solidFill>
                      <a:srgbClr val="CC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2494">
                <a:tc gridSpan="3">
                  <a:txBody>
                    <a:bodyPr/>
                    <a:lstStyle/>
                    <a:p>
                      <a:pPr marL="197485" indent="-168275">
                        <a:lnSpc>
                          <a:spcPts val="1380"/>
                        </a:lnSpc>
                        <a:spcBef>
                          <a:spcPts val="750"/>
                        </a:spcBef>
                        <a:buAutoNum type="arabicPeriod"/>
                        <a:tabLst>
                          <a:tab pos="197485" algn="l"/>
                        </a:tabLst>
                      </a:pP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Associate</a:t>
                      </a:r>
                      <a:r>
                        <a:rPr sz="1200" spc="-3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Professor</a:t>
                      </a:r>
                      <a:r>
                        <a:rPr sz="1200" spc="-4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(10102)</a:t>
                      </a:r>
                      <a:endParaRPr sz="1200" dirty="0">
                        <a:latin typeface="Arial"/>
                        <a:cs typeface="Arial"/>
                      </a:endParaRPr>
                    </a:p>
                    <a:p>
                      <a:pPr marL="197485" indent="-168275">
                        <a:lnSpc>
                          <a:spcPts val="1320"/>
                        </a:lnSpc>
                        <a:buAutoNum type="arabicPeriod"/>
                        <a:tabLst>
                          <a:tab pos="197485" algn="l"/>
                        </a:tabLst>
                      </a:pP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Associate</a:t>
                      </a:r>
                      <a:r>
                        <a:rPr sz="1200" spc="-3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Professor</a:t>
                      </a:r>
                      <a:r>
                        <a:rPr sz="1200" spc="-3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Without</a:t>
                      </a:r>
                      <a:r>
                        <a:rPr sz="1200" spc="-3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Tenure</a:t>
                      </a:r>
                      <a:r>
                        <a:rPr sz="1200" spc="-4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(10112)</a:t>
                      </a:r>
                      <a:endParaRPr sz="1200" dirty="0">
                        <a:latin typeface="Arial"/>
                        <a:cs typeface="Arial"/>
                      </a:endParaRPr>
                    </a:p>
                    <a:p>
                      <a:pPr marL="197485" indent="-168275">
                        <a:lnSpc>
                          <a:spcPts val="1320"/>
                        </a:lnSpc>
                        <a:buAutoNum type="arabicPeriod"/>
                        <a:tabLst>
                          <a:tab pos="197485" algn="l"/>
                        </a:tabLst>
                      </a:pP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Professor</a:t>
                      </a:r>
                      <a:r>
                        <a:rPr sz="1200" spc="-3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(10101)</a:t>
                      </a:r>
                      <a:endParaRPr sz="1200" dirty="0">
                        <a:latin typeface="Arial"/>
                        <a:cs typeface="Arial"/>
                      </a:endParaRPr>
                    </a:p>
                    <a:p>
                      <a:pPr marL="197485" indent="-168275">
                        <a:lnSpc>
                          <a:spcPts val="1380"/>
                        </a:lnSpc>
                        <a:buAutoNum type="arabicPeriod"/>
                        <a:tabLst>
                          <a:tab pos="197485" algn="l"/>
                        </a:tabLst>
                      </a:pP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Professor</a:t>
                      </a:r>
                      <a:r>
                        <a:rPr sz="1200" spc="-3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Without</a:t>
                      </a:r>
                      <a:r>
                        <a:rPr sz="1200" spc="-3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Tenure</a:t>
                      </a:r>
                      <a:r>
                        <a:rPr sz="1200" spc="-4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(10111)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95250" marB="0">
                    <a:solidFill>
                      <a:srgbClr val="E4E4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17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48484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484848"/>
                      </a:solidFill>
                      <a:prstDash val="solid"/>
                    </a:lnL>
                    <a:lnR w="28575">
                      <a:solidFill>
                        <a:srgbClr val="48484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484848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6" name="object 56"/>
          <p:cNvSpPr txBox="1"/>
          <p:nvPr/>
        </p:nvSpPr>
        <p:spPr>
          <a:xfrm>
            <a:off x="3730244" y="8528761"/>
            <a:ext cx="2473325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320"/>
              </a:lnSpc>
              <a:spcBef>
                <a:spcPts val="100"/>
              </a:spcBef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*Eligible</a:t>
            </a:r>
            <a:r>
              <a:rPr sz="1200" spc="-4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for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Practice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Plan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Allowance</a:t>
            </a:r>
            <a:endParaRPr sz="1200">
              <a:latin typeface="Arial"/>
              <a:cs typeface="Arial"/>
            </a:endParaRPr>
          </a:p>
          <a:p>
            <a:pPr marL="3175" algn="ctr">
              <a:lnSpc>
                <a:spcPts val="1320"/>
              </a:lnSpc>
            </a:pPr>
            <a:r>
              <a:rPr sz="1200" i="1" dirty="0">
                <a:solidFill>
                  <a:srgbClr val="3C4652"/>
                </a:solidFill>
                <a:latin typeface="Arial"/>
                <a:cs typeface="Arial"/>
              </a:rPr>
              <a:t>(School</a:t>
            </a:r>
            <a:r>
              <a:rPr sz="1200" i="1" spc="-1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3C4652"/>
                </a:solidFill>
                <a:latin typeface="Arial"/>
                <a:cs typeface="Arial"/>
              </a:rPr>
              <a:t>of</a:t>
            </a:r>
            <a:r>
              <a:rPr sz="1200" i="1" spc="-1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3C4652"/>
                </a:solidFill>
                <a:latin typeface="Arial"/>
                <a:cs typeface="Arial"/>
              </a:rPr>
              <a:t>Medicine</a:t>
            </a:r>
            <a:r>
              <a:rPr sz="1200" i="1" spc="-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i="1" spc="-20" dirty="0">
                <a:solidFill>
                  <a:srgbClr val="3C4652"/>
                </a:solidFill>
                <a:latin typeface="Arial"/>
                <a:cs typeface="Arial"/>
              </a:rPr>
              <a:t>only)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57" name="object 5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274695" y="3929253"/>
            <a:ext cx="1343025" cy="738505"/>
            <a:chOff x="3274695" y="3929253"/>
            <a:chExt cx="1343025" cy="738505"/>
          </a:xfrm>
        </p:grpSpPr>
        <p:sp>
          <p:nvSpPr>
            <p:cNvPr id="58" name="object 58"/>
            <p:cNvSpPr/>
            <p:nvPr/>
          </p:nvSpPr>
          <p:spPr>
            <a:xfrm>
              <a:off x="3286125" y="3940683"/>
              <a:ext cx="1276985" cy="631190"/>
            </a:xfrm>
            <a:custGeom>
              <a:avLst/>
              <a:gdLst/>
              <a:ahLst/>
              <a:cxnLst/>
              <a:rect l="l" t="t" r="r" b="b"/>
              <a:pathLst>
                <a:path w="1276985" h="631189">
                  <a:moveTo>
                    <a:pt x="0" y="0"/>
                  </a:moveTo>
                  <a:lnTo>
                    <a:pt x="0" y="362712"/>
                  </a:lnTo>
                  <a:lnTo>
                    <a:pt x="1276730" y="362712"/>
                  </a:lnTo>
                  <a:lnTo>
                    <a:pt x="1276730" y="631063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4507992" y="4558030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8" y="0"/>
                  </a:moveTo>
                  <a:lnTo>
                    <a:pt x="0" y="0"/>
                  </a:lnTo>
                  <a:lnTo>
                    <a:pt x="54863" y="109728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0" name="object 6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505705" y="4848352"/>
            <a:ext cx="109855" cy="1223010"/>
            <a:chOff x="4505705" y="4848352"/>
            <a:chExt cx="109855" cy="1223010"/>
          </a:xfrm>
        </p:grpSpPr>
        <p:sp>
          <p:nvSpPr>
            <p:cNvPr id="61" name="object 61"/>
            <p:cNvSpPr/>
            <p:nvPr/>
          </p:nvSpPr>
          <p:spPr>
            <a:xfrm>
              <a:off x="4560569" y="4859782"/>
              <a:ext cx="2540" cy="283845"/>
            </a:xfrm>
            <a:custGeom>
              <a:avLst/>
              <a:gdLst/>
              <a:ahLst/>
              <a:cxnLst/>
              <a:rect l="l" t="t" r="r" b="b"/>
              <a:pathLst>
                <a:path w="2539" h="283845">
                  <a:moveTo>
                    <a:pt x="2285" y="0"/>
                  </a:moveTo>
                  <a:lnTo>
                    <a:pt x="2285" y="197484"/>
                  </a:lnTo>
                  <a:lnTo>
                    <a:pt x="0" y="197484"/>
                  </a:lnTo>
                  <a:lnTo>
                    <a:pt x="0" y="283463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4505705" y="5129530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8" y="0"/>
                  </a:moveTo>
                  <a:lnTo>
                    <a:pt x="0" y="0"/>
                  </a:lnTo>
                  <a:lnTo>
                    <a:pt x="54864" y="109728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4560569" y="5696458"/>
              <a:ext cx="0" cy="279400"/>
            </a:xfrm>
            <a:custGeom>
              <a:avLst/>
              <a:gdLst/>
              <a:ahLst/>
              <a:cxnLst/>
              <a:rect l="l" t="t" r="r" b="b"/>
              <a:pathLst>
                <a:path h="279400">
                  <a:moveTo>
                    <a:pt x="0" y="0"/>
                  </a:moveTo>
                  <a:lnTo>
                    <a:pt x="0" y="278891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4505705" y="5961634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8" y="0"/>
                  </a:moveTo>
                  <a:lnTo>
                    <a:pt x="0" y="0"/>
                  </a:lnTo>
                  <a:lnTo>
                    <a:pt x="54864" y="109727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8" name="Date Placeholder 67">
            <a:extLst>
              <a:ext uri="{FF2B5EF4-FFF2-40B4-BE49-F238E27FC236}">
                <a16:creationId xmlns:a16="http://schemas.microsoft.com/office/drawing/2014/main" id="{28DE408B-2A16-2540-6508-A15057FAA2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r>
              <a:rPr lang="en-US"/>
              <a:t>2/12/2026</a:t>
            </a:r>
          </a:p>
        </p:txBody>
      </p:sp>
      <p:sp>
        <p:nvSpPr>
          <p:cNvPr id="69" name="Slide Number Placeholder 68">
            <a:extLst>
              <a:ext uri="{FF2B5EF4-FFF2-40B4-BE49-F238E27FC236}">
                <a16:creationId xmlns:a16="http://schemas.microsoft.com/office/drawing/2014/main" id="{F8C39752-53C4-2DDC-CCC6-9DC3F14C3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object 39" descr="$PPTXTitle"/>
          <p:cNvSpPr txBox="1">
            <a:spLocks noGrp="1"/>
          </p:cNvSpPr>
          <p:nvPr>
            <p:ph type="title"/>
          </p:nvPr>
        </p:nvSpPr>
        <p:spPr>
          <a:xfrm>
            <a:off x="300634" y="269875"/>
            <a:ext cx="408241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-35" dirty="0"/>
              <a:t>Not Funded By UW</a:t>
            </a:r>
            <a:endParaRPr spc="-40" dirty="0"/>
          </a:p>
        </p:txBody>
      </p:sp>
      <p:sp>
        <p:nvSpPr>
          <p:cNvPr id="2" name="object 2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1823720" y="1914524"/>
            <a:ext cx="2011045" cy="714375"/>
          </a:xfrm>
          <a:custGeom>
            <a:avLst/>
            <a:gdLst/>
            <a:ahLst/>
            <a:cxnLst/>
            <a:rect l="l" t="t" r="r" b="b"/>
            <a:pathLst>
              <a:path w="2011045" h="714375">
                <a:moveTo>
                  <a:pt x="2010537" y="357124"/>
                </a:moveTo>
                <a:lnTo>
                  <a:pt x="2007400" y="312331"/>
                </a:lnTo>
                <a:lnTo>
                  <a:pt x="1998243" y="269201"/>
                </a:lnTo>
                <a:lnTo>
                  <a:pt x="1983460" y="228053"/>
                </a:lnTo>
                <a:lnTo>
                  <a:pt x="1963420" y="189242"/>
                </a:lnTo>
                <a:lnTo>
                  <a:pt x="1938489" y="153098"/>
                </a:lnTo>
                <a:lnTo>
                  <a:pt x="1909051" y="119951"/>
                </a:lnTo>
                <a:lnTo>
                  <a:pt x="1875497" y="90131"/>
                </a:lnTo>
                <a:lnTo>
                  <a:pt x="1838198" y="63995"/>
                </a:lnTo>
                <a:lnTo>
                  <a:pt x="1797519" y="41846"/>
                </a:lnTo>
                <a:lnTo>
                  <a:pt x="1753857" y="24041"/>
                </a:lnTo>
                <a:lnTo>
                  <a:pt x="1707578" y="10909"/>
                </a:lnTo>
                <a:lnTo>
                  <a:pt x="1659077" y="2794"/>
                </a:lnTo>
                <a:lnTo>
                  <a:pt x="1608709" y="0"/>
                </a:lnTo>
                <a:lnTo>
                  <a:pt x="401701" y="0"/>
                </a:lnTo>
                <a:lnTo>
                  <a:pt x="351332" y="2794"/>
                </a:lnTo>
                <a:lnTo>
                  <a:pt x="302818" y="10909"/>
                </a:lnTo>
                <a:lnTo>
                  <a:pt x="256552" y="24041"/>
                </a:lnTo>
                <a:lnTo>
                  <a:pt x="212902" y="41846"/>
                </a:lnTo>
                <a:lnTo>
                  <a:pt x="172237" y="63995"/>
                </a:lnTo>
                <a:lnTo>
                  <a:pt x="134950" y="90131"/>
                </a:lnTo>
                <a:lnTo>
                  <a:pt x="101409" y="119951"/>
                </a:lnTo>
                <a:lnTo>
                  <a:pt x="71996" y="153098"/>
                </a:lnTo>
                <a:lnTo>
                  <a:pt x="47078" y="189242"/>
                </a:lnTo>
                <a:lnTo>
                  <a:pt x="27051" y="228053"/>
                </a:lnTo>
                <a:lnTo>
                  <a:pt x="12268" y="269201"/>
                </a:lnTo>
                <a:lnTo>
                  <a:pt x="3124" y="312331"/>
                </a:lnTo>
                <a:lnTo>
                  <a:pt x="0" y="357124"/>
                </a:lnTo>
                <a:lnTo>
                  <a:pt x="3124" y="401955"/>
                </a:lnTo>
                <a:lnTo>
                  <a:pt x="12268" y="445109"/>
                </a:lnTo>
                <a:lnTo>
                  <a:pt x="27051" y="486270"/>
                </a:lnTo>
                <a:lnTo>
                  <a:pt x="47078" y="525094"/>
                </a:lnTo>
                <a:lnTo>
                  <a:pt x="71996" y="561263"/>
                </a:lnTo>
                <a:lnTo>
                  <a:pt x="101409" y="594410"/>
                </a:lnTo>
                <a:lnTo>
                  <a:pt x="134950" y="624243"/>
                </a:lnTo>
                <a:lnTo>
                  <a:pt x="172237" y="650392"/>
                </a:lnTo>
                <a:lnTo>
                  <a:pt x="212902" y="672528"/>
                </a:lnTo>
                <a:lnTo>
                  <a:pt x="256552" y="690346"/>
                </a:lnTo>
                <a:lnTo>
                  <a:pt x="302818" y="703478"/>
                </a:lnTo>
                <a:lnTo>
                  <a:pt x="351332" y="711593"/>
                </a:lnTo>
                <a:lnTo>
                  <a:pt x="401701" y="714375"/>
                </a:lnTo>
                <a:lnTo>
                  <a:pt x="1608709" y="714375"/>
                </a:lnTo>
                <a:lnTo>
                  <a:pt x="1659077" y="711593"/>
                </a:lnTo>
                <a:lnTo>
                  <a:pt x="1707578" y="703478"/>
                </a:lnTo>
                <a:lnTo>
                  <a:pt x="1753857" y="690346"/>
                </a:lnTo>
                <a:lnTo>
                  <a:pt x="1797519" y="672528"/>
                </a:lnTo>
                <a:lnTo>
                  <a:pt x="1838198" y="650392"/>
                </a:lnTo>
                <a:lnTo>
                  <a:pt x="1875497" y="624243"/>
                </a:lnTo>
                <a:lnTo>
                  <a:pt x="1909051" y="594410"/>
                </a:lnTo>
                <a:lnTo>
                  <a:pt x="1938489" y="561263"/>
                </a:lnTo>
                <a:lnTo>
                  <a:pt x="1963420" y="525094"/>
                </a:lnTo>
                <a:lnTo>
                  <a:pt x="1983460" y="486270"/>
                </a:lnTo>
                <a:lnTo>
                  <a:pt x="1998243" y="445109"/>
                </a:lnTo>
                <a:lnTo>
                  <a:pt x="2007400" y="401955"/>
                </a:lnTo>
                <a:lnTo>
                  <a:pt x="2010537" y="357124"/>
                </a:lnTo>
                <a:close/>
              </a:path>
            </a:pathLst>
          </a:custGeom>
          <a:solidFill>
            <a:srgbClr val="4A2D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89195" y="1919096"/>
            <a:ext cx="2137410" cy="734060"/>
          </a:xfrm>
          <a:custGeom>
            <a:avLst/>
            <a:gdLst/>
            <a:ahLst/>
            <a:cxnLst/>
            <a:rect l="l" t="t" r="r" b="b"/>
            <a:pathLst>
              <a:path w="2137409" h="734060">
                <a:moveTo>
                  <a:pt x="2137410" y="366903"/>
                </a:moveTo>
                <a:lnTo>
                  <a:pt x="2134527" y="324091"/>
                </a:lnTo>
                <a:lnTo>
                  <a:pt x="2126107" y="282727"/>
                </a:lnTo>
                <a:lnTo>
                  <a:pt x="2112467" y="243090"/>
                </a:lnTo>
                <a:lnTo>
                  <a:pt x="2093937" y="205473"/>
                </a:lnTo>
                <a:lnTo>
                  <a:pt x="2070823" y="170129"/>
                </a:lnTo>
                <a:lnTo>
                  <a:pt x="2043455" y="137350"/>
                </a:lnTo>
                <a:lnTo>
                  <a:pt x="2012149" y="107403"/>
                </a:lnTo>
                <a:lnTo>
                  <a:pt x="1977237" y="80556"/>
                </a:lnTo>
                <a:lnTo>
                  <a:pt x="1939036" y="57086"/>
                </a:lnTo>
                <a:lnTo>
                  <a:pt x="1897862" y="37261"/>
                </a:lnTo>
                <a:lnTo>
                  <a:pt x="1854047" y="21374"/>
                </a:lnTo>
                <a:lnTo>
                  <a:pt x="1807895" y="9690"/>
                </a:lnTo>
                <a:lnTo>
                  <a:pt x="1759750" y="2476"/>
                </a:lnTo>
                <a:lnTo>
                  <a:pt x="1709928" y="0"/>
                </a:lnTo>
                <a:lnTo>
                  <a:pt x="427482" y="0"/>
                </a:lnTo>
                <a:lnTo>
                  <a:pt x="377647" y="2476"/>
                </a:lnTo>
                <a:lnTo>
                  <a:pt x="329501" y="9690"/>
                </a:lnTo>
                <a:lnTo>
                  <a:pt x="283349" y="21374"/>
                </a:lnTo>
                <a:lnTo>
                  <a:pt x="239534" y="37261"/>
                </a:lnTo>
                <a:lnTo>
                  <a:pt x="198361" y="57086"/>
                </a:lnTo>
                <a:lnTo>
                  <a:pt x="160159" y="80556"/>
                </a:lnTo>
                <a:lnTo>
                  <a:pt x="125247" y="107403"/>
                </a:lnTo>
                <a:lnTo>
                  <a:pt x="93941" y="137350"/>
                </a:lnTo>
                <a:lnTo>
                  <a:pt x="66573" y="170129"/>
                </a:lnTo>
                <a:lnTo>
                  <a:pt x="43459" y="205473"/>
                </a:lnTo>
                <a:lnTo>
                  <a:pt x="24930" y="243090"/>
                </a:lnTo>
                <a:lnTo>
                  <a:pt x="11290" y="282727"/>
                </a:lnTo>
                <a:lnTo>
                  <a:pt x="2870" y="324091"/>
                </a:lnTo>
                <a:lnTo>
                  <a:pt x="0" y="366903"/>
                </a:lnTo>
                <a:lnTo>
                  <a:pt x="2870" y="409727"/>
                </a:lnTo>
                <a:lnTo>
                  <a:pt x="11290" y="451091"/>
                </a:lnTo>
                <a:lnTo>
                  <a:pt x="24930" y="490728"/>
                </a:lnTo>
                <a:lnTo>
                  <a:pt x="43459" y="528345"/>
                </a:lnTo>
                <a:lnTo>
                  <a:pt x="66573" y="563689"/>
                </a:lnTo>
                <a:lnTo>
                  <a:pt x="93941" y="596468"/>
                </a:lnTo>
                <a:lnTo>
                  <a:pt x="125247" y="626414"/>
                </a:lnTo>
                <a:lnTo>
                  <a:pt x="160159" y="653262"/>
                </a:lnTo>
                <a:lnTo>
                  <a:pt x="198361" y="676732"/>
                </a:lnTo>
                <a:lnTo>
                  <a:pt x="239534" y="696556"/>
                </a:lnTo>
                <a:lnTo>
                  <a:pt x="283349" y="712444"/>
                </a:lnTo>
                <a:lnTo>
                  <a:pt x="329501" y="724128"/>
                </a:lnTo>
                <a:lnTo>
                  <a:pt x="377647" y="731342"/>
                </a:lnTo>
                <a:lnTo>
                  <a:pt x="427482" y="733806"/>
                </a:lnTo>
                <a:lnTo>
                  <a:pt x="1709928" y="733806"/>
                </a:lnTo>
                <a:lnTo>
                  <a:pt x="1759750" y="731342"/>
                </a:lnTo>
                <a:lnTo>
                  <a:pt x="1807895" y="724128"/>
                </a:lnTo>
                <a:lnTo>
                  <a:pt x="1854047" y="712444"/>
                </a:lnTo>
                <a:lnTo>
                  <a:pt x="1897862" y="696556"/>
                </a:lnTo>
                <a:lnTo>
                  <a:pt x="1939036" y="676732"/>
                </a:lnTo>
                <a:lnTo>
                  <a:pt x="1977237" y="653262"/>
                </a:lnTo>
                <a:lnTo>
                  <a:pt x="2012149" y="626414"/>
                </a:lnTo>
                <a:lnTo>
                  <a:pt x="2043455" y="596468"/>
                </a:lnTo>
                <a:lnTo>
                  <a:pt x="2070823" y="563689"/>
                </a:lnTo>
                <a:lnTo>
                  <a:pt x="2093937" y="528345"/>
                </a:lnTo>
                <a:lnTo>
                  <a:pt x="2112467" y="490728"/>
                </a:lnTo>
                <a:lnTo>
                  <a:pt x="2126107" y="451091"/>
                </a:lnTo>
                <a:lnTo>
                  <a:pt x="2134527" y="409727"/>
                </a:lnTo>
                <a:lnTo>
                  <a:pt x="2137410" y="366903"/>
                </a:lnTo>
                <a:close/>
              </a:path>
            </a:pathLst>
          </a:custGeom>
          <a:solidFill>
            <a:srgbClr val="4A2D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5201539" y="2048001"/>
            <a:ext cx="1715770" cy="435609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531495" marR="5080" indent="-519430">
              <a:lnSpc>
                <a:spcPts val="1540"/>
              </a:lnSpc>
              <a:spcBef>
                <a:spcPts val="270"/>
              </a:spcBef>
            </a:pP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14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Unpaid</a:t>
            </a:r>
            <a:r>
              <a:rPr sz="14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Academic Affiliate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296661" y="3309620"/>
            <a:ext cx="1523365" cy="91440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914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720"/>
              </a:spcBef>
            </a:pPr>
            <a:endParaRPr sz="1200">
              <a:latin typeface="Times New Roman"/>
              <a:cs typeface="Times New Roman"/>
            </a:endParaRPr>
          </a:p>
          <a:p>
            <a:pPr marL="4445" algn="ctr">
              <a:lnSpc>
                <a:spcPts val="1380"/>
              </a:lnSpc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</a:t>
            </a:r>
            <a:endParaRPr sz="1200">
              <a:latin typeface="Arial"/>
              <a:cs typeface="Arial"/>
            </a:endParaRPr>
          </a:p>
          <a:p>
            <a:pPr marL="6985" algn="ctr">
              <a:lnSpc>
                <a:spcPts val="1380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Unpaid</a:t>
            </a:r>
            <a:r>
              <a:rPr sz="12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Academic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17014" y="2130044"/>
            <a:ext cx="162623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Contingent</a:t>
            </a:r>
            <a:r>
              <a:rPr sz="14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Worker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30" name="object 30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1202436" y="2628900"/>
            <a:ext cx="3098800" cy="1800225"/>
            <a:chOff x="1202436" y="2628900"/>
            <a:chExt cx="3098800" cy="1800225"/>
          </a:xfrm>
        </p:grpSpPr>
        <p:sp>
          <p:nvSpPr>
            <p:cNvPr id="31" name="object 31"/>
            <p:cNvSpPr/>
            <p:nvPr/>
          </p:nvSpPr>
          <p:spPr>
            <a:xfrm>
              <a:off x="2828925" y="2628900"/>
              <a:ext cx="0" cy="304165"/>
            </a:xfrm>
            <a:custGeom>
              <a:avLst/>
              <a:gdLst/>
              <a:ahLst/>
              <a:cxnLst/>
              <a:rect l="l" t="t" r="r" b="b"/>
              <a:pathLst>
                <a:path h="304164">
                  <a:moveTo>
                    <a:pt x="0" y="0"/>
                  </a:moveTo>
                  <a:lnTo>
                    <a:pt x="0" y="171450"/>
                  </a:lnTo>
                  <a:lnTo>
                    <a:pt x="0" y="30403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774061" y="2919222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5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257300" y="3486150"/>
              <a:ext cx="1190625" cy="847090"/>
            </a:xfrm>
            <a:custGeom>
              <a:avLst/>
              <a:gdLst/>
              <a:ahLst/>
              <a:cxnLst/>
              <a:rect l="l" t="t" r="r" b="b"/>
              <a:pathLst>
                <a:path w="1190625" h="847089">
                  <a:moveTo>
                    <a:pt x="1190625" y="0"/>
                  </a:moveTo>
                  <a:lnTo>
                    <a:pt x="1190625" y="528574"/>
                  </a:lnTo>
                  <a:lnTo>
                    <a:pt x="0" y="528574"/>
                  </a:lnTo>
                  <a:lnTo>
                    <a:pt x="0" y="846963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202436" y="4319397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305175" y="3486150"/>
              <a:ext cx="941705" cy="847090"/>
            </a:xfrm>
            <a:custGeom>
              <a:avLst/>
              <a:gdLst/>
              <a:ahLst/>
              <a:cxnLst/>
              <a:rect l="l" t="t" r="r" b="b"/>
              <a:pathLst>
                <a:path w="941704" h="847089">
                  <a:moveTo>
                    <a:pt x="0" y="0"/>
                  </a:moveTo>
                  <a:lnTo>
                    <a:pt x="0" y="547624"/>
                  </a:lnTo>
                  <a:lnTo>
                    <a:pt x="941197" y="547624"/>
                  </a:lnTo>
                  <a:lnTo>
                    <a:pt x="941197" y="846963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191508" y="4319397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3526" y="4429124"/>
            <a:ext cx="1047750" cy="1028700"/>
          </a:xfrm>
          <a:custGeom>
            <a:avLst/>
            <a:gdLst/>
            <a:ahLst/>
            <a:cxnLst/>
            <a:rect l="l" t="t" r="r" b="b"/>
            <a:pathLst>
              <a:path w="1047750" h="1028700">
                <a:moveTo>
                  <a:pt x="1047394" y="514350"/>
                </a:moveTo>
                <a:lnTo>
                  <a:pt x="1045273" y="467550"/>
                </a:lnTo>
                <a:lnTo>
                  <a:pt x="1038987" y="421932"/>
                </a:lnTo>
                <a:lnTo>
                  <a:pt x="1028738" y="377659"/>
                </a:lnTo>
                <a:lnTo>
                  <a:pt x="1014691" y="334924"/>
                </a:lnTo>
                <a:lnTo>
                  <a:pt x="997051" y="293903"/>
                </a:lnTo>
                <a:lnTo>
                  <a:pt x="975982" y="254800"/>
                </a:lnTo>
                <a:lnTo>
                  <a:pt x="951674" y="217766"/>
                </a:lnTo>
                <a:lnTo>
                  <a:pt x="924331" y="183007"/>
                </a:lnTo>
                <a:lnTo>
                  <a:pt x="894118" y="150698"/>
                </a:lnTo>
                <a:lnTo>
                  <a:pt x="861225" y="121005"/>
                </a:lnTo>
                <a:lnTo>
                  <a:pt x="825830" y="94132"/>
                </a:lnTo>
                <a:lnTo>
                  <a:pt x="788123" y="70256"/>
                </a:lnTo>
                <a:lnTo>
                  <a:pt x="748309" y="49542"/>
                </a:lnTo>
                <a:lnTo>
                  <a:pt x="706539" y="32194"/>
                </a:lnTo>
                <a:lnTo>
                  <a:pt x="663016" y="18389"/>
                </a:lnTo>
                <a:lnTo>
                  <a:pt x="617918" y="8293"/>
                </a:lnTo>
                <a:lnTo>
                  <a:pt x="571449" y="2108"/>
                </a:lnTo>
                <a:lnTo>
                  <a:pt x="523773" y="0"/>
                </a:lnTo>
                <a:lnTo>
                  <a:pt x="476084" y="2108"/>
                </a:lnTo>
                <a:lnTo>
                  <a:pt x="429602" y="8293"/>
                </a:lnTo>
                <a:lnTo>
                  <a:pt x="384505" y="18389"/>
                </a:lnTo>
                <a:lnTo>
                  <a:pt x="340982" y="32194"/>
                </a:lnTo>
                <a:lnTo>
                  <a:pt x="299212" y="49542"/>
                </a:lnTo>
                <a:lnTo>
                  <a:pt x="259372" y="70256"/>
                </a:lnTo>
                <a:lnTo>
                  <a:pt x="221665" y="94132"/>
                </a:lnTo>
                <a:lnTo>
                  <a:pt x="186270" y="121005"/>
                </a:lnTo>
                <a:lnTo>
                  <a:pt x="153377" y="150685"/>
                </a:lnTo>
                <a:lnTo>
                  <a:pt x="123151" y="183007"/>
                </a:lnTo>
                <a:lnTo>
                  <a:pt x="95783" y="217766"/>
                </a:lnTo>
                <a:lnTo>
                  <a:pt x="71475" y="254800"/>
                </a:lnTo>
                <a:lnTo>
                  <a:pt x="50406" y="293903"/>
                </a:lnTo>
                <a:lnTo>
                  <a:pt x="32740" y="334924"/>
                </a:lnTo>
                <a:lnTo>
                  <a:pt x="18694" y="377659"/>
                </a:lnTo>
                <a:lnTo>
                  <a:pt x="8420" y="421932"/>
                </a:lnTo>
                <a:lnTo>
                  <a:pt x="2133" y="467550"/>
                </a:lnTo>
                <a:lnTo>
                  <a:pt x="0" y="514350"/>
                </a:lnTo>
                <a:lnTo>
                  <a:pt x="2133" y="561162"/>
                </a:lnTo>
                <a:lnTo>
                  <a:pt x="8420" y="606780"/>
                </a:lnTo>
                <a:lnTo>
                  <a:pt x="18694" y="651052"/>
                </a:lnTo>
                <a:lnTo>
                  <a:pt x="32740" y="693788"/>
                </a:lnTo>
                <a:lnTo>
                  <a:pt x="50406" y="734809"/>
                </a:lnTo>
                <a:lnTo>
                  <a:pt x="71475" y="773912"/>
                </a:lnTo>
                <a:lnTo>
                  <a:pt x="95783" y="810945"/>
                </a:lnTo>
                <a:lnTo>
                  <a:pt x="123151" y="845705"/>
                </a:lnTo>
                <a:lnTo>
                  <a:pt x="153377" y="878014"/>
                </a:lnTo>
                <a:lnTo>
                  <a:pt x="186270" y="907707"/>
                </a:lnTo>
                <a:lnTo>
                  <a:pt x="221665" y="934580"/>
                </a:lnTo>
                <a:lnTo>
                  <a:pt x="259372" y="958456"/>
                </a:lnTo>
                <a:lnTo>
                  <a:pt x="299212" y="979170"/>
                </a:lnTo>
                <a:lnTo>
                  <a:pt x="340982" y="996518"/>
                </a:lnTo>
                <a:lnTo>
                  <a:pt x="384505" y="1010323"/>
                </a:lnTo>
                <a:lnTo>
                  <a:pt x="429602" y="1020419"/>
                </a:lnTo>
                <a:lnTo>
                  <a:pt x="476084" y="1026604"/>
                </a:lnTo>
                <a:lnTo>
                  <a:pt x="523773" y="1028700"/>
                </a:lnTo>
                <a:lnTo>
                  <a:pt x="571449" y="1026604"/>
                </a:lnTo>
                <a:lnTo>
                  <a:pt x="617918" y="1020419"/>
                </a:lnTo>
                <a:lnTo>
                  <a:pt x="663016" y="1010323"/>
                </a:lnTo>
                <a:lnTo>
                  <a:pt x="706539" y="996518"/>
                </a:lnTo>
                <a:lnTo>
                  <a:pt x="748309" y="979170"/>
                </a:lnTo>
                <a:lnTo>
                  <a:pt x="788123" y="958456"/>
                </a:lnTo>
                <a:lnTo>
                  <a:pt x="825830" y="934580"/>
                </a:lnTo>
                <a:lnTo>
                  <a:pt x="861225" y="907707"/>
                </a:lnTo>
                <a:lnTo>
                  <a:pt x="894118" y="878027"/>
                </a:lnTo>
                <a:lnTo>
                  <a:pt x="924331" y="845705"/>
                </a:lnTo>
                <a:lnTo>
                  <a:pt x="951674" y="810945"/>
                </a:lnTo>
                <a:lnTo>
                  <a:pt x="975982" y="773912"/>
                </a:lnTo>
                <a:lnTo>
                  <a:pt x="997051" y="734809"/>
                </a:lnTo>
                <a:lnTo>
                  <a:pt x="1014691" y="693788"/>
                </a:lnTo>
                <a:lnTo>
                  <a:pt x="1028738" y="651052"/>
                </a:lnTo>
                <a:lnTo>
                  <a:pt x="1038987" y="606780"/>
                </a:lnTo>
                <a:lnTo>
                  <a:pt x="1045273" y="561162"/>
                </a:lnTo>
                <a:lnTo>
                  <a:pt x="1047394" y="514350"/>
                </a:lnTo>
                <a:close/>
              </a:path>
            </a:pathLst>
          </a:custGeom>
          <a:solidFill>
            <a:srgbClr val="8575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02030" y="4737353"/>
            <a:ext cx="914400" cy="37592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indent="173355">
              <a:lnSpc>
                <a:spcPts val="1320"/>
              </a:lnSpc>
              <a:spcBef>
                <a:spcPts val="240"/>
              </a:spcBef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Position Management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3714496" y="4429124"/>
            <a:ext cx="1063625" cy="1028700"/>
          </a:xfrm>
          <a:custGeom>
            <a:avLst/>
            <a:gdLst/>
            <a:ahLst/>
            <a:cxnLst/>
            <a:rect l="l" t="t" r="r" b="b"/>
            <a:pathLst>
              <a:path w="1063625" h="1028700">
                <a:moveTo>
                  <a:pt x="1063498" y="514350"/>
                </a:moveTo>
                <a:lnTo>
                  <a:pt x="1061313" y="467550"/>
                </a:lnTo>
                <a:lnTo>
                  <a:pt x="1054912" y="421932"/>
                </a:lnTo>
                <a:lnTo>
                  <a:pt x="1044486" y="377659"/>
                </a:lnTo>
                <a:lnTo>
                  <a:pt x="1030211" y="334924"/>
                </a:lnTo>
                <a:lnTo>
                  <a:pt x="1012266" y="293903"/>
                </a:lnTo>
                <a:lnTo>
                  <a:pt x="990866" y="254800"/>
                </a:lnTo>
                <a:lnTo>
                  <a:pt x="966177" y="217766"/>
                </a:lnTo>
                <a:lnTo>
                  <a:pt x="938403" y="183007"/>
                </a:lnTo>
                <a:lnTo>
                  <a:pt x="907719" y="150698"/>
                </a:lnTo>
                <a:lnTo>
                  <a:pt x="874331" y="121005"/>
                </a:lnTo>
                <a:lnTo>
                  <a:pt x="838415" y="94132"/>
                </a:lnTo>
                <a:lnTo>
                  <a:pt x="800163" y="70256"/>
                </a:lnTo>
                <a:lnTo>
                  <a:pt x="759752" y="49542"/>
                </a:lnTo>
                <a:lnTo>
                  <a:pt x="717397" y="32194"/>
                </a:lnTo>
                <a:lnTo>
                  <a:pt x="673265" y="18389"/>
                </a:lnTo>
                <a:lnTo>
                  <a:pt x="627545" y="8293"/>
                </a:lnTo>
                <a:lnTo>
                  <a:pt x="580440" y="2108"/>
                </a:lnTo>
                <a:lnTo>
                  <a:pt x="532130" y="0"/>
                </a:lnTo>
                <a:lnTo>
                  <a:pt x="483692" y="2108"/>
                </a:lnTo>
                <a:lnTo>
                  <a:pt x="436473" y="8293"/>
                </a:lnTo>
                <a:lnTo>
                  <a:pt x="390652" y="18389"/>
                </a:lnTo>
                <a:lnTo>
                  <a:pt x="346430" y="32194"/>
                </a:lnTo>
                <a:lnTo>
                  <a:pt x="303999" y="49542"/>
                </a:lnTo>
                <a:lnTo>
                  <a:pt x="263525" y="70256"/>
                </a:lnTo>
                <a:lnTo>
                  <a:pt x="225209" y="94132"/>
                </a:lnTo>
                <a:lnTo>
                  <a:pt x="189242" y="121005"/>
                </a:lnTo>
                <a:lnTo>
                  <a:pt x="155803" y="150685"/>
                </a:lnTo>
                <a:lnTo>
                  <a:pt x="125095" y="183007"/>
                </a:lnTo>
                <a:lnTo>
                  <a:pt x="97294" y="217766"/>
                </a:lnTo>
                <a:lnTo>
                  <a:pt x="72593" y="254800"/>
                </a:lnTo>
                <a:lnTo>
                  <a:pt x="51181" y="293903"/>
                </a:lnTo>
                <a:lnTo>
                  <a:pt x="33235" y="334924"/>
                </a:lnTo>
                <a:lnTo>
                  <a:pt x="18961" y="377659"/>
                </a:lnTo>
                <a:lnTo>
                  <a:pt x="8534" y="421932"/>
                </a:lnTo>
                <a:lnTo>
                  <a:pt x="2146" y="467550"/>
                </a:lnTo>
                <a:lnTo>
                  <a:pt x="0" y="514350"/>
                </a:lnTo>
                <a:lnTo>
                  <a:pt x="2146" y="561162"/>
                </a:lnTo>
                <a:lnTo>
                  <a:pt x="8534" y="606780"/>
                </a:lnTo>
                <a:lnTo>
                  <a:pt x="18961" y="651052"/>
                </a:lnTo>
                <a:lnTo>
                  <a:pt x="33235" y="693788"/>
                </a:lnTo>
                <a:lnTo>
                  <a:pt x="51181" y="734809"/>
                </a:lnTo>
                <a:lnTo>
                  <a:pt x="72593" y="773912"/>
                </a:lnTo>
                <a:lnTo>
                  <a:pt x="97294" y="810945"/>
                </a:lnTo>
                <a:lnTo>
                  <a:pt x="125095" y="845705"/>
                </a:lnTo>
                <a:lnTo>
                  <a:pt x="155803" y="878014"/>
                </a:lnTo>
                <a:lnTo>
                  <a:pt x="189242" y="907707"/>
                </a:lnTo>
                <a:lnTo>
                  <a:pt x="225209" y="934580"/>
                </a:lnTo>
                <a:lnTo>
                  <a:pt x="263525" y="958456"/>
                </a:lnTo>
                <a:lnTo>
                  <a:pt x="303999" y="979170"/>
                </a:lnTo>
                <a:lnTo>
                  <a:pt x="346430" y="996518"/>
                </a:lnTo>
                <a:lnTo>
                  <a:pt x="390652" y="1010323"/>
                </a:lnTo>
                <a:lnTo>
                  <a:pt x="436473" y="1020419"/>
                </a:lnTo>
                <a:lnTo>
                  <a:pt x="483692" y="1026604"/>
                </a:lnTo>
                <a:lnTo>
                  <a:pt x="532130" y="1028700"/>
                </a:lnTo>
                <a:lnTo>
                  <a:pt x="580440" y="1026604"/>
                </a:lnTo>
                <a:lnTo>
                  <a:pt x="627545" y="1020419"/>
                </a:lnTo>
                <a:lnTo>
                  <a:pt x="673265" y="1010323"/>
                </a:lnTo>
                <a:lnTo>
                  <a:pt x="717397" y="996518"/>
                </a:lnTo>
                <a:lnTo>
                  <a:pt x="759752" y="979170"/>
                </a:lnTo>
                <a:lnTo>
                  <a:pt x="800163" y="958456"/>
                </a:lnTo>
                <a:lnTo>
                  <a:pt x="838415" y="934580"/>
                </a:lnTo>
                <a:lnTo>
                  <a:pt x="874331" y="907707"/>
                </a:lnTo>
                <a:lnTo>
                  <a:pt x="907732" y="878027"/>
                </a:lnTo>
                <a:lnTo>
                  <a:pt x="938403" y="845705"/>
                </a:lnTo>
                <a:lnTo>
                  <a:pt x="966177" y="810945"/>
                </a:lnTo>
                <a:lnTo>
                  <a:pt x="990866" y="773912"/>
                </a:lnTo>
                <a:lnTo>
                  <a:pt x="1012266" y="734809"/>
                </a:lnTo>
                <a:lnTo>
                  <a:pt x="1030211" y="693788"/>
                </a:lnTo>
                <a:lnTo>
                  <a:pt x="1044486" y="651052"/>
                </a:lnTo>
                <a:lnTo>
                  <a:pt x="1054912" y="606780"/>
                </a:lnTo>
                <a:lnTo>
                  <a:pt x="1061313" y="561162"/>
                </a:lnTo>
                <a:lnTo>
                  <a:pt x="1063498" y="514350"/>
                </a:lnTo>
                <a:close/>
              </a:path>
            </a:pathLst>
          </a:custGeom>
          <a:solidFill>
            <a:srgbClr val="8575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792473" y="4737353"/>
            <a:ext cx="914400" cy="37592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indent="321310">
              <a:lnSpc>
                <a:spcPts val="1320"/>
              </a:lnSpc>
              <a:spcBef>
                <a:spcPts val="240"/>
              </a:spcBef>
            </a:pP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Job </a:t>
            </a: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Management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402838" y="5838910"/>
            <a:ext cx="1693545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Contingent</a:t>
            </a:r>
            <a:r>
              <a:rPr sz="12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Worker</a:t>
            </a:r>
            <a:r>
              <a:rPr sz="12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Arial"/>
                <a:cs typeface="Arial"/>
              </a:rPr>
              <a:t>Type: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743200" y="5807709"/>
            <a:ext cx="3009265" cy="25019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16510" rIns="0" bIns="0" rtlCol="0">
            <a:spAutoFit/>
          </a:bodyPr>
          <a:lstStyle/>
          <a:p>
            <a:pPr marL="659130">
              <a:lnSpc>
                <a:spcPct val="100000"/>
              </a:lnSpc>
              <a:spcBef>
                <a:spcPts val="130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Contingent</a:t>
            </a:r>
            <a:r>
              <a:rPr sz="12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Worker</a:t>
            </a:r>
            <a:r>
              <a:rPr sz="12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Arial"/>
                <a:cs typeface="Arial"/>
              </a:rPr>
              <a:t>Type: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0" name="object 10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4192778" y="5446395"/>
            <a:ext cx="109855" cy="361950"/>
            <a:chOff x="4192778" y="5446395"/>
            <a:chExt cx="109855" cy="361950"/>
          </a:xfrm>
        </p:grpSpPr>
        <p:sp>
          <p:nvSpPr>
            <p:cNvPr id="11" name="object 11"/>
            <p:cNvSpPr/>
            <p:nvPr/>
          </p:nvSpPr>
          <p:spPr>
            <a:xfrm>
              <a:off x="4246372" y="5457825"/>
              <a:ext cx="1270" cy="254635"/>
            </a:xfrm>
            <a:custGeom>
              <a:avLst/>
              <a:gdLst/>
              <a:ahLst/>
              <a:cxnLst/>
              <a:rect l="l" t="t" r="r" b="b"/>
              <a:pathLst>
                <a:path w="1270" h="254635">
                  <a:moveTo>
                    <a:pt x="0" y="0"/>
                  </a:moveTo>
                  <a:lnTo>
                    <a:pt x="0" y="17652"/>
                  </a:lnTo>
                  <a:lnTo>
                    <a:pt x="1269" y="17652"/>
                  </a:lnTo>
                  <a:lnTo>
                    <a:pt x="1269" y="254380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192778" y="5698490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5420867" y="3591010"/>
            <a:ext cx="1282065" cy="3384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65"/>
              </a:lnSpc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</a:t>
            </a:r>
            <a:endParaRPr sz="1200" dirty="0">
              <a:latin typeface="Arial"/>
              <a:cs typeface="Arial"/>
            </a:endParaRPr>
          </a:p>
          <a:p>
            <a:pPr algn="ctr">
              <a:lnSpc>
                <a:spcPts val="1380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Unpaid</a:t>
            </a:r>
            <a:r>
              <a:rPr sz="12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Academic</a:t>
            </a:r>
            <a:endParaRPr sz="1200" dirty="0">
              <a:latin typeface="Arial"/>
              <a:cs typeface="Arial"/>
            </a:endParaRPr>
          </a:p>
        </p:txBody>
      </p:sp>
      <p:grpSp>
        <p:nvGrpSpPr>
          <p:cNvPr id="17" name="object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003035" y="2652902"/>
            <a:ext cx="109855" cy="657225"/>
            <a:chOff x="6003035" y="2652902"/>
            <a:chExt cx="109855" cy="657225"/>
          </a:xfrm>
        </p:grpSpPr>
        <p:sp>
          <p:nvSpPr>
            <p:cNvPr id="18" name="object 18"/>
            <p:cNvSpPr/>
            <p:nvPr/>
          </p:nvSpPr>
          <p:spPr>
            <a:xfrm>
              <a:off x="6057899" y="2652902"/>
              <a:ext cx="0" cy="561340"/>
            </a:xfrm>
            <a:custGeom>
              <a:avLst/>
              <a:gdLst/>
              <a:ahLst/>
              <a:cxnLst/>
              <a:rect l="l" t="t" r="r" b="b"/>
              <a:pathLst>
                <a:path h="561339">
                  <a:moveTo>
                    <a:pt x="0" y="0"/>
                  </a:moveTo>
                  <a:lnTo>
                    <a:pt x="0" y="561213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003035" y="3200400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822" y="6971029"/>
            <a:ext cx="3011170" cy="1270"/>
          </a:xfrm>
          <a:custGeom>
            <a:avLst/>
            <a:gdLst/>
            <a:ahLst/>
            <a:cxnLst/>
            <a:rect l="l" t="t" r="r" b="b"/>
            <a:pathLst>
              <a:path w="3011170" h="1270">
                <a:moveTo>
                  <a:pt x="3010547" y="0"/>
                </a:moveTo>
                <a:lnTo>
                  <a:pt x="0" y="0"/>
                </a:lnTo>
                <a:lnTo>
                  <a:pt x="0" y="1270"/>
                </a:lnTo>
                <a:lnTo>
                  <a:pt x="3010547" y="1270"/>
                </a:lnTo>
                <a:lnTo>
                  <a:pt x="3010547" y="0"/>
                </a:lnTo>
                <a:close/>
              </a:path>
            </a:pathLst>
          </a:custGeom>
          <a:solidFill>
            <a:srgbClr val="4A2D84">
              <a:alpha val="788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835" y="6057900"/>
            <a:ext cx="3010535" cy="1270"/>
          </a:xfrm>
          <a:custGeom>
            <a:avLst/>
            <a:gdLst/>
            <a:ahLst/>
            <a:cxnLst/>
            <a:rect l="l" t="t" r="r" b="b"/>
            <a:pathLst>
              <a:path w="3010535" h="1270">
                <a:moveTo>
                  <a:pt x="3010522" y="0"/>
                </a:moveTo>
                <a:lnTo>
                  <a:pt x="0" y="0"/>
                </a:lnTo>
                <a:lnTo>
                  <a:pt x="0" y="1270"/>
                </a:lnTo>
                <a:lnTo>
                  <a:pt x="3010522" y="1270"/>
                </a:lnTo>
                <a:lnTo>
                  <a:pt x="3010522" y="0"/>
                </a:lnTo>
                <a:close/>
              </a:path>
            </a:pathLst>
          </a:custGeom>
          <a:solidFill>
            <a:srgbClr val="4A2D84">
              <a:alpha val="788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2743200" y="6059170"/>
            <a:ext cx="3011805" cy="911860"/>
          </a:xfrm>
          <a:prstGeom prst="rect">
            <a:avLst/>
          </a:prstGeom>
          <a:solidFill>
            <a:srgbClr val="4A2D84">
              <a:alpha val="78823"/>
            </a:srgbClr>
          </a:solidFill>
        </p:spPr>
        <p:txBody>
          <a:bodyPr vert="horz" wrap="square" lIns="0" tIns="38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1200">
              <a:latin typeface="Times New Roman"/>
              <a:cs typeface="Times New Roman"/>
            </a:endParaRPr>
          </a:p>
          <a:p>
            <a:pPr marL="283210" indent="-168275">
              <a:lnSpc>
                <a:spcPts val="1380"/>
              </a:lnSpc>
              <a:buAutoNum type="arabicPeriod"/>
              <a:tabLst>
                <a:tab pos="283210" algn="l"/>
              </a:tabLst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Consultant,</a:t>
            </a:r>
            <a:r>
              <a:rPr sz="120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Contractor,</a:t>
            </a:r>
            <a:r>
              <a:rPr sz="12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Vendor</a:t>
            </a:r>
            <a:endParaRPr sz="1200">
              <a:latin typeface="Arial"/>
              <a:cs typeface="Arial"/>
            </a:endParaRPr>
          </a:p>
          <a:p>
            <a:pPr marL="283210" indent="-168275">
              <a:lnSpc>
                <a:spcPts val="1320"/>
              </a:lnSpc>
              <a:buAutoNum type="arabicPeriod"/>
              <a:tabLst>
                <a:tab pos="283210" algn="l"/>
              </a:tabLst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Non-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Academic</a:t>
            </a:r>
            <a:r>
              <a:rPr sz="12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Affiliate</a:t>
            </a:r>
            <a:r>
              <a:rPr sz="12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(directory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Arial"/>
                <a:cs typeface="Arial"/>
              </a:rPr>
              <a:t>only)</a:t>
            </a:r>
            <a:endParaRPr sz="1200">
              <a:latin typeface="Arial"/>
              <a:cs typeface="Arial"/>
            </a:endParaRPr>
          </a:p>
          <a:p>
            <a:pPr marL="283210" indent="-168275">
              <a:lnSpc>
                <a:spcPts val="1380"/>
              </a:lnSpc>
              <a:buAutoNum type="arabicPeriod"/>
              <a:tabLst>
                <a:tab pos="283210" algn="l"/>
              </a:tabLst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Non-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Academic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Affiliate</a:t>
            </a:r>
            <a:r>
              <a:rPr sz="12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(general)</a:t>
            </a:r>
            <a:endParaRPr sz="12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19632" y="6126565"/>
            <a:ext cx="1075690" cy="50609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indent="-635" algn="ctr">
              <a:lnSpc>
                <a:spcPts val="1320"/>
              </a:lnSpc>
              <a:spcBef>
                <a:spcPts val="20"/>
              </a:spcBef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Contingent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Worker</a:t>
            </a:r>
            <a:r>
              <a:rPr sz="12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Type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 is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Time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Approver</a:t>
            </a:r>
            <a:endParaRPr sz="1200">
              <a:latin typeface="Arial"/>
              <a:cs typeface="Arial"/>
            </a:endParaRPr>
          </a:p>
        </p:txBody>
      </p:sp>
      <p:sp>
        <p:nvSpPr>
          <p:cNvPr id="24" name="object 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28650" y="5806440"/>
            <a:ext cx="1257300" cy="116586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14859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70"/>
              </a:spcBef>
            </a:pPr>
            <a:endParaRPr sz="1200">
              <a:latin typeface="Times New Roman"/>
              <a:cs typeface="Times New Roman"/>
            </a:endParaRPr>
          </a:p>
          <a:p>
            <a:pPr marL="90805" marR="83185" indent="-635" algn="ctr">
              <a:lnSpc>
                <a:spcPts val="1320"/>
              </a:lnSpc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Contingent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Worker</a:t>
            </a:r>
            <a:r>
              <a:rPr sz="12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Type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 is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Time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Approver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25" name="object 25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1202436" y="3028950"/>
            <a:ext cx="2632075" cy="2777490"/>
            <a:chOff x="1202436" y="3028950"/>
            <a:chExt cx="2632075" cy="2777490"/>
          </a:xfrm>
        </p:grpSpPr>
        <p:sp>
          <p:nvSpPr>
            <p:cNvPr id="26" name="object 26"/>
            <p:cNvSpPr/>
            <p:nvPr/>
          </p:nvSpPr>
          <p:spPr>
            <a:xfrm>
              <a:off x="1257300" y="5457825"/>
              <a:ext cx="0" cy="252729"/>
            </a:xfrm>
            <a:custGeom>
              <a:avLst/>
              <a:gdLst/>
              <a:ahLst/>
              <a:cxnLst/>
              <a:rect l="l" t="t" r="r" b="b"/>
              <a:pathLst>
                <a:path h="252729">
                  <a:moveTo>
                    <a:pt x="0" y="0"/>
                  </a:moveTo>
                  <a:lnTo>
                    <a:pt x="0" y="252602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202436" y="569671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823720" y="3028949"/>
              <a:ext cx="2010410" cy="457200"/>
            </a:xfrm>
            <a:custGeom>
              <a:avLst/>
              <a:gdLst/>
              <a:ahLst/>
              <a:cxnLst/>
              <a:rect l="l" t="t" r="r" b="b"/>
              <a:pathLst>
                <a:path w="2010410" h="457200">
                  <a:moveTo>
                    <a:pt x="2010410" y="228600"/>
                  </a:moveTo>
                  <a:lnTo>
                    <a:pt x="1993392" y="162585"/>
                  </a:lnTo>
                  <a:lnTo>
                    <a:pt x="1945652" y="104140"/>
                  </a:lnTo>
                  <a:lnTo>
                    <a:pt x="1911832" y="78638"/>
                  </a:lnTo>
                  <a:lnTo>
                    <a:pt x="1872208" y="56083"/>
                  </a:lnTo>
                  <a:lnTo>
                    <a:pt x="1827377" y="36842"/>
                  </a:lnTo>
                  <a:lnTo>
                    <a:pt x="1778000" y="21259"/>
                  </a:lnTo>
                  <a:lnTo>
                    <a:pt x="1724672" y="9690"/>
                  </a:lnTo>
                  <a:lnTo>
                    <a:pt x="1668043" y="2489"/>
                  </a:lnTo>
                  <a:lnTo>
                    <a:pt x="1608709" y="0"/>
                  </a:lnTo>
                  <a:lnTo>
                    <a:pt x="401701" y="0"/>
                  </a:lnTo>
                  <a:lnTo>
                    <a:pt x="342353" y="2489"/>
                  </a:lnTo>
                  <a:lnTo>
                    <a:pt x="285724" y="9690"/>
                  </a:lnTo>
                  <a:lnTo>
                    <a:pt x="232397" y="21259"/>
                  </a:lnTo>
                  <a:lnTo>
                    <a:pt x="183019" y="36842"/>
                  </a:lnTo>
                  <a:lnTo>
                    <a:pt x="138188" y="56083"/>
                  </a:lnTo>
                  <a:lnTo>
                    <a:pt x="98564" y="78638"/>
                  </a:lnTo>
                  <a:lnTo>
                    <a:pt x="64744" y="104140"/>
                  </a:lnTo>
                  <a:lnTo>
                    <a:pt x="37350" y="132245"/>
                  </a:lnTo>
                  <a:lnTo>
                    <a:pt x="4356" y="194830"/>
                  </a:lnTo>
                  <a:lnTo>
                    <a:pt x="0" y="228600"/>
                  </a:lnTo>
                  <a:lnTo>
                    <a:pt x="4356" y="262382"/>
                  </a:lnTo>
                  <a:lnTo>
                    <a:pt x="37350" y="324967"/>
                  </a:lnTo>
                  <a:lnTo>
                    <a:pt x="64744" y="353072"/>
                  </a:lnTo>
                  <a:lnTo>
                    <a:pt x="98564" y="378574"/>
                  </a:lnTo>
                  <a:lnTo>
                    <a:pt x="138188" y="401129"/>
                  </a:lnTo>
                  <a:lnTo>
                    <a:pt x="183019" y="420370"/>
                  </a:lnTo>
                  <a:lnTo>
                    <a:pt x="232397" y="435952"/>
                  </a:lnTo>
                  <a:lnTo>
                    <a:pt x="285724" y="447522"/>
                  </a:lnTo>
                  <a:lnTo>
                    <a:pt x="342353" y="454723"/>
                  </a:lnTo>
                  <a:lnTo>
                    <a:pt x="401701" y="457200"/>
                  </a:lnTo>
                  <a:lnTo>
                    <a:pt x="1608709" y="457200"/>
                  </a:lnTo>
                  <a:lnTo>
                    <a:pt x="1668043" y="454723"/>
                  </a:lnTo>
                  <a:lnTo>
                    <a:pt x="1724672" y="447522"/>
                  </a:lnTo>
                  <a:lnTo>
                    <a:pt x="1778000" y="435952"/>
                  </a:lnTo>
                  <a:lnTo>
                    <a:pt x="1827377" y="420370"/>
                  </a:lnTo>
                  <a:lnTo>
                    <a:pt x="1872208" y="401129"/>
                  </a:lnTo>
                  <a:lnTo>
                    <a:pt x="1911832" y="378574"/>
                  </a:lnTo>
                  <a:lnTo>
                    <a:pt x="1945652" y="353072"/>
                  </a:lnTo>
                  <a:lnTo>
                    <a:pt x="1973046" y="324967"/>
                  </a:lnTo>
                  <a:lnTo>
                    <a:pt x="2006041" y="262382"/>
                  </a:lnTo>
                  <a:lnTo>
                    <a:pt x="2010410" y="228600"/>
                  </a:lnTo>
                  <a:close/>
                </a:path>
              </a:pathLst>
            </a:custGeom>
            <a:solidFill>
              <a:srgbClr val="85754D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2298319" y="3116072"/>
            <a:ext cx="10629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Manager?</a:t>
            </a:r>
            <a:endParaRPr sz="14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674114" y="3797553"/>
            <a:ext cx="2876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latin typeface="Arial"/>
                <a:cs typeface="Arial"/>
              </a:rPr>
              <a:t>Yes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679952" y="3824478"/>
            <a:ext cx="2197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latin typeface="Arial"/>
                <a:cs typeface="Arial"/>
              </a:rPr>
              <a:t>No</a:t>
            </a:r>
            <a:endParaRPr sz="1200">
              <a:latin typeface="Arial"/>
              <a:cs typeface="Arial"/>
            </a:endParaRPr>
          </a:p>
        </p:txBody>
      </p:sp>
      <p:sp>
        <p:nvSpPr>
          <p:cNvPr id="42" name="Date Placeholder 41">
            <a:extLst>
              <a:ext uri="{FF2B5EF4-FFF2-40B4-BE49-F238E27FC236}">
                <a16:creationId xmlns:a16="http://schemas.microsoft.com/office/drawing/2014/main" id="{E1A68A3E-4784-4EF8-28D6-902C5A9ED6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r>
              <a:rPr lang="en-US"/>
              <a:t>2/12/2026</a:t>
            </a:r>
          </a:p>
        </p:txBody>
      </p:sp>
      <p:sp>
        <p:nvSpPr>
          <p:cNvPr id="43" name="Slide Number Placeholder 42">
            <a:extLst>
              <a:ext uri="{FF2B5EF4-FFF2-40B4-BE49-F238E27FC236}">
                <a16:creationId xmlns:a16="http://schemas.microsoft.com/office/drawing/2014/main" id="{2D982D4D-516D-C638-9AC2-3D5B05B471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20517" y="2114549"/>
            <a:ext cx="1063625" cy="1028700"/>
          </a:xfrm>
          <a:custGeom>
            <a:avLst/>
            <a:gdLst/>
            <a:ahLst/>
            <a:cxnLst/>
            <a:rect l="l" t="t" r="r" b="b"/>
            <a:pathLst>
              <a:path w="1063625" h="1028700">
                <a:moveTo>
                  <a:pt x="1063498" y="514350"/>
                </a:moveTo>
                <a:lnTo>
                  <a:pt x="1061339" y="467550"/>
                </a:lnTo>
                <a:lnTo>
                  <a:pt x="1054950" y="421932"/>
                </a:lnTo>
                <a:lnTo>
                  <a:pt x="1044524" y="377659"/>
                </a:lnTo>
                <a:lnTo>
                  <a:pt x="1030262" y="334924"/>
                </a:lnTo>
                <a:lnTo>
                  <a:pt x="1012329" y="293903"/>
                </a:lnTo>
                <a:lnTo>
                  <a:pt x="990917" y="254800"/>
                </a:lnTo>
                <a:lnTo>
                  <a:pt x="966241" y="217766"/>
                </a:lnTo>
                <a:lnTo>
                  <a:pt x="938453" y="183007"/>
                </a:lnTo>
                <a:lnTo>
                  <a:pt x="907770" y="150698"/>
                </a:lnTo>
                <a:lnTo>
                  <a:pt x="874369" y="121005"/>
                </a:lnTo>
                <a:lnTo>
                  <a:pt x="838454" y="94132"/>
                </a:lnTo>
                <a:lnTo>
                  <a:pt x="800188" y="70256"/>
                </a:lnTo>
                <a:lnTo>
                  <a:pt x="759777" y="49542"/>
                </a:lnTo>
                <a:lnTo>
                  <a:pt x="717410" y="32194"/>
                </a:lnTo>
                <a:lnTo>
                  <a:pt x="673265" y="18389"/>
                </a:lnTo>
                <a:lnTo>
                  <a:pt x="627545" y="8293"/>
                </a:lnTo>
                <a:lnTo>
                  <a:pt x="580440" y="2108"/>
                </a:lnTo>
                <a:lnTo>
                  <a:pt x="532130" y="0"/>
                </a:lnTo>
                <a:lnTo>
                  <a:pt x="483704" y="2108"/>
                </a:lnTo>
                <a:lnTo>
                  <a:pt x="436511" y="8293"/>
                </a:lnTo>
                <a:lnTo>
                  <a:pt x="390715" y="18389"/>
                </a:lnTo>
                <a:lnTo>
                  <a:pt x="346506" y="32194"/>
                </a:lnTo>
                <a:lnTo>
                  <a:pt x="304076" y="49542"/>
                </a:lnTo>
                <a:lnTo>
                  <a:pt x="263613" y="70256"/>
                </a:lnTo>
                <a:lnTo>
                  <a:pt x="225298" y="94132"/>
                </a:lnTo>
                <a:lnTo>
                  <a:pt x="189331" y="121005"/>
                </a:lnTo>
                <a:lnTo>
                  <a:pt x="155905" y="150698"/>
                </a:lnTo>
                <a:lnTo>
                  <a:pt x="125183" y="183007"/>
                </a:lnTo>
                <a:lnTo>
                  <a:pt x="97383" y="217766"/>
                </a:lnTo>
                <a:lnTo>
                  <a:pt x="72669" y="254800"/>
                </a:lnTo>
                <a:lnTo>
                  <a:pt x="51257" y="293903"/>
                </a:lnTo>
                <a:lnTo>
                  <a:pt x="33299" y="334924"/>
                </a:lnTo>
                <a:lnTo>
                  <a:pt x="19011" y="377659"/>
                </a:lnTo>
                <a:lnTo>
                  <a:pt x="8572" y="421932"/>
                </a:lnTo>
                <a:lnTo>
                  <a:pt x="2171" y="467550"/>
                </a:lnTo>
                <a:lnTo>
                  <a:pt x="0" y="514350"/>
                </a:lnTo>
                <a:lnTo>
                  <a:pt x="2171" y="561162"/>
                </a:lnTo>
                <a:lnTo>
                  <a:pt x="8572" y="606780"/>
                </a:lnTo>
                <a:lnTo>
                  <a:pt x="19011" y="651052"/>
                </a:lnTo>
                <a:lnTo>
                  <a:pt x="33299" y="693788"/>
                </a:lnTo>
                <a:lnTo>
                  <a:pt x="51257" y="734809"/>
                </a:lnTo>
                <a:lnTo>
                  <a:pt x="72669" y="773912"/>
                </a:lnTo>
                <a:lnTo>
                  <a:pt x="97383" y="810945"/>
                </a:lnTo>
                <a:lnTo>
                  <a:pt x="125183" y="845705"/>
                </a:lnTo>
                <a:lnTo>
                  <a:pt x="155905" y="878014"/>
                </a:lnTo>
                <a:lnTo>
                  <a:pt x="189331" y="907707"/>
                </a:lnTo>
                <a:lnTo>
                  <a:pt x="225298" y="934580"/>
                </a:lnTo>
                <a:lnTo>
                  <a:pt x="263613" y="958456"/>
                </a:lnTo>
                <a:lnTo>
                  <a:pt x="304076" y="979170"/>
                </a:lnTo>
                <a:lnTo>
                  <a:pt x="346506" y="996518"/>
                </a:lnTo>
                <a:lnTo>
                  <a:pt x="390715" y="1010323"/>
                </a:lnTo>
                <a:lnTo>
                  <a:pt x="436511" y="1020419"/>
                </a:lnTo>
                <a:lnTo>
                  <a:pt x="483704" y="1026604"/>
                </a:lnTo>
                <a:lnTo>
                  <a:pt x="532130" y="1028700"/>
                </a:lnTo>
                <a:lnTo>
                  <a:pt x="580440" y="1026604"/>
                </a:lnTo>
                <a:lnTo>
                  <a:pt x="627545" y="1020419"/>
                </a:lnTo>
                <a:lnTo>
                  <a:pt x="673265" y="1010323"/>
                </a:lnTo>
                <a:lnTo>
                  <a:pt x="717410" y="996518"/>
                </a:lnTo>
                <a:lnTo>
                  <a:pt x="759777" y="979170"/>
                </a:lnTo>
                <a:lnTo>
                  <a:pt x="800188" y="958456"/>
                </a:lnTo>
                <a:lnTo>
                  <a:pt x="838454" y="934580"/>
                </a:lnTo>
                <a:lnTo>
                  <a:pt x="874369" y="907707"/>
                </a:lnTo>
                <a:lnTo>
                  <a:pt x="907770" y="878014"/>
                </a:lnTo>
                <a:lnTo>
                  <a:pt x="938453" y="845705"/>
                </a:lnTo>
                <a:lnTo>
                  <a:pt x="966241" y="810945"/>
                </a:lnTo>
                <a:lnTo>
                  <a:pt x="990917" y="773912"/>
                </a:lnTo>
                <a:lnTo>
                  <a:pt x="1012329" y="734809"/>
                </a:lnTo>
                <a:lnTo>
                  <a:pt x="1030262" y="693788"/>
                </a:lnTo>
                <a:lnTo>
                  <a:pt x="1044524" y="651052"/>
                </a:lnTo>
                <a:lnTo>
                  <a:pt x="1054950" y="606780"/>
                </a:lnTo>
                <a:lnTo>
                  <a:pt x="1061339" y="561162"/>
                </a:lnTo>
                <a:lnTo>
                  <a:pt x="1063498" y="514350"/>
                </a:lnTo>
                <a:close/>
              </a:path>
            </a:pathLst>
          </a:custGeom>
          <a:solidFill>
            <a:srgbClr val="8575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198367" y="2422397"/>
            <a:ext cx="914400" cy="375920"/>
          </a:xfrm>
          <a:prstGeom prst="rect">
            <a:avLst/>
          </a:prstGeom>
        </p:spPr>
        <p:txBody>
          <a:bodyPr vert="horz" wrap="square" lIns="0" tIns="31114" rIns="0" bIns="0" rtlCol="0">
            <a:spAutoFit/>
          </a:bodyPr>
          <a:lstStyle/>
          <a:p>
            <a:pPr marL="12700" marR="5080" indent="321310">
              <a:lnSpc>
                <a:spcPts val="1320"/>
              </a:lnSpc>
              <a:spcBef>
                <a:spcPts val="244"/>
              </a:spcBef>
            </a:pP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Job </a:t>
            </a: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Management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86834" y="8476573"/>
            <a:ext cx="914400" cy="50609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algn="ctr">
              <a:lnSpc>
                <a:spcPts val="1320"/>
              </a:lnSpc>
              <a:spcBef>
                <a:spcPts val="20"/>
              </a:spcBef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14698" y="8305545"/>
            <a:ext cx="1057275" cy="86741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174625" rIns="0" bIns="0" rtlCol="0">
            <a:spAutoFit/>
          </a:bodyPr>
          <a:lstStyle/>
          <a:p>
            <a:pPr marL="71755" marR="62865" algn="ctr">
              <a:lnSpc>
                <a:spcPts val="1320"/>
              </a:lnSpc>
              <a:spcBef>
                <a:spcPts val="1375"/>
              </a:spcBef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647061" y="1371599"/>
            <a:ext cx="2011045" cy="457200"/>
          </a:xfrm>
          <a:custGeom>
            <a:avLst/>
            <a:gdLst/>
            <a:ahLst/>
            <a:cxnLst/>
            <a:rect l="l" t="t" r="r" b="b"/>
            <a:pathLst>
              <a:path w="2011045" h="457200">
                <a:moveTo>
                  <a:pt x="2010537" y="228600"/>
                </a:moveTo>
                <a:lnTo>
                  <a:pt x="1993455" y="162585"/>
                </a:lnTo>
                <a:lnTo>
                  <a:pt x="1945690" y="104140"/>
                </a:lnTo>
                <a:lnTo>
                  <a:pt x="1911858" y="78638"/>
                </a:lnTo>
                <a:lnTo>
                  <a:pt x="1872208" y="56083"/>
                </a:lnTo>
                <a:lnTo>
                  <a:pt x="1827390" y="36842"/>
                </a:lnTo>
                <a:lnTo>
                  <a:pt x="1778000" y="21259"/>
                </a:lnTo>
                <a:lnTo>
                  <a:pt x="1724685" y="9690"/>
                </a:lnTo>
                <a:lnTo>
                  <a:pt x="1668043" y="2489"/>
                </a:lnTo>
                <a:lnTo>
                  <a:pt x="1608709" y="0"/>
                </a:lnTo>
                <a:lnTo>
                  <a:pt x="401701" y="0"/>
                </a:lnTo>
                <a:lnTo>
                  <a:pt x="342353" y="2489"/>
                </a:lnTo>
                <a:lnTo>
                  <a:pt x="285724" y="9690"/>
                </a:lnTo>
                <a:lnTo>
                  <a:pt x="232397" y="21259"/>
                </a:lnTo>
                <a:lnTo>
                  <a:pt x="183019" y="36842"/>
                </a:lnTo>
                <a:lnTo>
                  <a:pt x="138188" y="56083"/>
                </a:lnTo>
                <a:lnTo>
                  <a:pt x="98564" y="78638"/>
                </a:lnTo>
                <a:lnTo>
                  <a:pt x="64744" y="104140"/>
                </a:lnTo>
                <a:lnTo>
                  <a:pt x="37350" y="132245"/>
                </a:lnTo>
                <a:lnTo>
                  <a:pt x="4356" y="194830"/>
                </a:lnTo>
                <a:lnTo>
                  <a:pt x="0" y="228600"/>
                </a:lnTo>
                <a:lnTo>
                  <a:pt x="4356" y="262382"/>
                </a:lnTo>
                <a:lnTo>
                  <a:pt x="37350" y="324967"/>
                </a:lnTo>
                <a:lnTo>
                  <a:pt x="64744" y="353072"/>
                </a:lnTo>
                <a:lnTo>
                  <a:pt x="98564" y="378574"/>
                </a:lnTo>
                <a:lnTo>
                  <a:pt x="138188" y="401129"/>
                </a:lnTo>
                <a:lnTo>
                  <a:pt x="183019" y="420370"/>
                </a:lnTo>
                <a:lnTo>
                  <a:pt x="232397" y="435952"/>
                </a:lnTo>
                <a:lnTo>
                  <a:pt x="285724" y="447522"/>
                </a:lnTo>
                <a:lnTo>
                  <a:pt x="342353" y="454723"/>
                </a:lnTo>
                <a:lnTo>
                  <a:pt x="401701" y="457200"/>
                </a:lnTo>
                <a:lnTo>
                  <a:pt x="1608709" y="457200"/>
                </a:lnTo>
                <a:lnTo>
                  <a:pt x="1668043" y="454723"/>
                </a:lnTo>
                <a:lnTo>
                  <a:pt x="1724685" y="447522"/>
                </a:lnTo>
                <a:lnTo>
                  <a:pt x="1778000" y="435952"/>
                </a:lnTo>
                <a:lnTo>
                  <a:pt x="1827390" y="420370"/>
                </a:lnTo>
                <a:lnTo>
                  <a:pt x="1872208" y="401129"/>
                </a:lnTo>
                <a:lnTo>
                  <a:pt x="1911858" y="378574"/>
                </a:lnTo>
                <a:lnTo>
                  <a:pt x="1945690" y="353072"/>
                </a:lnTo>
                <a:lnTo>
                  <a:pt x="1973097" y="324967"/>
                </a:lnTo>
                <a:lnTo>
                  <a:pt x="2006142" y="262382"/>
                </a:lnTo>
                <a:lnTo>
                  <a:pt x="2010537" y="228600"/>
                </a:lnTo>
                <a:close/>
              </a:path>
            </a:pathLst>
          </a:custGeom>
          <a:solidFill>
            <a:srgbClr val="4A2D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766186" y="1458213"/>
            <a:ext cx="177355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Retiree</a:t>
            </a:r>
            <a:r>
              <a:rPr sz="14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Appointment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352032" y="8392753"/>
            <a:ext cx="956944" cy="67373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algn="ctr">
              <a:lnSpc>
                <a:spcPts val="1320"/>
              </a:lnSpc>
              <a:spcBef>
                <a:spcPts val="20"/>
              </a:spcBef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Practice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Plan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257925" y="8305545"/>
            <a:ext cx="1143000" cy="86741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90805" rIns="0" bIns="0" rtlCol="0">
            <a:spAutoFit/>
          </a:bodyPr>
          <a:lstStyle/>
          <a:p>
            <a:pPr marL="93980" marR="84455" algn="ctr">
              <a:lnSpc>
                <a:spcPts val="1320"/>
              </a:lnSpc>
              <a:spcBef>
                <a:spcPts val="715"/>
              </a:spcBef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Practice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Plan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426709" y="6714575"/>
            <a:ext cx="1548765" cy="33845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56210" indent="-156845">
              <a:lnSpc>
                <a:spcPts val="1320"/>
              </a:lnSpc>
              <a:spcBef>
                <a:spcPts val="20"/>
              </a:spcBef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Is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this</a:t>
            </a:r>
            <a:r>
              <a:rPr sz="1200" spc="-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individual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part</a:t>
            </a:r>
            <a:r>
              <a:rPr sz="1200" spc="-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of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the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Practice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Plan?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286375" y="6470650"/>
            <a:ext cx="1828800" cy="844550"/>
          </a:xfrm>
          <a:prstGeom prst="rect">
            <a:avLst/>
          </a:prstGeom>
          <a:solidFill>
            <a:srgbClr val="CCCCCC"/>
          </a:solidFill>
        </p:spPr>
        <p:txBody>
          <a:bodyPr vert="horz" wrap="square" lIns="0" tIns="7239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70"/>
              </a:spcBef>
            </a:pPr>
            <a:endParaRPr sz="1200">
              <a:latin typeface="Times New Roman"/>
              <a:cs typeface="Times New Roman"/>
            </a:endParaRPr>
          </a:p>
          <a:p>
            <a:pPr marL="296545" marR="132080" indent="-156845">
              <a:lnSpc>
                <a:spcPts val="1320"/>
              </a:lnSpc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Is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this</a:t>
            </a:r>
            <a:r>
              <a:rPr sz="1200" spc="-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individual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part</a:t>
            </a:r>
            <a:r>
              <a:rPr sz="1200" spc="-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of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the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Practice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Plan?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115814" y="8410152"/>
            <a:ext cx="914400" cy="662305"/>
          </a:xfrm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50800" marR="42545" indent="-635" algn="ctr">
              <a:lnSpc>
                <a:spcPts val="1320"/>
              </a:lnSpc>
              <a:spcBef>
                <a:spcPts val="30"/>
              </a:spcBef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</a:t>
            </a: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PDR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ts val="1205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012054" y="8315959"/>
            <a:ext cx="1120140" cy="86614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97790" rIns="0" bIns="0" rtlCol="0">
            <a:spAutoFit/>
          </a:bodyPr>
          <a:lstStyle/>
          <a:p>
            <a:pPr marL="154305" marR="144780" indent="-635" algn="ctr">
              <a:lnSpc>
                <a:spcPts val="1320"/>
              </a:lnSpc>
              <a:spcBef>
                <a:spcPts val="770"/>
              </a:spcBef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</a:t>
            </a: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PDR</a:t>
            </a:r>
            <a:endParaRPr sz="1200">
              <a:latin typeface="Arial"/>
              <a:cs typeface="Arial"/>
            </a:endParaRPr>
          </a:p>
          <a:p>
            <a:pPr marL="1270" algn="ctr">
              <a:lnSpc>
                <a:spcPts val="1205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4" name="object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774560" y="7313676"/>
            <a:ext cx="109855" cy="401955"/>
            <a:chOff x="6774560" y="7313676"/>
            <a:chExt cx="109855" cy="401955"/>
          </a:xfrm>
        </p:grpSpPr>
        <p:sp>
          <p:nvSpPr>
            <p:cNvPr id="15" name="object 15"/>
            <p:cNvSpPr/>
            <p:nvPr/>
          </p:nvSpPr>
          <p:spPr>
            <a:xfrm>
              <a:off x="6829424" y="7325106"/>
              <a:ext cx="0" cy="294640"/>
            </a:xfrm>
            <a:custGeom>
              <a:avLst/>
              <a:gdLst/>
              <a:ahLst/>
              <a:cxnLst/>
              <a:rect l="l" t="t" r="r" b="b"/>
              <a:pathLst>
                <a:path h="294640">
                  <a:moveTo>
                    <a:pt x="0" y="0"/>
                  </a:moveTo>
                  <a:lnTo>
                    <a:pt x="0" y="294132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774560" y="7605522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8" y="0"/>
                  </a:moveTo>
                  <a:lnTo>
                    <a:pt x="0" y="0"/>
                  </a:lnTo>
                  <a:lnTo>
                    <a:pt x="54864" y="109727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517260" y="7323708"/>
            <a:ext cx="109855" cy="391795"/>
            <a:chOff x="5517260" y="7323708"/>
            <a:chExt cx="109855" cy="391795"/>
          </a:xfrm>
        </p:grpSpPr>
        <p:sp>
          <p:nvSpPr>
            <p:cNvPr id="18" name="object 18"/>
            <p:cNvSpPr/>
            <p:nvPr/>
          </p:nvSpPr>
          <p:spPr>
            <a:xfrm>
              <a:off x="5572124" y="7335138"/>
              <a:ext cx="0" cy="284480"/>
            </a:xfrm>
            <a:custGeom>
              <a:avLst/>
              <a:gdLst/>
              <a:ahLst/>
              <a:cxnLst/>
              <a:rect l="l" t="t" r="r" b="b"/>
              <a:pathLst>
                <a:path h="284479">
                  <a:moveTo>
                    <a:pt x="0" y="0"/>
                  </a:moveTo>
                  <a:lnTo>
                    <a:pt x="0" y="284099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517260" y="760552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4171950" y="5086286"/>
            <a:ext cx="1914525" cy="643255"/>
          </a:xfrm>
          <a:prstGeom prst="rect">
            <a:avLst/>
          </a:prstGeom>
          <a:solidFill>
            <a:srgbClr val="D7D7D7"/>
          </a:solidFill>
        </p:spPr>
        <p:txBody>
          <a:bodyPr vert="horz" wrap="square" lIns="0" tIns="400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15"/>
              </a:spcBef>
            </a:pPr>
            <a:endParaRPr sz="1200">
              <a:latin typeface="Times New Roman"/>
              <a:cs typeface="Times New Roman"/>
            </a:endParaRPr>
          </a:p>
          <a:p>
            <a:pPr marL="254635">
              <a:lnSpc>
                <a:spcPct val="100000"/>
              </a:lnSpc>
            </a:pPr>
            <a:r>
              <a:rPr sz="1200" dirty="0">
                <a:latin typeface="Arial"/>
                <a:cs typeface="Arial"/>
              </a:rPr>
              <a:t>Is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externally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funded?</a:t>
            </a:r>
            <a:endParaRPr sz="12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727446" y="5993977"/>
            <a:ext cx="262255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Yes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22" name="object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29528" y="5985509"/>
            <a:ext cx="457200" cy="207010"/>
          </a:xfrm>
          <a:custGeom>
            <a:avLst/>
            <a:gdLst/>
            <a:ahLst/>
            <a:cxnLst/>
            <a:rect l="l" t="t" r="r" b="b"/>
            <a:pathLst>
              <a:path w="457200" h="207010">
                <a:moveTo>
                  <a:pt x="0" y="207010"/>
                </a:moveTo>
                <a:lnTo>
                  <a:pt x="456946" y="207010"/>
                </a:lnTo>
                <a:lnTo>
                  <a:pt x="456946" y="0"/>
                </a:lnTo>
                <a:lnTo>
                  <a:pt x="0" y="0"/>
                </a:lnTo>
                <a:lnTo>
                  <a:pt x="0" y="20701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5714746" y="5966840"/>
            <a:ext cx="2876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Yes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699250" y="7791662"/>
            <a:ext cx="262255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Yes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25" name="object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01079" y="7716519"/>
            <a:ext cx="457200" cy="340360"/>
          </a:xfrm>
          <a:custGeom>
            <a:avLst/>
            <a:gdLst/>
            <a:ahLst/>
            <a:cxnLst/>
            <a:rect l="l" t="t" r="r" b="b"/>
            <a:pathLst>
              <a:path w="457200" h="340359">
                <a:moveTo>
                  <a:pt x="0" y="340359"/>
                </a:moveTo>
                <a:lnTo>
                  <a:pt x="456946" y="340359"/>
                </a:lnTo>
                <a:lnTo>
                  <a:pt x="456946" y="0"/>
                </a:lnTo>
                <a:lnTo>
                  <a:pt x="0" y="0"/>
                </a:lnTo>
                <a:lnTo>
                  <a:pt x="0" y="3403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6686550" y="7764526"/>
            <a:ext cx="2876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Yes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475732" y="7791662"/>
            <a:ext cx="194310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No</a:t>
            </a:r>
            <a:endParaRPr sz="1200">
              <a:latin typeface="Arial"/>
              <a:cs typeface="Arial"/>
            </a:endParaRPr>
          </a:p>
        </p:txBody>
      </p:sp>
      <p:sp>
        <p:nvSpPr>
          <p:cNvPr id="28" name="object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43778" y="7716519"/>
            <a:ext cx="457200" cy="340360"/>
          </a:xfrm>
          <a:custGeom>
            <a:avLst/>
            <a:gdLst/>
            <a:ahLst/>
            <a:cxnLst/>
            <a:rect l="l" t="t" r="r" b="b"/>
            <a:pathLst>
              <a:path w="457200" h="340359">
                <a:moveTo>
                  <a:pt x="0" y="340359"/>
                </a:moveTo>
                <a:lnTo>
                  <a:pt x="456946" y="340359"/>
                </a:lnTo>
                <a:lnTo>
                  <a:pt x="456946" y="0"/>
                </a:lnTo>
                <a:lnTo>
                  <a:pt x="0" y="0"/>
                </a:lnTo>
                <a:lnTo>
                  <a:pt x="0" y="3403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5463032" y="7764526"/>
            <a:ext cx="2197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No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30" name="object 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517260" y="8001000"/>
            <a:ext cx="109855" cy="285750"/>
            <a:chOff x="5517260" y="8001000"/>
            <a:chExt cx="109855" cy="285750"/>
          </a:xfrm>
        </p:grpSpPr>
        <p:sp>
          <p:nvSpPr>
            <p:cNvPr id="31" name="object 31"/>
            <p:cNvSpPr/>
            <p:nvPr/>
          </p:nvSpPr>
          <p:spPr>
            <a:xfrm>
              <a:off x="5572124" y="8001000"/>
              <a:ext cx="0" cy="189865"/>
            </a:xfrm>
            <a:custGeom>
              <a:avLst/>
              <a:gdLst/>
              <a:ahLst/>
              <a:cxnLst/>
              <a:rect l="l" t="t" r="r" b="b"/>
              <a:pathLst>
                <a:path h="189865">
                  <a:moveTo>
                    <a:pt x="0" y="0"/>
                  </a:moveTo>
                  <a:lnTo>
                    <a:pt x="0" y="189737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517260" y="817702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3" name="object 3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774560" y="7972425"/>
            <a:ext cx="109855" cy="285750"/>
            <a:chOff x="6774560" y="7972425"/>
            <a:chExt cx="109855" cy="285750"/>
          </a:xfrm>
        </p:grpSpPr>
        <p:sp>
          <p:nvSpPr>
            <p:cNvPr id="34" name="object 34"/>
            <p:cNvSpPr/>
            <p:nvPr/>
          </p:nvSpPr>
          <p:spPr>
            <a:xfrm>
              <a:off x="6829424" y="7972425"/>
              <a:ext cx="0" cy="189865"/>
            </a:xfrm>
            <a:custGeom>
              <a:avLst/>
              <a:gdLst/>
              <a:ahLst/>
              <a:cxnLst/>
              <a:rect l="l" t="t" r="r" b="b"/>
              <a:pathLst>
                <a:path h="189865">
                  <a:moveTo>
                    <a:pt x="0" y="0"/>
                  </a:moveTo>
                  <a:lnTo>
                    <a:pt x="0" y="189737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774560" y="8148446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8" y="0"/>
                  </a:moveTo>
                  <a:lnTo>
                    <a:pt x="0" y="0"/>
                  </a:lnTo>
                  <a:lnTo>
                    <a:pt x="54864" y="109727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4250690" y="6134185"/>
            <a:ext cx="194310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No</a:t>
            </a:r>
            <a:endParaRPr sz="1200">
              <a:latin typeface="Arial"/>
              <a:cs typeface="Arial"/>
            </a:endParaRPr>
          </a:p>
        </p:txBody>
      </p:sp>
      <p:sp>
        <p:nvSpPr>
          <p:cNvPr id="37" name="object 3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62095" y="6059170"/>
            <a:ext cx="571500" cy="340360"/>
          </a:xfrm>
          <a:custGeom>
            <a:avLst/>
            <a:gdLst/>
            <a:ahLst/>
            <a:cxnLst/>
            <a:rect l="l" t="t" r="r" b="b"/>
            <a:pathLst>
              <a:path w="571500" h="340360">
                <a:moveTo>
                  <a:pt x="0" y="340360"/>
                </a:moveTo>
                <a:lnTo>
                  <a:pt x="571118" y="340360"/>
                </a:lnTo>
                <a:lnTo>
                  <a:pt x="571118" y="0"/>
                </a:lnTo>
                <a:lnTo>
                  <a:pt x="0" y="0"/>
                </a:lnTo>
                <a:lnTo>
                  <a:pt x="0" y="34036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8" name="object 3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803010" y="5744717"/>
            <a:ext cx="109855" cy="750570"/>
            <a:chOff x="5803010" y="5744717"/>
            <a:chExt cx="109855" cy="750570"/>
          </a:xfrm>
        </p:grpSpPr>
        <p:sp>
          <p:nvSpPr>
            <p:cNvPr id="39" name="object 39"/>
            <p:cNvSpPr/>
            <p:nvPr/>
          </p:nvSpPr>
          <p:spPr>
            <a:xfrm>
              <a:off x="5857874" y="6193916"/>
              <a:ext cx="0" cy="205104"/>
            </a:xfrm>
            <a:custGeom>
              <a:avLst/>
              <a:gdLst/>
              <a:ahLst/>
              <a:cxnLst/>
              <a:rect l="l" t="t" r="r" b="b"/>
              <a:pathLst>
                <a:path h="205104">
                  <a:moveTo>
                    <a:pt x="0" y="0"/>
                  </a:moveTo>
                  <a:lnTo>
                    <a:pt x="0" y="20497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5803010" y="6385178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8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5857874" y="5744717"/>
              <a:ext cx="0" cy="143510"/>
            </a:xfrm>
            <a:custGeom>
              <a:avLst/>
              <a:gdLst/>
              <a:ahLst/>
              <a:cxnLst/>
              <a:rect l="l" t="t" r="r" b="b"/>
              <a:pathLst>
                <a:path h="143510">
                  <a:moveTo>
                    <a:pt x="0" y="0"/>
                  </a:moveTo>
                  <a:lnTo>
                    <a:pt x="0" y="143510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5803010" y="587451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4237990" y="6107048"/>
            <a:ext cx="2197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No</a:t>
            </a:r>
            <a:endParaRPr sz="12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505458" y="6796236"/>
            <a:ext cx="1278890" cy="3384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65"/>
              </a:lnSpc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ts val="1380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Unpaid</a:t>
            </a:r>
            <a:r>
              <a:rPr sz="12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Academic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45" name="object 4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288535" y="5725921"/>
            <a:ext cx="114300" cy="2580005"/>
            <a:chOff x="4288535" y="5725921"/>
            <a:chExt cx="114300" cy="2580005"/>
          </a:xfrm>
        </p:grpSpPr>
        <p:sp>
          <p:nvSpPr>
            <p:cNvPr id="46" name="object 46"/>
            <p:cNvSpPr/>
            <p:nvPr/>
          </p:nvSpPr>
          <p:spPr>
            <a:xfrm>
              <a:off x="4343399" y="6400799"/>
              <a:ext cx="4445" cy="1809114"/>
            </a:xfrm>
            <a:custGeom>
              <a:avLst/>
              <a:gdLst/>
              <a:ahLst/>
              <a:cxnLst/>
              <a:rect l="l" t="t" r="r" b="b"/>
              <a:pathLst>
                <a:path w="4445" h="1809115">
                  <a:moveTo>
                    <a:pt x="4063" y="0"/>
                  </a:moveTo>
                  <a:lnTo>
                    <a:pt x="4063" y="197485"/>
                  </a:lnTo>
                  <a:lnTo>
                    <a:pt x="0" y="197485"/>
                  </a:lnTo>
                  <a:lnTo>
                    <a:pt x="0" y="1808733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288535" y="8195817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4347463" y="5725921"/>
              <a:ext cx="0" cy="236220"/>
            </a:xfrm>
            <a:custGeom>
              <a:avLst/>
              <a:gdLst/>
              <a:ahLst/>
              <a:cxnLst/>
              <a:rect l="l" t="t" r="r" b="b"/>
              <a:pathLst>
                <a:path h="236220">
                  <a:moveTo>
                    <a:pt x="0" y="0"/>
                  </a:moveTo>
                  <a:lnTo>
                    <a:pt x="0" y="235965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292599" y="594817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0" name="object 50"/>
          <p:cNvSpPr txBox="1"/>
          <p:nvPr/>
        </p:nvSpPr>
        <p:spPr>
          <a:xfrm>
            <a:off x="1381886" y="6515100"/>
            <a:ext cx="1523365" cy="91440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914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720"/>
              </a:spcBef>
            </a:pPr>
            <a:endParaRPr sz="1200">
              <a:latin typeface="Times New Roman"/>
              <a:cs typeface="Times New Roman"/>
            </a:endParaRPr>
          </a:p>
          <a:p>
            <a:pPr marL="2540" algn="ctr">
              <a:lnSpc>
                <a:spcPts val="1380"/>
              </a:lnSpc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</a:t>
            </a:r>
            <a:endParaRPr sz="1200">
              <a:latin typeface="Arial"/>
              <a:cs typeface="Arial"/>
            </a:endParaRPr>
          </a:p>
          <a:p>
            <a:pPr marL="2540" algn="ctr">
              <a:lnSpc>
                <a:spcPts val="1380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Unpaid</a:t>
            </a:r>
            <a:r>
              <a:rPr sz="12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Academic</a:t>
            </a:r>
            <a:endParaRPr sz="120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143609" y="5301446"/>
            <a:ext cx="1998980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Job</a:t>
            </a:r>
            <a:r>
              <a:rPr sz="1200" spc="-3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Profile:</a:t>
            </a:r>
            <a:r>
              <a:rPr sz="1200" spc="-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Unpaid</a:t>
            </a:r>
            <a:r>
              <a:rPr sz="1200" spc="-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Academic</a:t>
            </a:r>
            <a:endParaRPr sz="12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057275" y="5086350"/>
            <a:ext cx="2171700" cy="621030"/>
          </a:xfrm>
          <a:prstGeom prst="rect">
            <a:avLst/>
          </a:prstGeom>
          <a:solidFill>
            <a:srgbClr val="D7D7D7"/>
          </a:solidFill>
        </p:spPr>
        <p:txBody>
          <a:bodyPr vert="horz" wrap="square" lIns="0" tIns="254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0"/>
              </a:spcBef>
            </a:pPr>
            <a:endParaRPr sz="1200">
              <a:latin typeface="Times New Roman"/>
              <a:cs typeface="Times New Roman"/>
            </a:endParaRPr>
          </a:p>
          <a:p>
            <a:pPr marL="85725">
              <a:lnSpc>
                <a:spcPct val="100000"/>
              </a:lnSpc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Job</a:t>
            </a:r>
            <a:r>
              <a:rPr sz="1200" spc="-3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Profile:</a:t>
            </a:r>
            <a:r>
              <a:rPr sz="1200" spc="-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Unpaid</a:t>
            </a:r>
            <a:r>
              <a:rPr sz="1200" spc="-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Academic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53" name="object 5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088260" y="5706871"/>
            <a:ext cx="109855" cy="808355"/>
            <a:chOff x="2088260" y="5706871"/>
            <a:chExt cx="109855" cy="808355"/>
          </a:xfrm>
        </p:grpSpPr>
        <p:sp>
          <p:nvSpPr>
            <p:cNvPr id="54" name="object 54"/>
            <p:cNvSpPr/>
            <p:nvPr/>
          </p:nvSpPr>
          <p:spPr>
            <a:xfrm>
              <a:off x="2143124" y="5706871"/>
              <a:ext cx="0" cy="712470"/>
            </a:xfrm>
            <a:custGeom>
              <a:avLst/>
              <a:gdLst/>
              <a:ahLst/>
              <a:cxnLst/>
              <a:rect l="l" t="t" r="r" b="b"/>
              <a:pathLst>
                <a:path h="712470">
                  <a:moveTo>
                    <a:pt x="0" y="0"/>
                  </a:moveTo>
                  <a:lnTo>
                    <a:pt x="0" y="712215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2088260" y="640537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6" name="object 5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088260" y="1817370"/>
            <a:ext cx="1619250" cy="2011680"/>
            <a:chOff x="2088260" y="1817370"/>
            <a:chExt cx="1619250" cy="2011680"/>
          </a:xfrm>
        </p:grpSpPr>
        <p:sp>
          <p:nvSpPr>
            <p:cNvPr id="57" name="object 57"/>
            <p:cNvSpPr/>
            <p:nvPr/>
          </p:nvSpPr>
          <p:spPr>
            <a:xfrm>
              <a:off x="3652265" y="1828800"/>
              <a:ext cx="635" cy="189865"/>
            </a:xfrm>
            <a:custGeom>
              <a:avLst/>
              <a:gdLst/>
              <a:ahLst/>
              <a:cxnLst/>
              <a:rect l="l" t="t" r="r" b="b"/>
              <a:pathLst>
                <a:path w="635" h="189864">
                  <a:moveTo>
                    <a:pt x="0" y="0"/>
                  </a:moveTo>
                  <a:lnTo>
                    <a:pt x="0" y="85725"/>
                  </a:lnTo>
                  <a:lnTo>
                    <a:pt x="126" y="18973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3597528" y="2004822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5">
                  <a:moveTo>
                    <a:pt x="109728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2143124" y="3143250"/>
              <a:ext cx="1509395" cy="589915"/>
            </a:xfrm>
            <a:custGeom>
              <a:avLst/>
              <a:gdLst/>
              <a:ahLst/>
              <a:cxnLst/>
              <a:rect l="l" t="t" r="r" b="b"/>
              <a:pathLst>
                <a:path w="1509395" h="589914">
                  <a:moveTo>
                    <a:pt x="1509267" y="0"/>
                  </a:moveTo>
                  <a:lnTo>
                    <a:pt x="1509267" y="281177"/>
                  </a:lnTo>
                  <a:lnTo>
                    <a:pt x="0" y="281177"/>
                  </a:lnTo>
                  <a:lnTo>
                    <a:pt x="0" y="58978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2088260" y="3719322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1" name="object 61"/>
          <p:cNvSpPr txBox="1"/>
          <p:nvPr/>
        </p:nvSpPr>
        <p:spPr>
          <a:xfrm>
            <a:off x="1901951" y="4156668"/>
            <a:ext cx="483234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Unpaid</a:t>
            </a:r>
            <a:endParaRPr sz="120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1400175" y="3829050"/>
            <a:ext cx="1485900" cy="844550"/>
          </a:xfrm>
          <a:prstGeom prst="rect">
            <a:avLst/>
          </a:prstGeom>
          <a:solidFill>
            <a:srgbClr val="CCCCCC"/>
          </a:solidFill>
        </p:spPr>
        <p:txBody>
          <a:bodyPr vert="horz" wrap="square" lIns="0" tIns="13779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85"/>
              </a:spcBef>
            </a:pPr>
            <a:endParaRPr sz="12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Unpaid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63" name="object 6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088260" y="4673727"/>
            <a:ext cx="109855" cy="412750"/>
            <a:chOff x="2088260" y="4673727"/>
            <a:chExt cx="109855" cy="412750"/>
          </a:xfrm>
        </p:grpSpPr>
        <p:sp>
          <p:nvSpPr>
            <p:cNvPr id="64" name="object 64"/>
            <p:cNvSpPr/>
            <p:nvPr/>
          </p:nvSpPr>
          <p:spPr>
            <a:xfrm>
              <a:off x="2143124" y="4673727"/>
              <a:ext cx="0" cy="316865"/>
            </a:xfrm>
            <a:custGeom>
              <a:avLst/>
              <a:gdLst/>
              <a:ahLst/>
              <a:cxnLst/>
              <a:rect l="l" t="t" r="r" b="b"/>
              <a:pathLst>
                <a:path h="316864">
                  <a:moveTo>
                    <a:pt x="0" y="0"/>
                  </a:moveTo>
                  <a:lnTo>
                    <a:pt x="0" y="316611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2088260" y="4976622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6" name="object 6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640963" y="3131820"/>
            <a:ext cx="1557655" cy="697230"/>
            <a:chOff x="3640963" y="3131820"/>
            <a:chExt cx="1557655" cy="697230"/>
          </a:xfrm>
        </p:grpSpPr>
        <p:sp>
          <p:nvSpPr>
            <p:cNvPr id="67" name="object 67"/>
            <p:cNvSpPr/>
            <p:nvPr/>
          </p:nvSpPr>
          <p:spPr>
            <a:xfrm>
              <a:off x="3652393" y="3143250"/>
              <a:ext cx="1491615" cy="589915"/>
            </a:xfrm>
            <a:custGeom>
              <a:avLst/>
              <a:gdLst/>
              <a:ahLst/>
              <a:cxnLst/>
              <a:rect l="l" t="t" r="r" b="b"/>
              <a:pathLst>
                <a:path w="1491614" h="589914">
                  <a:moveTo>
                    <a:pt x="0" y="0"/>
                  </a:moveTo>
                  <a:lnTo>
                    <a:pt x="0" y="278638"/>
                  </a:lnTo>
                  <a:lnTo>
                    <a:pt x="1491107" y="278638"/>
                  </a:lnTo>
                  <a:lnTo>
                    <a:pt x="1491107" y="58978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5088636" y="3719322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9" name="object 6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074284" y="4672329"/>
            <a:ext cx="109855" cy="414020"/>
            <a:chOff x="5074284" y="4672329"/>
            <a:chExt cx="109855" cy="414020"/>
          </a:xfrm>
        </p:grpSpPr>
        <p:sp>
          <p:nvSpPr>
            <p:cNvPr id="70" name="object 70"/>
            <p:cNvSpPr/>
            <p:nvPr/>
          </p:nvSpPr>
          <p:spPr>
            <a:xfrm>
              <a:off x="5129148" y="4672329"/>
              <a:ext cx="0" cy="318135"/>
            </a:xfrm>
            <a:custGeom>
              <a:avLst/>
              <a:gdLst/>
              <a:ahLst/>
              <a:cxnLst/>
              <a:rect l="l" t="t" r="r" b="b"/>
              <a:pathLst>
                <a:path h="318135">
                  <a:moveTo>
                    <a:pt x="0" y="0"/>
                  </a:moveTo>
                  <a:lnTo>
                    <a:pt x="0" y="318008"/>
                  </a:lnTo>
                </a:path>
              </a:pathLst>
            </a:custGeom>
            <a:ln w="22859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5074284" y="497662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2" name="object 72"/>
          <p:cNvSpPr txBox="1"/>
          <p:nvPr/>
        </p:nvSpPr>
        <p:spPr>
          <a:xfrm>
            <a:off x="4991989" y="4156668"/>
            <a:ext cx="305435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Paid</a:t>
            </a:r>
            <a:endParaRPr sz="1200">
              <a:latin typeface="Arial"/>
              <a:cs typeface="Arial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4400550" y="3829050"/>
            <a:ext cx="1485900" cy="844550"/>
          </a:xfrm>
          <a:prstGeom prst="rect">
            <a:avLst/>
          </a:prstGeom>
          <a:solidFill>
            <a:srgbClr val="CCCCCC"/>
          </a:solidFill>
        </p:spPr>
        <p:txBody>
          <a:bodyPr vert="horz" wrap="square" lIns="0" tIns="13779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85"/>
              </a:spcBef>
            </a:pPr>
            <a:endParaRPr sz="1200">
              <a:latin typeface="Times New Roman"/>
              <a:cs typeface="Times New Roman"/>
            </a:endParaRPr>
          </a:p>
          <a:p>
            <a:pPr marL="1905" algn="ctr">
              <a:lnSpc>
                <a:spcPct val="100000"/>
              </a:lnSpc>
            </a:pP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Paid</a:t>
            </a:r>
            <a:endParaRPr sz="1200">
              <a:latin typeface="Arial"/>
              <a:cs typeface="Arial"/>
            </a:endParaRPr>
          </a:p>
        </p:txBody>
      </p:sp>
      <p:sp>
        <p:nvSpPr>
          <p:cNvPr id="74" name="object 74" descr="$PPTXTitle"/>
          <p:cNvSpPr txBox="1">
            <a:spLocks noGrp="1"/>
          </p:cNvSpPr>
          <p:nvPr>
            <p:ph type="title"/>
          </p:nvPr>
        </p:nvSpPr>
        <p:spPr>
          <a:xfrm>
            <a:off x="300634" y="188214"/>
            <a:ext cx="4596765" cy="90170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>
              <a:lnSpc>
                <a:spcPts val="3300"/>
              </a:lnSpc>
              <a:spcBef>
                <a:spcPts val="459"/>
              </a:spcBef>
            </a:pPr>
            <a:r>
              <a:rPr spc="-40" dirty="0"/>
              <a:t>EMERITUS/RETIREE </a:t>
            </a:r>
            <a:r>
              <a:rPr spc="-90" dirty="0"/>
              <a:t>ACADEMIC</a:t>
            </a:r>
            <a:r>
              <a:rPr spc="-30" dirty="0"/>
              <a:t> </a:t>
            </a:r>
            <a:r>
              <a:rPr spc="-90" dirty="0"/>
              <a:t>PERSONNEL</a:t>
            </a:r>
          </a:p>
        </p:txBody>
      </p:sp>
      <p:sp>
        <p:nvSpPr>
          <p:cNvPr id="77" name="Date Placeholder 76">
            <a:extLst>
              <a:ext uri="{FF2B5EF4-FFF2-40B4-BE49-F238E27FC236}">
                <a16:creationId xmlns:a16="http://schemas.microsoft.com/office/drawing/2014/main" id="{FD4D7289-9F9A-07E8-50E2-60C67603C573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r>
              <a:rPr lang="en-US"/>
              <a:t>2/12/2026</a:t>
            </a:r>
          </a:p>
        </p:txBody>
      </p:sp>
      <p:sp>
        <p:nvSpPr>
          <p:cNvPr id="78" name="Slide Number Placeholder 77">
            <a:extLst>
              <a:ext uri="{FF2B5EF4-FFF2-40B4-BE49-F238E27FC236}">
                <a16:creationId xmlns:a16="http://schemas.microsoft.com/office/drawing/2014/main" id="{AFEB8724-A5B1-98CE-324B-7DA762233081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511546" y="5017770"/>
            <a:ext cx="109855" cy="754380"/>
            <a:chOff x="5511546" y="5017770"/>
            <a:chExt cx="109855" cy="754380"/>
          </a:xfrm>
        </p:grpSpPr>
        <p:sp>
          <p:nvSpPr>
            <p:cNvPr id="3" name="object 3"/>
            <p:cNvSpPr/>
            <p:nvPr/>
          </p:nvSpPr>
          <p:spPr>
            <a:xfrm>
              <a:off x="5566410" y="5029200"/>
              <a:ext cx="34290" cy="647065"/>
            </a:xfrm>
            <a:custGeom>
              <a:avLst/>
              <a:gdLst/>
              <a:ahLst/>
              <a:cxnLst/>
              <a:rect l="l" t="t" r="r" b="b"/>
              <a:pathLst>
                <a:path w="34289" h="647064">
                  <a:moveTo>
                    <a:pt x="34289" y="0"/>
                  </a:moveTo>
                  <a:lnTo>
                    <a:pt x="0" y="0"/>
                  </a:lnTo>
                  <a:lnTo>
                    <a:pt x="0" y="64693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511546" y="5662422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840607" y="2103120"/>
            <a:ext cx="109855" cy="525780"/>
            <a:chOff x="3840607" y="2103120"/>
            <a:chExt cx="109855" cy="525780"/>
          </a:xfrm>
        </p:grpSpPr>
        <p:sp>
          <p:nvSpPr>
            <p:cNvPr id="6" name="object 6"/>
            <p:cNvSpPr/>
            <p:nvPr/>
          </p:nvSpPr>
          <p:spPr>
            <a:xfrm>
              <a:off x="3886200" y="2114550"/>
              <a:ext cx="9525" cy="418465"/>
            </a:xfrm>
            <a:custGeom>
              <a:avLst/>
              <a:gdLst/>
              <a:ahLst/>
              <a:cxnLst/>
              <a:rect l="l" t="t" r="r" b="b"/>
              <a:pathLst>
                <a:path w="9525" h="418464">
                  <a:moveTo>
                    <a:pt x="0" y="0"/>
                  </a:moveTo>
                  <a:lnTo>
                    <a:pt x="9271" y="0"/>
                  </a:lnTo>
                  <a:lnTo>
                    <a:pt x="9271" y="41833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840607" y="2519172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5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164714" y="3417570"/>
            <a:ext cx="1742439" cy="982980"/>
            <a:chOff x="2164714" y="3417570"/>
            <a:chExt cx="1742439" cy="982980"/>
          </a:xfrm>
        </p:grpSpPr>
        <p:sp>
          <p:nvSpPr>
            <p:cNvPr id="9" name="object 9"/>
            <p:cNvSpPr/>
            <p:nvPr/>
          </p:nvSpPr>
          <p:spPr>
            <a:xfrm>
              <a:off x="2219578" y="3429000"/>
              <a:ext cx="1676400" cy="875665"/>
            </a:xfrm>
            <a:custGeom>
              <a:avLst/>
              <a:gdLst/>
              <a:ahLst/>
              <a:cxnLst/>
              <a:rect l="l" t="t" r="r" b="b"/>
              <a:pathLst>
                <a:path w="1676400" h="875664">
                  <a:moveTo>
                    <a:pt x="1675892" y="0"/>
                  </a:moveTo>
                  <a:lnTo>
                    <a:pt x="1675892" y="571500"/>
                  </a:lnTo>
                  <a:lnTo>
                    <a:pt x="0" y="571500"/>
                  </a:lnTo>
                  <a:lnTo>
                    <a:pt x="0" y="875538"/>
                  </a:lnTo>
                </a:path>
              </a:pathLst>
            </a:custGeom>
            <a:ln w="22859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164714" y="4290822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8" y="0"/>
                  </a:moveTo>
                  <a:lnTo>
                    <a:pt x="0" y="0"/>
                  </a:lnTo>
                  <a:lnTo>
                    <a:pt x="54864" y="109727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196845" y="4960620"/>
            <a:ext cx="109855" cy="754380"/>
            <a:chOff x="2196845" y="4960620"/>
            <a:chExt cx="109855" cy="754380"/>
          </a:xfrm>
        </p:grpSpPr>
        <p:sp>
          <p:nvSpPr>
            <p:cNvPr id="12" name="object 12"/>
            <p:cNvSpPr/>
            <p:nvPr/>
          </p:nvSpPr>
          <p:spPr>
            <a:xfrm>
              <a:off x="2251709" y="4972050"/>
              <a:ext cx="34290" cy="647065"/>
            </a:xfrm>
            <a:custGeom>
              <a:avLst/>
              <a:gdLst/>
              <a:ahLst/>
              <a:cxnLst/>
              <a:rect l="l" t="t" r="r" b="b"/>
              <a:pathLst>
                <a:path w="34289" h="647064">
                  <a:moveTo>
                    <a:pt x="34289" y="0"/>
                  </a:moveTo>
                  <a:lnTo>
                    <a:pt x="0" y="0"/>
                  </a:lnTo>
                  <a:lnTo>
                    <a:pt x="0" y="64693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196845" y="5605272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8" y="0"/>
                  </a:moveTo>
                  <a:lnTo>
                    <a:pt x="0" y="0"/>
                  </a:lnTo>
                  <a:lnTo>
                    <a:pt x="54864" y="109727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874770" y="3989070"/>
            <a:ext cx="1720850" cy="446405"/>
            <a:chOff x="3874770" y="3989070"/>
            <a:chExt cx="1720850" cy="446405"/>
          </a:xfrm>
        </p:grpSpPr>
        <p:sp>
          <p:nvSpPr>
            <p:cNvPr id="15" name="object 15"/>
            <p:cNvSpPr/>
            <p:nvPr/>
          </p:nvSpPr>
          <p:spPr>
            <a:xfrm>
              <a:off x="3886200" y="4000500"/>
              <a:ext cx="1654810" cy="339090"/>
            </a:xfrm>
            <a:custGeom>
              <a:avLst/>
              <a:gdLst/>
              <a:ahLst/>
              <a:cxnLst/>
              <a:rect l="l" t="t" r="r" b="b"/>
              <a:pathLst>
                <a:path w="1654810" h="339089">
                  <a:moveTo>
                    <a:pt x="0" y="0"/>
                  </a:moveTo>
                  <a:lnTo>
                    <a:pt x="1654428" y="0"/>
                  </a:lnTo>
                  <a:lnTo>
                    <a:pt x="1654428" y="338963"/>
                  </a:lnTo>
                </a:path>
              </a:pathLst>
            </a:custGeom>
            <a:ln w="22859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485765" y="4325747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85" dirty="0"/>
              <a:t>RETIRED</a:t>
            </a:r>
            <a:r>
              <a:rPr spc="-30" dirty="0"/>
              <a:t> </a:t>
            </a:r>
            <a:r>
              <a:rPr spc="-85" dirty="0"/>
              <a:t>STAFF</a:t>
            </a:r>
          </a:p>
        </p:txBody>
      </p:sp>
      <p:sp>
        <p:nvSpPr>
          <p:cNvPr id="19" name="object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57677" y="1657349"/>
            <a:ext cx="1257300" cy="457200"/>
          </a:xfrm>
          <a:custGeom>
            <a:avLst/>
            <a:gdLst/>
            <a:ahLst/>
            <a:cxnLst/>
            <a:rect l="l" t="t" r="r" b="b"/>
            <a:pathLst>
              <a:path w="1257300" h="457200">
                <a:moveTo>
                  <a:pt x="1256792" y="228600"/>
                </a:moveTo>
                <a:lnTo>
                  <a:pt x="1251673" y="182537"/>
                </a:lnTo>
                <a:lnTo>
                  <a:pt x="1236992" y="139636"/>
                </a:lnTo>
                <a:lnTo>
                  <a:pt x="1213789" y="100799"/>
                </a:lnTo>
                <a:lnTo>
                  <a:pt x="1183068" y="66967"/>
                </a:lnTo>
                <a:lnTo>
                  <a:pt x="1145832" y="39052"/>
                </a:lnTo>
                <a:lnTo>
                  <a:pt x="1103122" y="17970"/>
                </a:lnTo>
                <a:lnTo>
                  <a:pt x="1055954" y="4648"/>
                </a:lnTo>
                <a:lnTo>
                  <a:pt x="1005332" y="0"/>
                </a:lnTo>
                <a:lnTo>
                  <a:pt x="251460" y="0"/>
                </a:lnTo>
                <a:lnTo>
                  <a:pt x="200799" y="4648"/>
                </a:lnTo>
                <a:lnTo>
                  <a:pt x="153606" y="17970"/>
                </a:lnTo>
                <a:lnTo>
                  <a:pt x="110883" y="39052"/>
                </a:lnTo>
                <a:lnTo>
                  <a:pt x="73672" y="66967"/>
                </a:lnTo>
                <a:lnTo>
                  <a:pt x="42951" y="100799"/>
                </a:lnTo>
                <a:lnTo>
                  <a:pt x="19761" y="139636"/>
                </a:lnTo>
                <a:lnTo>
                  <a:pt x="5105" y="182537"/>
                </a:lnTo>
                <a:lnTo>
                  <a:pt x="0" y="228600"/>
                </a:lnTo>
                <a:lnTo>
                  <a:pt x="5105" y="274675"/>
                </a:lnTo>
                <a:lnTo>
                  <a:pt x="19761" y="317576"/>
                </a:lnTo>
                <a:lnTo>
                  <a:pt x="42951" y="356412"/>
                </a:lnTo>
                <a:lnTo>
                  <a:pt x="73672" y="390245"/>
                </a:lnTo>
                <a:lnTo>
                  <a:pt x="110883" y="418160"/>
                </a:lnTo>
                <a:lnTo>
                  <a:pt x="153606" y="439242"/>
                </a:lnTo>
                <a:lnTo>
                  <a:pt x="200799" y="452564"/>
                </a:lnTo>
                <a:lnTo>
                  <a:pt x="251460" y="457200"/>
                </a:lnTo>
                <a:lnTo>
                  <a:pt x="1005332" y="457200"/>
                </a:lnTo>
                <a:lnTo>
                  <a:pt x="1055954" y="452564"/>
                </a:lnTo>
                <a:lnTo>
                  <a:pt x="1103122" y="439242"/>
                </a:lnTo>
                <a:lnTo>
                  <a:pt x="1145832" y="418160"/>
                </a:lnTo>
                <a:lnTo>
                  <a:pt x="1183055" y="390245"/>
                </a:lnTo>
                <a:lnTo>
                  <a:pt x="1213789" y="356412"/>
                </a:lnTo>
                <a:lnTo>
                  <a:pt x="1236992" y="317576"/>
                </a:lnTo>
                <a:lnTo>
                  <a:pt x="1251673" y="274675"/>
                </a:lnTo>
                <a:lnTo>
                  <a:pt x="1256792" y="228600"/>
                </a:lnTo>
                <a:close/>
              </a:path>
            </a:pathLst>
          </a:custGeom>
          <a:solidFill>
            <a:srgbClr val="4A2D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3701541" y="1744218"/>
            <a:ext cx="4203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Staff</a:t>
            </a:r>
            <a:endParaRPr sz="14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010410" y="4740614"/>
            <a:ext cx="431800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Salary</a:t>
            </a:r>
            <a:endParaRPr sz="12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765935" y="4413250"/>
            <a:ext cx="920115" cy="844550"/>
          </a:xfrm>
          <a:prstGeom prst="rect">
            <a:avLst/>
          </a:prstGeom>
          <a:solidFill>
            <a:srgbClr val="D7D7D7"/>
          </a:solidFill>
        </p:spPr>
        <p:txBody>
          <a:bodyPr vert="horz" wrap="square" lIns="0" tIns="13716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80"/>
              </a:spcBef>
            </a:pPr>
            <a:endParaRPr sz="1200">
              <a:latin typeface="Times New Roman"/>
              <a:cs typeface="Times New Roman"/>
            </a:endParaRPr>
          </a:p>
          <a:p>
            <a:pPr marL="244475">
              <a:lnSpc>
                <a:spcPct val="100000"/>
              </a:lnSpc>
              <a:spcBef>
                <a:spcPts val="5"/>
              </a:spcBef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Salary</a:t>
            </a:r>
            <a:endParaRPr sz="1200">
              <a:latin typeface="Arial"/>
              <a:cs typeface="Arial"/>
            </a:endParaRPr>
          </a:p>
        </p:txBody>
      </p:sp>
      <p:sp>
        <p:nvSpPr>
          <p:cNvPr id="23" name="object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71723" y="2628899"/>
            <a:ext cx="1047750" cy="1028700"/>
          </a:xfrm>
          <a:custGeom>
            <a:avLst/>
            <a:gdLst/>
            <a:ahLst/>
            <a:cxnLst/>
            <a:rect l="l" t="t" r="r" b="b"/>
            <a:pathLst>
              <a:path w="1047750" h="1028700">
                <a:moveTo>
                  <a:pt x="1047369" y="514350"/>
                </a:moveTo>
                <a:lnTo>
                  <a:pt x="1045222" y="467550"/>
                </a:lnTo>
                <a:lnTo>
                  <a:pt x="1038936" y="421932"/>
                </a:lnTo>
                <a:lnTo>
                  <a:pt x="1028661" y="377659"/>
                </a:lnTo>
                <a:lnTo>
                  <a:pt x="1014615" y="334924"/>
                </a:lnTo>
                <a:lnTo>
                  <a:pt x="996962" y="293903"/>
                </a:lnTo>
                <a:lnTo>
                  <a:pt x="975893" y="254800"/>
                </a:lnTo>
                <a:lnTo>
                  <a:pt x="951598" y="217766"/>
                </a:lnTo>
                <a:lnTo>
                  <a:pt x="924255" y="183007"/>
                </a:lnTo>
                <a:lnTo>
                  <a:pt x="894041" y="150698"/>
                </a:lnTo>
                <a:lnTo>
                  <a:pt x="861148" y="121005"/>
                </a:lnTo>
                <a:lnTo>
                  <a:pt x="825766" y="94132"/>
                </a:lnTo>
                <a:lnTo>
                  <a:pt x="788073" y="70256"/>
                </a:lnTo>
                <a:lnTo>
                  <a:pt x="748258" y="49542"/>
                </a:lnTo>
                <a:lnTo>
                  <a:pt x="706501" y="32194"/>
                </a:lnTo>
                <a:lnTo>
                  <a:pt x="662978" y="18389"/>
                </a:lnTo>
                <a:lnTo>
                  <a:pt x="617893" y="8293"/>
                </a:lnTo>
                <a:lnTo>
                  <a:pt x="571423" y="2108"/>
                </a:lnTo>
                <a:lnTo>
                  <a:pt x="523748" y="0"/>
                </a:lnTo>
                <a:lnTo>
                  <a:pt x="476059" y="2108"/>
                </a:lnTo>
                <a:lnTo>
                  <a:pt x="429577" y="8293"/>
                </a:lnTo>
                <a:lnTo>
                  <a:pt x="384479" y="18389"/>
                </a:lnTo>
                <a:lnTo>
                  <a:pt x="340956" y="32194"/>
                </a:lnTo>
                <a:lnTo>
                  <a:pt x="299186" y="49542"/>
                </a:lnTo>
                <a:lnTo>
                  <a:pt x="259346" y="70256"/>
                </a:lnTo>
                <a:lnTo>
                  <a:pt x="221640" y="94132"/>
                </a:lnTo>
                <a:lnTo>
                  <a:pt x="186232" y="121005"/>
                </a:lnTo>
                <a:lnTo>
                  <a:pt x="153327" y="150698"/>
                </a:lnTo>
                <a:lnTo>
                  <a:pt x="123101" y="183007"/>
                </a:lnTo>
                <a:lnTo>
                  <a:pt x="95745" y="217766"/>
                </a:lnTo>
                <a:lnTo>
                  <a:pt x="71437" y="254800"/>
                </a:lnTo>
                <a:lnTo>
                  <a:pt x="50355" y="293903"/>
                </a:lnTo>
                <a:lnTo>
                  <a:pt x="32702" y="334924"/>
                </a:lnTo>
                <a:lnTo>
                  <a:pt x="18656" y="377659"/>
                </a:lnTo>
                <a:lnTo>
                  <a:pt x="8394" y="421932"/>
                </a:lnTo>
                <a:lnTo>
                  <a:pt x="2120" y="467550"/>
                </a:lnTo>
                <a:lnTo>
                  <a:pt x="0" y="514350"/>
                </a:lnTo>
                <a:lnTo>
                  <a:pt x="2120" y="561162"/>
                </a:lnTo>
                <a:lnTo>
                  <a:pt x="8394" y="606780"/>
                </a:lnTo>
                <a:lnTo>
                  <a:pt x="18656" y="651052"/>
                </a:lnTo>
                <a:lnTo>
                  <a:pt x="32702" y="693788"/>
                </a:lnTo>
                <a:lnTo>
                  <a:pt x="50355" y="734809"/>
                </a:lnTo>
                <a:lnTo>
                  <a:pt x="71437" y="773912"/>
                </a:lnTo>
                <a:lnTo>
                  <a:pt x="95745" y="810945"/>
                </a:lnTo>
                <a:lnTo>
                  <a:pt x="123101" y="845705"/>
                </a:lnTo>
                <a:lnTo>
                  <a:pt x="153327" y="878014"/>
                </a:lnTo>
                <a:lnTo>
                  <a:pt x="186232" y="907707"/>
                </a:lnTo>
                <a:lnTo>
                  <a:pt x="221640" y="934580"/>
                </a:lnTo>
                <a:lnTo>
                  <a:pt x="259346" y="958456"/>
                </a:lnTo>
                <a:lnTo>
                  <a:pt x="299186" y="979170"/>
                </a:lnTo>
                <a:lnTo>
                  <a:pt x="340956" y="996518"/>
                </a:lnTo>
                <a:lnTo>
                  <a:pt x="384479" y="1010323"/>
                </a:lnTo>
                <a:lnTo>
                  <a:pt x="429577" y="1020419"/>
                </a:lnTo>
                <a:lnTo>
                  <a:pt x="476059" y="1026604"/>
                </a:lnTo>
                <a:lnTo>
                  <a:pt x="523748" y="1028700"/>
                </a:lnTo>
                <a:lnTo>
                  <a:pt x="571423" y="1026604"/>
                </a:lnTo>
                <a:lnTo>
                  <a:pt x="617893" y="1020419"/>
                </a:lnTo>
                <a:lnTo>
                  <a:pt x="662978" y="1010323"/>
                </a:lnTo>
                <a:lnTo>
                  <a:pt x="706501" y="996518"/>
                </a:lnTo>
                <a:lnTo>
                  <a:pt x="748258" y="979170"/>
                </a:lnTo>
                <a:lnTo>
                  <a:pt x="788073" y="958456"/>
                </a:lnTo>
                <a:lnTo>
                  <a:pt x="825766" y="934580"/>
                </a:lnTo>
                <a:lnTo>
                  <a:pt x="861148" y="907707"/>
                </a:lnTo>
                <a:lnTo>
                  <a:pt x="894041" y="878014"/>
                </a:lnTo>
                <a:lnTo>
                  <a:pt x="924255" y="845705"/>
                </a:lnTo>
                <a:lnTo>
                  <a:pt x="951598" y="810945"/>
                </a:lnTo>
                <a:lnTo>
                  <a:pt x="975893" y="773912"/>
                </a:lnTo>
                <a:lnTo>
                  <a:pt x="996962" y="734809"/>
                </a:lnTo>
                <a:lnTo>
                  <a:pt x="1014615" y="693788"/>
                </a:lnTo>
                <a:lnTo>
                  <a:pt x="1028661" y="651052"/>
                </a:lnTo>
                <a:lnTo>
                  <a:pt x="1038936" y="606780"/>
                </a:lnTo>
                <a:lnTo>
                  <a:pt x="1045222" y="561162"/>
                </a:lnTo>
                <a:lnTo>
                  <a:pt x="1047369" y="514350"/>
                </a:lnTo>
                <a:close/>
              </a:path>
            </a:pathLst>
          </a:custGeom>
          <a:solidFill>
            <a:srgbClr val="8575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3440684" y="2936875"/>
            <a:ext cx="914400" cy="375920"/>
          </a:xfrm>
          <a:prstGeom prst="rect">
            <a:avLst/>
          </a:prstGeom>
        </p:spPr>
        <p:txBody>
          <a:bodyPr vert="horz" wrap="square" lIns="0" tIns="31114" rIns="0" bIns="0" rtlCol="0">
            <a:spAutoFit/>
          </a:bodyPr>
          <a:lstStyle/>
          <a:p>
            <a:pPr marL="12700" marR="5080" indent="173355">
              <a:lnSpc>
                <a:spcPts val="1320"/>
              </a:lnSpc>
              <a:spcBef>
                <a:spcPts val="244"/>
              </a:spcBef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Position Management</a:t>
            </a:r>
            <a:endParaRPr sz="12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321553" y="4762690"/>
            <a:ext cx="441325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30"/>
              </a:lnSpc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Hourly</a:t>
            </a:r>
            <a:endParaRPr sz="12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080634" y="4436109"/>
            <a:ext cx="920115" cy="844550"/>
          </a:xfrm>
          <a:prstGeom prst="rect">
            <a:avLst/>
          </a:prstGeom>
          <a:solidFill>
            <a:srgbClr val="D7D7D7"/>
          </a:solidFill>
        </p:spPr>
        <p:txBody>
          <a:bodyPr vert="horz" wrap="square" lIns="0" tIns="13716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80"/>
              </a:spcBef>
            </a:pPr>
            <a:endParaRPr sz="1200">
              <a:latin typeface="Times New Roman"/>
              <a:cs typeface="Times New Roman"/>
            </a:endParaRPr>
          </a:p>
          <a:p>
            <a:pPr marL="240665">
              <a:lnSpc>
                <a:spcPct val="100000"/>
              </a:lnSpc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Hourly</a:t>
            </a:r>
            <a:endParaRPr sz="12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794636" y="5856817"/>
            <a:ext cx="914400" cy="47561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indent="-635" algn="ctr">
              <a:lnSpc>
                <a:spcPct val="83400"/>
              </a:lnSpc>
              <a:spcBef>
                <a:spcPts val="125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Subtype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 is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685925" y="5715000"/>
            <a:ext cx="1131570" cy="78740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157480" rIns="0" bIns="0" rtlCol="0">
            <a:spAutoFit/>
          </a:bodyPr>
          <a:lstStyle/>
          <a:p>
            <a:pPr marL="108585" marR="100965" indent="-635" algn="ctr">
              <a:lnSpc>
                <a:spcPct val="83400"/>
              </a:lnSpc>
              <a:spcBef>
                <a:spcPts val="1240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Subtype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 is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121528" y="5914094"/>
            <a:ext cx="914400" cy="47561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indent="100965" algn="just">
              <a:lnSpc>
                <a:spcPts val="1200"/>
              </a:lnSpc>
              <a:spcBef>
                <a:spcPts val="125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Subtype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 is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Temporary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983479" y="5772150"/>
            <a:ext cx="1188720" cy="78740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158115" rIns="0" bIns="0" rtlCol="0">
            <a:spAutoFit/>
          </a:bodyPr>
          <a:lstStyle/>
          <a:p>
            <a:pPr marL="137795" marR="128270" indent="100965" algn="just">
              <a:lnSpc>
                <a:spcPts val="1200"/>
              </a:lnSpc>
              <a:spcBef>
                <a:spcPts val="1245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Subtype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 is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Temporary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32" name="Date Placeholder 31">
            <a:extLst>
              <a:ext uri="{FF2B5EF4-FFF2-40B4-BE49-F238E27FC236}">
                <a16:creationId xmlns:a16="http://schemas.microsoft.com/office/drawing/2014/main" id="{280C383D-1D80-E68C-99FD-92C163823CF0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r>
              <a:rPr lang="en-US"/>
              <a:t>2/12/2026</a:t>
            </a:r>
          </a:p>
        </p:txBody>
      </p:sp>
      <p:sp>
        <p:nvSpPr>
          <p:cNvPr id="33" name="Slide Number Placeholder 32">
            <a:extLst>
              <a:ext uri="{FF2B5EF4-FFF2-40B4-BE49-F238E27FC236}">
                <a16:creationId xmlns:a16="http://schemas.microsoft.com/office/drawing/2014/main" id="{428D8197-FAA1-F71B-98D6-9141B2A4C580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3536DAF32DA194DA62B22F973C2D899" ma:contentTypeVersion="18" ma:contentTypeDescription="Create a new document." ma:contentTypeScope="" ma:versionID="043656bcdd85b33549e5d617de0f6ebd">
  <xsd:schema xmlns:xsd="http://www.w3.org/2001/XMLSchema" xmlns:xs="http://www.w3.org/2001/XMLSchema" xmlns:p="http://schemas.microsoft.com/office/2006/metadata/properties" xmlns:ns2="4a91ee42-f451-4c55-b0c9-f5c7a4b7ee1f" targetNamespace="http://schemas.microsoft.com/office/2006/metadata/properties" ma:root="true" ma:fieldsID="6f2a979d253704bccad0c1d0049c4b1c" ns2:_="">
    <xsd:import namespace="4a91ee42-f451-4c55-b0c9-f5c7a4b7ee1f"/>
    <xsd:element name="properties">
      <xsd:complexType>
        <xsd:sequence>
          <xsd:element name="documentManagement">
            <xsd:complexType>
              <xsd:all>
                <xsd:element ref="ns2:Documenttype" minOccurs="0"/>
                <xsd:element ref="ns2:Owner" minOccurs="0"/>
                <xsd:element ref="ns2:Website" minOccurs="0"/>
                <xsd:element ref="ns2:Location" minOccurs="0"/>
                <xsd:element ref="ns2:Approver" minOccurs="0"/>
                <xsd:element ref="ns2:Review_x0020_frequency" minOccurs="0"/>
                <xsd:element ref="ns2:ContentAuthor" minOccurs="0"/>
                <xsd:element ref="ns2:Linkedlocation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ADArequirement" minOccurs="0"/>
                <xsd:element ref="ns2:Reason_x0020_for_x0020_the_x0020_search_x0020_waiver" minOccurs="0"/>
                <xsd:element ref="ns2:Visa_x0020_sponsorship" minOccurs="0"/>
                <xsd:element ref="ns2:Notes" minOccurs="0"/>
                <xsd:element ref="ns2:PermanentLink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91ee42-f451-4c55-b0c9-f5c7a4b7ee1f" elementFormDefault="qualified">
    <xsd:import namespace="http://schemas.microsoft.com/office/2006/documentManagement/types"/>
    <xsd:import namespace="http://schemas.microsoft.com/office/infopath/2007/PartnerControls"/>
    <xsd:element name="Documenttype" ma:index="2" nillable="true" ma:displayName="Document type" ma:format="Dropdown" ma:internalName="Documenttype">
      <xsd:simpleType>
        <xsd:restriction base="dms:Choice">
          <xsd:enumeration value="Form"/>
          <xsd:enumeration value="Guide"/>
          <xsd:enumeration value="Checklist"/>
          <xsd:enumeration value="Template"/>
          <xsd:enumeration value="Presentation"/>
        </xsd:restriction>
      </xsd:simpleType>
    </xsd:element>
    <xsd:element name="Owner" ma:index="3" nillable="true" ma:displayName="Unit" ma:description="Indicates the functional area of UWHR and ownership by VP, AVP or Executive Director" ma:format="Dropdown" ma:internalName="Owner" ma:readOnly="false">
      <xsd:simpleType>
        <xsd:restriction base="dms:Choice">
          <xsd:enumeration value="Operations"/>
          <xsd:enumeration value="Policy"/>
          <xsd:enumeration value="Compensation"/>
          <xsd:enumeration value="Labor Relations"/>
          <xsd:enumeration value="POD"/>
          <xsd:enumeration value="Employee Experience"/>
          <xsd:enumeration value="TTM"/>
          <xsd:enumeration value="VPHR"/>
          <xsd:enumeration value="Benefits"/>
          <xsd:enumeration value="DSO"/>
          <xsd:enumeration value="EOAA"/>
          <xsd:enumeration value="Recruiting"/>
        </xsd:restriction>
      </xsd:simpleType>
    </xsd:element>
    <xsd:element name="Website" ma:index="4" nillable="true" ma:displayName="Microsite" ma:default="UWHR" ma:format="Dropdown" ma:internalName="Website">
      <xsd:simpleType>
        <xsd:restriction base="dms:Choice">
          <xsd:enumeration value="UWHR"/>
          <xsd:enumeration value="Whole U"/>
          <xsd:enumeration value="Jobs"/>
          <xsd:enumeration value="CFD"/>
          <xsd:enumeration value="EWH"/>
          <xsd:enumeration value="VPHR"/>
          <xsd:enumeration value="Benefits"/>
          <xsd:enumeration value="Operations"/>
          <xsd:enumeration value="Compensation"/>
          <xsd:enumeration value="DSO"/>
          <xsd:enumeration value="Labor Relations"/>
          <xsd:enumeration value="WorkLife"/>
          <xsd:enumeration value="TTM"/>
          <xsd:enumeration value="Diversity, Equity, Inclusion"/>
          <xsd:enumeration value="Student Employment"/>
          <xsd:enumeration value="Hybrid Work"/>
          <xsd:enumeration value="HR Support for Budget Reductions"/>
          <xsd:enumeration value="Workday HCM"/>
          <xsd:enumeration value="Time and Absence"/>
          <xsd:enumeration value="Employee Experience"/>
          <xsd:enumeration value="POD"/>
          <xsd:enumeration value="Policy"/>
        </xsd:restriction>
      </xsd:simpleType>
    </xsd:element>
    <xsd:element name="Location" ma:index="5" nillable="true" ma:displayName="Applies at:" ma:default="Campus &amp; Medical Centers" ma:description="Indicates an enterprise-wide, campus, or medical center document." ma:format="Dropdown" ma:internalName="Location" ma:readOnly="false">
      <xsd:simpleType>
        <xsd:restriction base="dms:Choice">
          <xsd:enumeration value="Campus &amp; Medical Centers"/>
          <xsd:enumeration value="Campus"/>
          <xsd:enumeration value="Medical Centers"/>
        </xsd:restriction>
      </xsd:simpleType>
    </xsd:element>
    <xsd:element name="Approver" ma:index="6" nillable="true" ma:displayName="Approver" ma:list="UserInfo" ma:SharePointGroup="0" ma:internalName="Approver" ma:readOnly="fals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Review_x0020_frequency" ma:index="7" nillable="true" ma:displayName="Review frequency" ma:default="12" ma:format="Dropdown" ma:internalName="Review_x0020_frequency" ma:readOnly="false">
      <xsd:simpleType>
        <xsd:restriction base="dms:Choice">
          <xsd:enumeration value="12"/>
          <xsd:enumeration value="24"/>
          <xsd:enumeration value="36"/>
          <xsd:enumeration value="None"/>
        </xsd:restriction>
      </xsd:simpleType>
    </xsd:element>
    <xsd:element name="ContentAuthor" ma:index="9" nillable="true" ma:displayName="Content Author" ma:description="Primary individual(s) who will be provide updates to content and who should be notified when a document is scheduled for review." ma:format="Dropdown" ma:list="UserInfo" ma:SharePointGroup="0" ma:internalName="ContentAuthor" ma:readOnly="fals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Linkedlocation" ma:index="10" nillable="true" ma:displayName="Linked location" ma:format="Hyperlink" ma:internalName="Linkedlocation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ADArequirement" ma:index="18" nillable="true" ma:displayName="ADA requirement" ma:default="WCAG 2.0" ma:format="Dropdown" ma:hidden="true" ma:internalName="ADArequirement" ma:readOnly="false">
      <xsd:simpleType>
        <xsd:restriction base="dms:Choice">
          <xsd:enumeration value="WCAG 2.0"/>
          <xsd:enumeration value="Exempt"/>
        </xsd:restriction>
      </xsd:simpleType>
    </xsd:element>
    <xsd:element name="Reason_x0020_for_x0020_the_x0020_search_x0020_waiver" ma:index="19" nillable="true" ma:displayName="Reason for the search waiver" ma:hidden="true" ma:internalName="Reason_x0020_for_x0020_the_x0020_search_x0020_waiver" ma:readOnly="false">
      <xsd:simpleType>
        <xsd:restriction base="dms:Choice">
          <xsd:enumeration value="Spouse or partner accommodation"/>
          <xsd:enumeration value="Critical hire"/>
          <xsd:enumeration value="Candidate specifically named in a contract or grant"/>
          <xsd:enumeration value="Uniquely qualified"/>
        </xsd:restriction>
      </xsd:simpleType>
    </xsd:element>
    <xsd:element name="Visa_x0020_sponsorship" ma:index="20" nillable="true" ma:displayName="Visa sponsorship" ma:hidden="true" ma:internalName="Visa_x0020_sponsorship" ma:readOnly="false">
      <xsd:simpleType>
        <xsd:restriction base="dms:Boolean"/>
      </xsd:simpleType>
    </xsd:element>
    <xsd:element name="Notes" ma:index="23" nillable="true" ma:displayName="Notes" ma:description="Miscellany information to help manage the document" ma:format="Dropdown" ma:internalName="Notes">
      <xsd:simpleType>
        <xsd:restriction base="dms:Text">
          <xsd:maxLength value="255"/>
        </xsd:restriction>
      </xsd:simpleType>
    </xsd:element>
    <xsd:element name="PermanentLinks" ma:index="24" nillable="true" ma:displayName="Permanent Links" ma:format="Dropdown" ma:internalName="PermanentLinks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prover xmlns="4a91ee42-f451-4c55-b0c9-f5c7a4b7ee1f">
      <UserInfo>
        <DisplayName>Marisa Graudins</DisplayName>
        <AccountId>20</AccountId>
        <AccountType/>
      </UserInfo>
    </Approver>
    <Owner xmlns="4a91ee42-f451-4c55-b0c9-f5c7a4b7ee1f">Policy</Owner>
    <Location xmlns="4a91ee42-f451-4c55-b0c9-f5c7a4b7ee1f">Campus &amp; Medical Centers</Location>
    <Documenttype xmlns="4a91ee42-f451-4c55-b0c9-f5c7a4b7ee1f">Guide</Documenttype>
    <Website xmlns="4a91ee42-f451-4c55-b0c9-f5c7a4b7ee1f">UWHR</Website>
    <ADArequirement xmlns="4a91ee42-f451-4c55-b0c9-f5c7a4b7ee1f">WCAG 2.0</ADArequirement>
    <Review_x0020_frequency xmlns="4a91ee42-f451-4c55-b0c9-f5c7a4b7ee1f">12</Review_x0020_frequency>
    <Reason_x0020_for_x0020_the_x0020_search_x0020_waiver xmlns="4a91ee42-f451-4c55-b0c9-f5c7a4b7ee1f" xsi:nil="true"/>
    <Notes xmlns="4a91ee42-f451-4c55-b0c9-f5c7a4b7ee1f" xsi:nil="true"/>
    <Visa_x0020_sponsorship xmlns="4a91ee42-f451-4c55-b0c9-f5c7a4b7ee1f" xsi:nil="true"/>
    <ContentAuthor xmlns="4a91ee42-f451-4c55-b0c9-f5c7a4b7ee1f">
      <UserInfo>
        <DisplayName/>
        <AccountId xsi:nil="true"/>
        <AccountType/>
      </UserInfo>
    </ContentAuthor>
    <Linkedlocation xmlns="4a91ee42-f451-4c55-b0c9-f5c7a4b7ee1f">
      <Url xsi:nil="true"/>
      <Description xsi:nil="true"/>
    </Linkedlocation>
    <PermanentLinks xmlns="4a91ee42-f451-4c55-b0c9-f5c7a4b7ee1f" xsi:nil="true"/>
  </documentManagement>
</p:properties>
</file>

<file path=customXml/itemProps1.xml><?xml version="1.0" encoding="utf-8"?>
<ds:datastoreItem xmlns:ds="http://schemas.openxmlformats.org/officeDocument/2006/customXml" ds:itemID="{10062907-E930-49BF-8E3F-3A88624A919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2F72885-BB7C-4668-A013-7A4F5F0843FD}"/>
</file>

<file path=customXml/itemProps3.xml><?xml version="1.0" encoding="utf-8"?>
<ds:datastoreItem xmlns:ds="http://schemas.openxmlformats.org/officeDocument/2006/customXml" ds:itemID="{F64FE348-B64F-4E3E-AFEC-EA3F7923E36D}">
  <ds:schemaRefs>
    <ds:schemaRef ds:uri="http://purl.org/dc/terms/"/>
    <ds:schemaRef ds:uri="http://www.w3.org/XML/1998/namespace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fd256ce5-69f9-418f-931b-9e74e4f7fb9e"/>
    <ds:schemaRef ds:uri="8a9ab6d4-5e50-467a-b971-6a4a515f0896"/>
    <ds:schemaRef ds:uri="http://purl.org/dc/elements/1.1/"/>
    <ds:schemaRef ds:uri="http://schemas.microsoft.com/office/infopath/2007/PartnerControls"/>
    <ds:schemaRef ds:uri="http://schemas.microsoft.com/office/2006/metadata/properties"/>
  </ds:schemaRefs>
</ds:datastoreItem>
</file>

<file path=docMetadata/LabelInfo.xml><?xml version="1.0" encoding="utf-8"?>
<clbl:labelList xmlns:clbl="http://schemas.microsoft.com/office/2020/mipLabelMetadata">
  <clbl:label id="{f6b6dd5b-f02f-441a-99a0-162ac5060bd2}" enabled="0" method="" siteId="{f6b6dd5b-f02f-441a-99a0-162ac5060bd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</TotalTime>
  <Words>1480</Words>
  <Application>Microsoft Office PowerPoint</Application>
  <PresentationFormat>Custom</PresentationFormat>
  <Paragraphs>400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Aptos</vt:lpstr>
      <vt:lpstr>Arial</vt:lpstr>
      <vt:lpstr>Calibri</vt:lpstr>
      <vt:lpstr>Encode Sans Normal</vt:lpstr>
      <vt:lpstr>Times New Roman</vt:lpstr>
      <vt:lpstr>Office Theme</vt:lpstr>
      <vt:lpstr>UW Funded Faculty </vt:lpstr>
      <vt:lpstr>UW Funded Professional staff and civil service exempt contract covered positions.</vt:lpstr>
      <vt:lpstr>UW Funded Classified staff (campus)</vt:lpstr>
      <vt:lpstr>UW Funded Classified staff (Medical Centers)</vt:lpstr>
      <vt:lpstr>UW Funded Student Employees</vt:lpstr>
      <vt:lpstr>Externally Funded</vt:lpstr>
      <vt:lpstr>Not Funded By UW</vt:lpstr>
      <vt:lpstr>EMERITUS/RETIREE ACADEMIC PERSONNEL</vt:lpstr>
      <vt:lpstr>RETIRED STAFF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Employee Type and Subtype Decision Tree</dc:title>
  <dc:creator>Jessica B. Rudy</dc:creator>
  <cp:keywords>Position management</cp:keywords>
  <cp:lastModifiedBy>Trista Truemper</cp:lastModifiedBy>
  <cp:revision>57</cp:revision>
  <dcterms:created xsi:type="dcterms:W3CDTF">2026-02-12T23:27:39Z</dcterms:created>
  <dcterms:modified xsi:type="dcterms:W3CDTF">2026-05-05T20:32:58Z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2022-07-29T00:00:00Z</vt:filetime>
  </property>
  <property fmtid="{D5CDD505-2E9C-101B-9397-08002B2CF9AE}" pid="3" name="Creator">
    <vt:lpwstr>Microsoft® Visio® 2019</vt:lpwstr>
  </property>
  <property fmtid="{D5CDD505-2E9C-101B-9397-08002B2CF9AE}" pid="4" name="LastSaved">
    <vt:filetime>2026-02-12T00:00:00Z</vt:filetime>
  </property>
  <property fmtid="{D5CDD505-2E9C-101B-9397-08002B2CF9AE}" pid="5" name="Producer">
    <vt:lpwstr>Microsoft® Visio® 2019</vt:lpwstr>
  </property>
  <property fmtid="{D5CDD505-2E9C-101B-9397-08002B2CF9AE}" pid="6" name="ContentTypeId">
    <vt:lpwstr>0x01010063536DAF32DA194DA62B22F973C2D899</vt:lpwstr>
  </property>
  <property fmtid="{D5CDD505-2E9C-101B-9397-08002B2CF9AE}" pid="7" name="ReviewDate">
    <vt:filetime>2027-04-01T07:00:00Z</vt:filetime>
  </property>
  <property fmtid="{D5CDD505-2E9C-101B-9397-08002B2CF9AE}" pid="8" name="TaxKeyword">
    <vt:lpwstr>4;#Position management|46be4ec3-0bff-478a-9d5d-ac9af4938dca</vt:lpwstr>
  </property>
</Properties>
</file>