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Metadata/LabelInfo.xml" ContentType="application/vnd.ms-office.classificationlabel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60" r:id="rId2"/>
    <p:sldId id="261" r:id="rId3"/>
    <p:sldId id="262" r:id="rId4"/>
    <p:sldId id="263" r:id="rId5"/>
    <p:sldId id="264" r:id="rId6"/>
  </p:sldIdLst>
  <p:sldSz cx="7772400" cy="10058400"/>
  <p:notesSz cx="7772400" cy="10058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9419" autoAdjust="0"/>
  </p:normalViewPr>
  <p:slideViewPr>
    <p:cSldViewPr>
      <p:cViewPr varScale="1">
        <p:scale>
          <a:sx n="69" d="100"/>
          <a:sy n="69" d="100"/>
        </p:scale>
        <p:origin x="3114" y="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customXml" Target="../customXml/item2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openxmlformats.org/officeDocument/2006/relationships/customXml" Target="../customXml/item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rista Truemper" userId="99575bce-dddb-4818-bb07-b293fdd98daa" providerId="ADAL" clId="{96BEC130-7C21-40B0-B90E-88C03787DAB9}"/>
    <pc:docChg chg="delSld">
      <pc:chgData name="Trista Truemper" userId="99575bce-dddb-4818-bb07-b293fdd98daa" providerId="ADAL" clId="{96BEC130-7C21-40B0-B90E-88C03787DAB9}" dt="2026-02-27T16:57:32.706" v="3" actId="2696"/>
      <pc:docMkLst>
        <pc:docMk/>
      </pc:docMkLst>
      <pc:sldChg chg="del">
        <pc:chgData name="Trista Truemper" userId="99575bce-dddb-4818-bb07-b293fdd98daa" providerId="ADAL" clId="{96BEC130-7C21-40B0-B90E-88C03787DAB9}" dt="2026-02-27T16:57:24.083" v="0" actId="2696"/>
        <pc:sldMkLst>
          <pc:docMk/>
          <pc:sldMk cId="0" sldId="256"/>
        </pc:sldMkLst>
      </pc:sldChg>
      <pc:sldChg chg="del">
        <pc:chgData name="Trista Truemper" userId="99575bce-dddb-4818-bb07-b293fdd98daa" providerId="ADAL" clId="{96BEC130-7C21-40B0-B90E-88C03787DAB9}" dt="2026-02-27T16:57:27.435" v="1" actId="2696"/>
        <pc:sldMkLst>
          <pc:docMk/>
          <pc:sldMk cId="0" sldId="257"/>
        </pc:sldMkLst>
      </pc:sldChg>
      <pc:sldChg chg="del">
        <pc:chgData name="Trista Truemper" userId="99575bce-dddb-4818-bb07-b293fdd98daa" providerId="ADAL" clId="{96BEC130-7C21-40B0-B90E-88C03787DAB9}" dt="2026-02-27T16:57:30.078" v="2" actId="2696"/>
        <pc:sldMkLst>
          <pc:docMk/>
          <pc:sldMk cId="0" sldId="258"/>
        </pc:sldMkLst>
      </pc:sldChg>
      <pc:sldChg chg="del">
        <pc:chgData name="Trista Truemper" userId="99575bce-dddb-4818-bb07-b293fdd98daa" providerId="ADAL" clId="{96BEC130-7C21-40B0-B90E-88C03787DAB9}" dt="2026-02-27T16:57:32.706" v="3" actId="2696"/>
        <pc:sldMkLst>
          <pc:docMk/>
          <pc:sldMk cId="0" sldId="259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33198FD-0B09-FE91-6B0D-434F83097DF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743B9BC-99AF-3134-00D2-C65E2C36B64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402138" y="0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C6575C-8FA1-491A-8937-7BF585BD24F7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52A080-ECEE-E3C6-B959-5B1F096A263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553575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/>
              <a:t>UWHR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6CC001E-67FB-9AED-F680-2C1B95F88F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402138" y="9553575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A7C47F-A7D5-4D72-B786-5FFB16C89A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9440168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402138" y="0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9A3CFE-1F02-4F49-9776-B115CF8C7C5F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74925" y="1257300"/>
            <a:ext cx="2622550" cy="3394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77875" y="4840288"/>
            <a:ext cx="6216650" cy="39608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53575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/>
              <a:t>UWHR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402138" y="9553575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EEF555-07F1-4F5A-8431-9B1A63C1D5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487045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Flowchart created to help Workday users determine UW funded student positions. Employee subtypes include: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Fixed term (fixed term): 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Student positions paid by stipend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Temporary (fixed term): 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Graduate student hourly positions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Temporary (fixed term): 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Undergraduate student hourly positions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Fixed Term (fixed term): 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Graduate student salary positions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EEF555-07F1-4F5A-8431-9B1A63C1D51A}" type="slidenum">
              <a:rPr lang="en-US" smtClean="0"/>
              <a:t>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4C4052-F045-3779-F1C0-9D15B347B15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/>
              <a:t>UWHR</a:t>
            </a:r>
          </a:p>
        </p:txBody>
      </p:sp>
    </p:spTree>
    <p:extLst>
      <p:ext uri="{BB962C8B-B14F-4D97-AF65-F5344CB8AC3E}">
        <p14:creationId xmlns:p14="http://schemas.microsoft.com/office/powerpoint/2010/main" val="42623350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Flowchart created to help Workday users determine externally funded positions.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Regular PDR eligible for Practice Plan Allowance (UW Medicine only):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Faculty positions in multi year or indefinite and is in one of the following job profiles:</a:t>
            </a:r>
          </a:p>
          <a:p>
            <a:pPr marL="200660" indent="-171450">
              <a:lnSpc>
                <a:spcPts val="1380"/>
              </a:lnSpc>
              <a:spcBef>
                <a:spcPts val="750"/>
              </a:spcBef>
              <a:buFont typeface="Arial" panose="020B0604020202020204" pitchFamily="34" charset="0"/>
              <a:buChar char="•"/>
              <a:tabLst>
                <a:tab pos="197485" algn="l"/>
              </a:tabLst>
            </a:pPr>
            <a:r>
              <a:rPr lang="en-US" sz="1200" dirty="0">
                <a:solidFill>
                  <a:srgbClr val="3C4652"/>
                </a:solidFill>
                <a:latin typeface="Arial"/>
                <a:cs typeface="Arial"/>
              </a:rPr>
              <a:t>Associate</a:t>
            </a:r>
            <a:r>
              <a:rPr lang="en-US" sz="1200" spc="-3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lang="en-US" sz="1200" dirty="0">
                <a:solidFill>
                  <a:srgbClr val="3C4652"/>
                </a:solidFill>
                <a:latin typeface="Arial"/>
                <a:cs typeface="Arial"/>
              </a:rPr>
              <a:t>Professor</a:t>
            </a:r>
            <a:r>
              <a:rPr lang="en-US" sz="1200" spc="-4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lang="en-US" sz="1200" spc="-10" dirty="0">
                <a:solidFill>
                  <a:srgbClr val="3C4652"/>
                </a:solidFill>
                <a:latin typeface="Arial"/>
                <a:cs typeface="Arial"/>
              </a:rPr>
              <a:t>(10102)</a:t>
            </a:r>
            <a:endParaRPr lang="en-US" sz="1200" dirty="0">
              <a:latin typeface="Arial"/>
              <a:cs typeface="Arial"/>
            </a:endParaRPr>
          </a:p>
          <a:p>
            <a:pPr marL="200660" indent="-171450">
              <a:lnSpc>
                <a:spcPts val="1320"/>
              </a:lnSpc>
              <a:buFont typeface="Arial" panose="020B0604020202020204" pitchFamily="34" charset="0"/>
              <a:buChar char="•"/>
              <a:tabLst>
                <a:tab pos="197485" algn="l"/>
              </a:tabLst>
            </a:pPr>
            <a:r>
              <a:rPr lang="en-US" sz="1200" dirty="0">
                <a:solidFill>
                  <a:srgbClr val="3C4652"/>
                </a:solidFill>
                <a:latin typeface="Arial"/>
                <a:cs typeface="Arial"/>
              </a:rPr>
              <a:t>Associate</a:t>
            </a:r>
            <a:r>
              <a:rPr lang="en-US" sz="1200" spc="-3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lang="en-US" sz="1200" dirty="0">
                <a:solidFill>
                  <a:srgbClr val="3C4652"/>
                </a:solidFill>
                <a:latin typeface="Arial"/>
                <a:cs typeface="Arial"/>
              </a:rPr>
              <a:t>Professor</a:t>
            </a:r>
            <a:r>
              <a:rPr lang="en-US" sz="1200" spc="-3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lang="en-US" sz="1200" dirty="0">
                <a:solidFill>
                  <a:srgbClr val="3C4652"/>
                </a:solidFill>
                <a:latin typeface="Arial"/>
                <a:cs typeface="Arial"/>
              </a:rPr>
              <a:t>Without</a:t>
            </a:r>
            <a:r>
              <a:rPr lang="en-US" sz="1200" spc="-3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lang="en-US" sz="1200" dirty="0">
                <a:solidFill>
                  <a:srgbClr val="3C4652"/>
                </a:solidFill>
                <a:latin typeface="Arial"/>
                <a:cs typeface="Arial"/>
              </a:rPr>
              <a:t>Tenure</a:t>
            </a:r>
            <a:r>
              <a:rPr lang="en-US" sz="1200" spc="-4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lang="en-US" sz="1200" spc="-10" dirty="0">
                <a:solidFill>
                  <a:srgbClr val="3C4652"/>
                </a:solidFill>
                <a:latin typeface="Arial"/>
                <a:cs typeface="Arial"/>
              </a:rPr>
              <a:t>(10112)</a:t>
            </a:r>
            <a:endParaRPr lang="en-US" sz="1200" dirty="0">
              <a:latin typeface="Arial"/>
              <a:cs typeface="Arial"/>
            </a:endParaRPr>
          </a:p>
          <a:p>
            <a:pPr marL="200660" indent="-171450">
              <a:lnSpc>
                <a:spcPts val="1320"/>
              </a:lnSpc>
              <a:buFont typeface="Arial" panose="020B0604020202020204" pitchFamily="34" charset="0"/>
              <a:buChar char="•"/>
              <a:tabLst>
                <a:tab pos="197485" algn="l"/>
              </a:tabLst>
            </a:pPr>
            <a:r>
              <a:rPr lang="en-US" sz="1200" dirty="0">
                <a:solidFill>
                  <a:srgbClr val="3C4652"/>
                </a:solidFill>
                <a:latin typeface="Arial"/>
                <a:cs typeface="Arial"/>
              </a:rPr>
              <a:t>Professor</a:t>
            </a:r>
            <a:r>
              <a:rPr lang="en-US" sz="1200" spc="-3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lang="en-US" sz="1200" spc="-10" dirty="0">
                <a:solidFill>
                  <a:srgbClr val="3C4652"/>
                </a:solidFill>
                <a:latin typeface="Arial"/>
                <a:cs typeface="Arial"/>
              </a:rPr>
              <a:t>(10101)</a:t>
            </a:r>
            <a:endParaRPr lang="en-US" sz="1200" dirty="0">
              <a:latin typeface="Arial"/>
              <a:cs typeface="Arial"/>
            </a:endParaRPr>
          </a:p>
          <a:p>
            <a:pPr marL="200660" indent="-171450">
              <a:lnSpc>
                <a:spcPts val="1380"/>
              </a:lnSpc>
              <a:buFont typeface="Arial" panose="020B0604020202020204" pitchFamily="34" charset="0"/>
              <a:buChar char="•"/>
              <a:tabLst>
                <a:tab pos="197485" algn="l"/>
              </a:tabLst>
            </a:pPr>
            <a:r>
              <a:rPr lang="en-US" sz="1200" dirty="0">
                <a:solidFill>
                  <a:srgbClr val="3C4652"/>
                </a:solidFill>
                <a:latin typeface="Arial"/>
                <a:cs typeface="Arial"/>
              </a:rPr>
              <a:t>Professor</a:t>
            </a:r>
            <a:r>
              <a:rPr lang="en-US" sz="1200" spc="-3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lang="en-US" sz="1200" dirty="0">
                <a:solidFill>
                  <a:srgbClr val="3C4652"/>
                </a:solidFill>
                <a:latin typeface="Arial"/>
                <a:cs typeface="Arial"/>
              </a:rPr>
              <a:t>Without</a:t>
            </a:r>
            <a:r>
              <a:rPr lang="en-US" sz="1200" spc="-3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lang="en-US" sz="1200" dirty="0">
                <a:solidFill>
                  <a:srgbClr val="3C4652"/>
                </a:solidFill>
                <a:latin typeface="Arial"/>
                <a:cs typeface="Arial"/>
              </a:rPr>
              <a:t>Tenure</a:t>
            </a:r>
            <a:r>
              <a:rPr lang="en-US" sz="1200" spc="-4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lang="en-US" sz="1200" spc="-10" dirty="0">
                <a:solidFill>
                  <a:srgbClr val="3C4652"/>
                </a:solidFill>
                <a:latin typeface="Arial"/>
                <a:cs typeface="Arial"/>
              </a:rPr>
              <a:t>(10111)</a:t>
            </a:r>
            <a:endParaRPr lang="en-US" sz="1200" dirty="0">
              <a:latin typeface="Arial"/>
              <a:cs typeface="Arial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Fixed term PDR: Faculty positions in multi year or indefinite positions but not in the above job profiles. Fixed term PDRs are also eligible for Practice Plan Allowance (UW Medicine Only)</a:t>
            </a:r>
          </a:p>
          <a:p>
            <a:endParaRPr lang="en-US" dirty="0"/>
          </a:p>
          <a:p>
            <a:r>
              <a:rPr lang="en-US" dirty="0"/>
              <a:t>Faculty not in a multi year or indefinite position, use Job Management. Employee subtype includes Fixed Term PDR (fixed term).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EEF555-07F1-4F5A-8431-9B1A63C1D51A}" type="slidenum">
              <a:rPr lang="en-US" smtClean="0"/>
              <a:t>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58BED2-EC50-BD3A-A53E-65D001019B1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/>
              <a:t>UWHR</a:t>
            </a:r>
          </a:p>
        </p:txBody>
      </p:sp>
    </p:spTree>
    <p:extLst>
      <p:ext uri="{BB962C8B-B14F-4D97-AF65-F5344CB8AC3E}">
        <p14:creationId xmlns:p14="http://schemas.microsoft.com/office/powerpoint/2010/main" val="21469474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Flowchart created to help Workday users determine positions that are not funded by UW. 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/>
              <a:t>UWHR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EEF555-07F1-4F5A-8431-9B1A63C1D51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67672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/>
              <a:t>UWHR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EEF555-07F1-4F5A-8431-9B1A63C1D51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4749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/>
              <a:t>UWHR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EEF555-07F1-4F5A-8431-9B1A63C1D51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5633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82930" y="3118104"/>
            <a:ext cx="6606540" cy="21122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1" i="0">
                <a:solidFill>
                  <a:srgbClr val="33006E"/>
                </a:solidFill>
                <a:latin typeface="Encode Sans Normal"/>
                <a:cs typeface="Encode Sans Norm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65860" y="5632704"/>
            <a:ext cx="5440680" cy="2514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14300">
              <a:lnSpc>
                <a:spcPct val="100000"/>
              </a:lnSpc>
              <a:spcBef>
                <a:spcPts val="25"/>
              </a:spcBef>
            </a:pPr>
            <a:r>
              <a:rPr dirty="0"/>
              <a:t>Revised</a:t>
            </a:r>
            <a:r>
              <a:rPr spc="-35" dirty="0"/>
              <a:t> </a:t>
            </a:r>
            <a:r>
              <a:rPr dirty="0"/>
              <a:t>July</a:t>
            </a:r>
            <a:r>
              <a:rPr spc="-40" dirty="0"/>
              <a:t> </a:t>
            </a:r>
            <a:r>
              <a:rPr spc="-20" dirty="0"/>
              <a:t>2022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2/12/2026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1" i="0">
                <a:solidFill>
                  <a:srgbClr val="33006E"/>
                </a:solidFill>
                <a:latin typeface="Encode Sans Normal"/>
                <a:cs typeface="Encode Sans Norm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14300">
              <a:lnSpc>
                <a:spcPct val="100000"/>
              </a:lnSpc>
              <a:spcBef>
                <a:spcPts val="25"/>
              </a:spcBef>
            </a:pPr>
            <a:r>
              <a:rPr dirty="0"/>
              <a:t>Revised</a:t>
            </a:r>
            <a:r>
              <a:rPr spc="-35" dirty="0"/>
              <a:t> </a:t>
            </a:r>
            <a:r>
              <a:rPr dirty="0"/>
              <a:t>July</a:t>
            </a:r>
            <a:r>
              <a:rPr spc="-40" dirty="0"/>
              <a:t> </a:t>
            </a:r>
            <a:r>
              <a:rPr spc="-20" dirty="0"/>
              <a:t>2022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2/12/2026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1" i="0">
                <a:solidFill>
                  <a:srgbClr val="33006E"/>
                </a:solidFill>
                <a:latin typeface="Encode Sans Normal"/>
                <a:cs typeface="Encode Sans Norm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88620" y="2313432"/>
            <a:ext cx="3380994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002786" y="2313432"/>
            <a:ext cx="3380994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14300">
              <a:lnSpc>
                <a:spcPct val="100000"/>
              </a:lnSpc>
              <a:spcBef>
                <a:spcPts val="25"/>
              </a:spcBef>
            </a:pPr>
            <a:r>
              <a:rPr dirty="0"/>
              <a:t>Revised</a:t>
            </a:r>
            <a:r>
              <a:rPr spc="-35" dirty="0"/>
              <a:t> </a:t>
            </a:r>
            <a:r>
              <a:rPr dirty="0"/>
              <a:t>July</a:t>
            </a:r>
            <a:r>
              <a:rPr spc="-40" dirty="0"/>
              <a:t> </a:t>
            </a:r>
            <a:r>
              <a:rPr spc="-20" dirty="0"/>
              <a:t>2022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2/12/2026</a:t>
            </a: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1" i="0">
                <a:solidFill>
                  <a:srgbClr val="33006E"/>
                </a:solidFill>
                <a:latin typeface="Encode Sans Normal"/>
                <a:cs typeface="Encode Sans Norm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14300">
              <a:lnSpc>
                <a:spcPct val="100000"/>
              </a:lnSpc>
              <a:spcBef>
                <a:spcPts val="25"/>
              </a:spcBef>
            </a:pPr>
            <a:r>
              <a:rPr dirty="0"/>
              <a:t>Revised</a:t>
            </a:r>
            <a:r>
              <a:rPr spc="-35" dirty="0"/>
              <a:t> </a:t>
            </a:r>
            <a:r>
              <a:rPr dirty="0"/>
              <a:t>July</a:t>
            </a:r>
            <a:r>
              <a:rPr spc="-40" dirty="0"/>
              <a:t> </a:t>
            </a:r>
            <a:r>
              <a:rPr spc="-20" dirty="0"/>
              <a:t>2022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2/12/2026</a:t>
            </a: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14300">
              <a:lnSpc>
                <a:spcPct val="100000"/>
              </a:lnSpc>
              <a:spcBef>
                <a:spcPts val="25"/>
              </a:spcBef>
            </a:pPr>
            <a:r>
              <a:rPr dirty="0"/>
              <a:t>Revised</a:t>
            </a:r>
            <a:r>
              <a:rPr spc="-35" dirty="0"/>
              <a:t> </a:t>
            </a:r>
            <a:r>
              <a:rPr dirty="0"/>
              <a:t>July</a:t>
            </a:r>
            <a:r>
              <a:rPr spc="-40" dirty="0"/>
              <a:t> </a:t>
            </a:r>
            <a:r>
              <a:rPr spc="-20" dirty="0"/>
              <a:t>2022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2/12/2026</a:t>
            </a: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7772400" cy="10058400"/>
          </a:xfrm>
          <a:custGeom>
            <a:avLst/>
            <a:gdLst/>
            <a:ahLst/>
            <a:cxnLst/>
            <a:rect l="l" t="t" r="r" b="b"/>
            <a:pathLst>
              <a:path w="7772400" h="10058400">
                <a:moveTo>
                  <a:pt x="0" y="10058400"/>
                </a:moveTo>
                <a:lnTo>
                  <a:pt x="7772400" y="10058400"/>
                </a:lnTo>
                <a:lnTo>
                  <a:pt x="7772400" y="0"/>
                </a:lnTo>
                <a:lnTo>
                  <a:pt x="0" y="0"/>
                </a:lnTo>
                <a:lnTo>
                  <a:pt x="0" y="100584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634" y="269875"/>
            <a:ext cx="3061335" cy="482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1" i="0">
                <a:solidFill>
                  <a:srgbClr val="33006E"/>
                </a:solidFill>
                <a:latin typeface="Encode Sans Normal"/>
                <a:cs typeface="Encode Sans Norm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88620" y="2313432"/>
            <a:ext cx="6995160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516369" y="9579884"/>
            <a:ext cx="957579" cy="19700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14300">
              <a:lnSpc>
                <a:spcPct val="100000"/>
              </a:lnSpc>
              <a:spcBef>
                <a:spcPts val="25"/>
              </a:spcBef>
            </a:pPr>
            <a:r>
              <a:rPr dirty="0"/>
              <a:t>Revised</a:t>
            </a:r>
            <a:r>
              <a:rPr spc="-35" dirty="0"/>
              <a:t> </a:t>
            </a:r>
            <a:r>
              <a:rPr dirty="0"/>
              <a:t>July</a:t>
            </a:r>
            <a:r>
              <a:rPr spc="-40" dirty="0"/>
              <a:t> </a:t>
            </a:r>
            <a:r>
              <a:rPr spc="-20" dirty="0"/>
              <a:t>2022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88620" y="9354312"/>
            <a:ext cx="1787652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2/12/2026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596128" y="9354312"/>
            <a:ext cx="1787652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hdr="0" ftr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object 56" descr="$PPTXTitle"/>
          <p:cNvSpPr txBox="1">
            <a:spLocks noGrp="1"/>
          </p:cNvSpPr>
          <p:nvPr>
            <p:ph type="title"/>
          </p:nvPr>
        </p:nvSpPr>
        <p:spPr>
          <a:xfrm>
            <a:off x="300634" y="269875"/>
            <a:ext cx="5007610" cy="482600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spcBef>
                <a:spcPts val="100"/>
              </a:spcBef>
            </a:pPr>
            <a:r>
              <a:rPr spc="-75" dirty="0"/>
              <a:t>UW</a:t>
            </a:r>
            <a:r>
              <a:rPr spc="-55" dirty="0"/>
              <a:t> </a:t>
            </a:r>
            <a:r>
              <a:rPr lang="en-US" spc="-80"/>
              <a:t>Funded Student Employees</a:t>
            </a:r>
            <a:endParaRPr spc="-75" dirty="0"/>
          </a:p>
        </p:txBody>
      </p:sp>
      <p:sp>
        <p:nv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86500" y="7147559"/>
            <a:ext cx="0" cy="788670"/>
          </a:xfrm>
          <a:custGeom>
            <a:avLst/>
            <a:gdLst/>
            <a:ahLst/>
            <a:cxnLst/>
            <a:rect l="l" t="t" r="r" b="b"/>
            <a:pathLst>
              <a:path h="788670">
                <a:moveTo>
                  <a:pt x="0" y="0"/>
                </a:moveTo>
                <a:lnTo>
                  <a:pt x="0" y="788289"/>
                </a:lnTo>
              </a:path>
            </a:pathLst>
          </a:custGeom>
          <a:ln w="22859">
            <a:solidFill>
              <a:srgbClr val="48484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86500" y="6286500"/>
            <a:ext cx="0" cy="458470"/>
          </a:xfrm>
          <a:custGeom>
            <a:avLst/>
            <a:gdLst/>
            <a:ahLst/>
            <a:cxnLst/>
            <a:rect l="l" t="t" r="r" b="b"/>
            <a:pathLst>
              <a:path h="458470">
                <a:moveTo>
                  <a:pt x="0" y="0"/>
                </a:moveTo>
                <a:lnTo>
                  <a:pt x="0" y="458469"/>
                </a:lnTo>
              </a:path>
            </a:pathLst>
          </a:custGeom>
          <a:ln w="22859">
            <a:solidFill>
              <a:srgbClr val="48484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31635" y="7922132"/>
            <a:ext cx="109855" cy="109855"/>
          </a:xfrm>
          <a:custGeom>
            <a:avLst/>
            <a:gdLst/>
            <a:ahLst/>
            <a:cxnLst/>
            <a:rect l="l" t="t" r="r" b="b"/>
            <a:pathLst>
              <a:path w="109854" h="109854">
                <a:moveTo>
                  <a:pt x="109727" y="0"/>
                </a:moveTo>
                <a:lnTo>
                  <a:pt x="0" y="0"/>
                </a:lnTo>
                <a:lnTo>
                  <a:pt x="54863" y="109728"/>
                </a:lnTo>
                <a:lnTo>
                  <a:pt x="109727" y="0"/>
                </a:lnTo>
                <a:close/>
              </a:path>
            </a:pathLst>
          </a:custGeom>
          <a:solidFill>
            <a:srgbClr val="48484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" name="object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997087" y="960754"/>
            <a:ext cx="1344303" cy="1896745"/>
            <a:chOff x="2997087" y="960754"/>
            <a:chExt cx="1344303" cy="1896745"/>
          </a:xfrm>
        </p:grpSpPr>
        <p:sp>
          <p:nvSpPr>
            <p:cNvPr id="6" name="object 6"/>
            <p:cNvSpPr/>
            <p:nvPr/>
          </p:nvSpPr>
          <p:spPr>
            <a:xfrm>
              <a:off x="2997087" y="960754"/>
              <a:ext cx="1344303" cy="509804"/>
            </a:xfrm>
            <a:custGeom>
              <a:avLst/>
              <a:gdLst/>
              <a:ahLst/>
              <a:cxnLst/>
              <a:rect l="l" t="t" r="r" b="b"/>
              <a:pathLst>
                <a:path w="1257300" h="457200">
                  <a:moveTo>
                    <a:pt x="1256792" y="228600"/>
                  </a:moveTo>
                  <a:lnTo>
                    <a:pt x="1251673" y="182537"/>
                  </a:lnTo>
                  <a:lnTo>
                    <a:pt x="1237018" y="139636"/>
                  </a:lnTo>
                  <a:lnTo>
                    <a:pt x="1213827" y="100799"/>
                  </a:lnTo>
                  <a:lnTo>
                    <a:pt x="1183106" y="66967"/>
                  </a:lnTo>
                  <a:lnTo>
                    <a:pt x="1145895" y="39052"/>
                  </a:lnTo>
                  <a:lnTo>
                    <a:pt x="1103172" y="17970"/>
                  </a:lnTo>
                  <a:lnTo>
                    <a:pt x="1055979" y="4648"/>
                  </a:lnTo>
                  <a:lnTo>
                    <a:pt x="1005332" y="0"/>
                  </a:lnTo>
                  <a:lnTo>
                    <a:pt x="251460" y="0"/>
                  </a:lnTo>
                  <a:lnTo>
                    <a:pt x="200799" y="4648"/>
                  </a:lnTo>
                  <a:lnTo>
                    <a:pt x="153619" y="17970"/>
                  </a:lnTo>
                  <a:lnTo>
                    <a:pt x="110921" y="39052"/>
                  </a:lnTo>
                  <a:lnTo>
                    <a:pt x="73723" y="66967"/>
                  </a:lnTo>
                  <a:lnTo>
                    <a:pt x="43014" y="100799"/>
                  </a:lnTo>
                  <a:lnTo>
                    <a:pt x="19812" y="139636"/>
                  </a:lnTo>
                  <a:lnTo>
                    <a:pt x="5143" y="182537"/>
                  </a:lnTo>
                  <a:lnTo>
                    <a:pt x="0" y="228600"/>
                  </a:lnTo>
                  <a:lnTo>
                    <a:pt x="5143" y="274675"/>
                  </a:lnTo>
                  <a:lnTo>
                    <a:pt x="19812" y="317576"/>
                  </a:lnTo>
                  <a:lnTo>
                    <a:pt x="43014" y="356412"/>
                  </a:lnTo>
                  <a:lnTo>
                    <a:pt x="73723" y="390245"/>
                  </a:lnTo>
                  <a:lnTo>
                    <a:pt x="110921" y="418160"/>
                  </a:lnTo>
                  <a:lnTo>
                    <a:pt x="153619" y="439242"/>
                  </a:lnTo>
                  <a:lnTo>
                    <a:pt x="200799" y="452564"/>
                  </a:lnTo>
                  <a:lnTo>
                    <a:pt x="251460" y="457200"/>
                  </a:lnTo>
                  <a:lnTo>
                    <a:pt x="1005332" y="457200"/>
                  </a:lnTo>
                  <a:lnTo>
                    <a:pt x="1055979" y="452564"/>
                  </a:lnTo>
                  <a:lnTo>
                    <a:pt x="1103172" y="439242"/>
                  </a:lnTo>
                  <a:lnTo>
                    <a:pt x="1145895" y="418160"/>
                  </a:lnTo>
                  <a:lnTo>
                    <a:pt x="1183106" y="390245"/>
                  </a:lnTo>
                  <a:lnTo>
                    <a:pt x="1213827" y="356412"/>
                  </a:lnTo>
                  <a:lnTo>
                    <a:pt x="1237018" y="317576"/>
                  </a:lnTo>
                  <a:lnTo>
                    <a:pt x="1251673" y="274675"/>
                  </a:lnTo>
                  <a:lnTo>
                    <a:pt x="1256792" y="228600"/>
                  </a:lnTo>
                  <a:close/>
                </a:path>
              </a:pathLst>
            </a:custGeom>
            <a:solidFill>
              <a:srgbClr val="4A2D83"/>
            </a:solidFill>
          </p:spPr>
          <p:txBody>
            <a:bodyPr wrap="square" lIns="0" tIns="0" rIns="0" bIns="0" rtlCol="0" anchor="t"/>
            <a:lstStyle/>
            <a:p>
              <a:pPr algn="ctr"/>
              <a:r>
                <a:rPr lang="en-US" dirty="0">
                  <a:solidFill>
                    <a:schemeClr val="bg1"/>
                  </a:solidFill>
                </a:rPr>
                <a:t>Student employees</a:t>
              </a:r>
              <a:endParaRPr dirty="0">
                <a:solidFill>
                  <a:schemeClr val="bg1"/>
                </a:solidFill>
              </a:endParaRPr>
            </a:p>
          </p:txBody>
        </p:sp>
        <p:sp>
          <p:nvSpPr>
            <p:cNvPr id="7" name="object 7"/>
            <p:cNvSpPr/>
            <p:nvPr/>
          </p:nvSpPr>
          <p:spPr>
            <a:xfrm>
              <a:off x="3187446" y="1828799"/>
              <a:ext cx="1020444" cy="1028700"/>
            </a:xfrm>
            <a:custGeom>
              <a:avLst/>
              <a:gdLst/>
              <a:ahLst/>
              <a:cxnLst/>
              <a:rect l="l" t="t" r="r" b="b"/>
              <a:pathLst>
                <a:path w="1020445" h="1028700">
                  <a:moveTo>
                    <a:pt x="1020318" y="514350"/>
                  </a:moveTo>
                  <a:lnTo>
                    <a:pt x="1018222" y="467550"/>
                  </a:lnTo>
                  <a:lnTo>
                    <a:pt x="1012101" y="421932"/>
                  </a:lnTo>
                  <a:lnTo>
                    <a:pt x="1002106" y="377659"/>
                  </a:lnTo>
                  <a:lnTo>
                    <a:pt x="988415" y="334924"/>
                  </a:lnTo>
                  <a:lnTo>
                    <a:pt x="971219" y="293903"/>
                  </a:lnTo>
                  <a:lnTo>
                    <a:pt x="950696" y="254800"/>
                  </a:lnTo>
                  <a:lnTo>
                    <a:pt x="927036" y="217766"/>
                  </a:lnTo>
                  <a:lnTo>
                    <a:pt x="900391" y="183007"/>
                  </a:lnTo>
                  <a:lnTo>
                    <a:pt x="870966" y="150698"/>
                  </a:lnTo>
                  <a:lnTo>
                    <a:pt x="838923" y="121005"/>
                  </a:lnTo>
                  <a:lnTo>
                    <a:pt x="804443" y="94132"/>
                  </a:lnTo>
                  <a:lnTo>
                    <a:pt x="767727" y="70256"/>
                  </a:lnTo>
                  <a:lnTo>
                    <a:pt x="728929" y="49542"/>
                  </a:lnTo>
                  <a:lnTo>
                    <a:pt x="688238" y="32194"/>
                  </a:lnTo>
                  <a:lnTo>
                    <a:pt x="645833" y="18389"/>
                  </a:lnTo>
                  <a:lnTo>
                    <a:pt x="601903" y="8293"/>
                  </a:lnTo>
                  <a:lnTo>
                    <a:pt x="556615" y="2108"/>
                  </a:lnTo>
                  <a:lnTo>
                    <a:pt x="510159" y="0"/>
                  </a:lnTo>
                  <a:lnTo>
                    <a:pt x="463715" y="2108"/>
                  </a:lnTo>
                  <a:lnTo>
                    <a:pt x="418439" y="8293"/>
                  </a:lnTo>
                  <a:lnTo>
                    <a:pt x="374510" y="18389"/>
                  </a:lnTo>
                  <a:lnTo>
                    <a:pt x="332117" y="32194"/>
                  </a:lnTo>
                  <a:lnTo>
                    <a:pt x="291439" y="49542"/>
                  </a:lnTo>
                  <a:lnTo>
                    <a:pt x="252641" y="70256"/>
                  </a:lnTo>
                  <a:lnTo>
                    <a:pt x="215912" y="94132"/>
                  </a:lnTo>
                  <a:lnTo>
                    <a:pt x="181444" y="121005"/>
                  </a:lnTo>
                  <a:lnTo>
                    <a:pt x="149390" y="150698"/>
                  </a:lnTo>
                  <a:lnTo>
                    <a:pt x="119951" y="183007"/>
                  </a:lnTo>
                  <a:lnTo>
                    <a:pt x="93306" y="217766"/>
                  </a:lnTo>
                  <a:lnTo>
                    <a:pt x="69634" y="254800"/>
                  </a:lnTo>
                  <a:lnTo>
                    <a:pt x="49098" y="293903"/>
                  </a:lnTo>
                  <a:lnTo>
                    <a:pt x="31902" y="334924"/>
                  </a:lnTo>
                  <a:lnTo>
                    <a:pt x="18211" y="377659"/>
                  </a:lnTo>
                  <a:lnTo>
                    <a:pt x="8216" y="421932"/>
                  </a:lnTo>
                  <a:lnTo>
                    <a:pt x="2082" y="467550"/>
                  </a:lnTo>
                  <a:lnTo>
                    <a:pt x="0" y="514350"/>
                  </a:lnTo>
                  <a:lnTo>
                    <a:pt x="2082" y="561162"/>
                  </a:lnTo>
                  <a:lnTo>
                    <a:pt x="8216" y="606780"/>
                  </a:lnTo>
                  <a:lnTo>
                    <a:pt x="18211" y="651052"/>
                  </a:lnTo>
                  <a:lnTo>
                    <a:pt x="31902" y="693788"/>
                  </a:lnTo>
                  <a:lnTo>
                    <a:pt x="49098" y="734809"/>
                  </a:lnTo>
                  <a:lnTo>
                    <a:pt x="69634" y="773912"/>
                  </a:lnTo>
                  <a:lnTo>
                    <a:pt x="93306" y="810945"/>
                  </a:lnTo>
                  <a:lnTo>
                    <a:pt x="119951" y="845705"/>
                  </a:lnTo>
                  <a:lnTo>
                    <a:pt x="149390" y="878014"/>
                  </a:lnTo>
                  <a:lnTo>
                    <a:pt x="181444" y="907707"/>
                  </a:lnTo>
                  <a:lnTo>
                    <a:pt x="215912" y="934580"/>
                  </a:lnTo>
                  <a:lnTo>
                    <a:pt x="252641" y="958456"/>
                  </a:lnTo>
                  <a:lnTo>
                    <a:pt x="291439" y="979170"/>
                  </a:lnTo>
                  <a:lnTo>
                    <a:pt x="332117" y="996518"/>
                  </a:lnTo>
                  <a:lnTo>
                    <a:pt x="374510" y="1010323"/>
                  </a:lnTo>
                  <a:lnTo>
                    <a:pt x="418439" y="1020419"/>
                  </a:lnTo>
                  <a:lnTo>
                    <a:pt x="463715" y="1026604"/>
                  </a:lnTo>
                  <a:lnTo>
                    <a:pt x="510159" y="1028700"/>
                  </a:lnTo>
                  <a:lnTo>
                    <a:pt x="556615" y="1026604"/>
                  </a:lnTo>
                  <a:lnTo>
                    <a:pt x="601903" y="1020419"/>
                  </a:lnTo>
                  <a:lnTo>
                    <a:pt x="645833" y="1010323"/>
                  </a:lnTo>
                  <a:lnTo>
                    <a:pt x="688238" y="996518"/>
                  </a:lnTo>
                  <a:lnTo>
                    <a:pt x="728929" y="979170"/>
                  </a:lnTo>
                  <a:lnTo>
                    <a:pt x="767727" y="958456"/>
                  </a:lnTo>
                  <a:lnTo>
                    <a:pt x="804443" y="934580"/>
                  </a:lnTo>
                  <a:lnTo>
                    <a:pt x="838923" y="907707"/>
                  </a:lnTo>
                  <a:lnTo>
                    <a:pt x="870966" y="878014"/>
                  </a:lnTo>
                  <a:lnTo>
                    <a:pt x="900391" y="845705"/>
                  </a:lnTo>
                  <a:lnTo>
                    <a:pt x="927036" y="810945"/>
                  </a:lnTo>
                  <a:lnTo>
                    <a:pt x="950696" y="773912"/>
                  </a:lnTo>
                  <a:lnTo>
                    <a:pt x="971219" y="734809"/>
                  </a:lnTo>
                  <a:lnTo>
                    <a:pt x="988415" y="693788"/>
                  </a:lnTo>
                  <a:lnTo>
                    <a:pt x="1002106" y="651052"/>
                  </a:lnTo>
                  <a:lnTo>
                    <a:pt x="1012101" y="606780"/>
                  </a:lnTo>
                  <a:lnTo>
                    <a:pt x="1018222" y="561162"/>
                  </a:lnTo>
                  <a:lnTo>
                    <a:pt x="1020318" y="514350"/>
                  </a:lnTo>
                  <a:close/>
                </a:path>
              </a:pathLst>
            </a:custGeom>
            <a:solidFill>
              <a:srgbClr val="8575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3242310" y="2136393"/>
            <a:ext cx="914400" cy="375920"/>
          </a:xfrm>
          <a:prstGeom prst="rect">
            <a:avLst/>
          </a:prstGeom>
        </p:spPr>
        <p:txBody>
          <a:bodyPr vert="horz" wrap="square" lIns="0" tIns="31114" rIns="0" bIns="0" rtlCol="0">
            <a:spAutoFit/>
          </a:bodyPr>
          <a:lstStyle/>
          <a:p>
            <a:pPr marL="12700" marR="5080" indent="321310">
              <a:lnSpc>
                <a:spcPts val="1320"/>
              </a:lnSpc>
              <a:spcBef>
                <a:spcPts val="244"/>
              </a:spcBef>
            </a:pPr>
            <a:r>
              <a:rPr sz="1200" spc="-25" dirty="0">
                <a:solidFill>
                  <a:srgbClr val="FFFFFF"/>
                </a:solidFill>
                <a:latin typeface="Arial"/>
                <a:cs typeface="Arial"/>
              </a:rPr>
              <a:t>Job </a:t>
            </a: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Management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2954654" y="3200400"/>
            <a:ext cx="1485900" cy="877804"/>
          </a:xfrm>
          <a:prstGeom prst="rect">
            <a:avLst/>
          </a:prstGeom>
          <a:solidFill>
            <a:srgbClr val="CCCCCC"/>
          </a:solidFill>
        </p:spPr>
        <p:txBody>
          <a:bodyPr vert="horz" wrap="square" lIns="0" tIns="13779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85"/>
              </a:spcBef>
            </a:pPr>
            <a:endParaRPr sz="1200" dirty="0">
              <a:latin typeface="Times New Roman"/>
              <a:cs typeface="Times New Roman"/>
            </a:endParaRPr>
          </a:p>
          <a:p>
            <a:pPr marL="484505">
              <a:lnSpc>
                <a:spcPct val="100000"/>
              </a:lnSpc>
            </a:pP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Stipend</a:t>
            </a:r>
            <a:r>
              <a:rPr lang="en-US" sz="1200" spc="-10" dirty="0">
                <a:solidFill>
                  <a:srgbClr val="3C4652"/>
                </a:solidFill>
                <a:latin typeface="Arial"/>
                <a:cs typeface="Arial"/>
              </a:rPr>
              <a:t> recipient</a:t>
            </a:r>
          </a:p>
          <a:p>
            <a:pPr marL="484505">
              <a:lnSpc>
                <a:spcPct val="100000"/>
              </a:lnSpc>
            </a:pPr>
            <a:endParaRPr sz="1200" dirty="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020565" y="5702258"/>
            <a:ext cx="635000" cy="338455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55244" indent="-55244">
              <a:lnSpc>
                <a:spcPts val="1320"/>
              </a:lnSpc>
              <a:spcBef>
                <a:spcPts val="20"/>
              </a:spcBef>
            </a:pP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Graduate Student</a:t>
            </a:r>
            <a:endParaRPr sz="1200">
              <a:latin typeface="Arial"/>
              <a:cs typeface="Arial"/>
            </a:endParaRPr>
          </a:p>
        </p:txBody>
      </p:sp>
      <p:sp>
        <p:nvSpPr>
          <p:cNvPr id="10" name="object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3594734" y="5458459"/>
            <a:ext cx="1485900" cy="844550"/>
          </a:xfrm>
          <a:prstGeom prst="rect">
            <a:avLst/>
          </a:prstGeom>
          <a:solidFill>
            <a:srgbClr val="CCCCCC"/>
          </a:solidFill>
        </p:spPr>
        <p:txBody>
          <a:bodyPr vert="horz" wrap="square" lIns="0" tIns="7239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70"/>
              </a:spcBef>
            </a:pPr>
            <a:endParaRPr sz="1200" dirty="0">
              <a:latin typeface="Times New Roman"/>
              <a:cs typeface="Times New Roman"/>
            </a:endParaRPr>
          </a:p>
          <a:p>
            <a:pPr marL="480695" marR="417830" indent="-55244">
              <a:lnSpc>
                <a:spcPts val="1320"/>
              </a:lnSpc>
            </a:pP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Graduate Student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779261" y="5695654"/>
            <a:ext cx="1016635" cy="338455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245745" indent="-245745">
              <a:lnSpc>
                <a:spcPts val="1320"/>
              </a:lnSpc>
              <a:spcBef>
                <a:spcPts val="20"/>
              </a:spcBef>
            </a:pP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Undergraduate Student</a:t>
            </a:r>
            <a:endParaRPr sz="1200">
              <a:latin typeface="Arial"/>
              <a:cs typeface="Arial"/>
            </a:endParaRPr>
          </a:p>
        </p:txBody>
      </p:sp>
      <p:sp>
        <p:nvSpPr>
          <p:cNvPr id="12" name="object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5486400" y="5459729"/>
            <a:ext cx="1600200" cy="826769"/>
          </a:xfrm>
          <a:prstGeom prst="rect">
            <a:avLst/>
          </a:prstGeom>
          <a:solidFill>
            <a:srgbClr val="CCCCCC"/>
          </a:solidFill>
        </p:spPr>
        <p:txBody>
          <a:bodyPr vert="horz" wrap="square" lIns="0" tIns="641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05"/>
              </a:spcBef>
            </a:pPr>
            <a:endParaRPr sz="1200">
              <a:latin typeface="Times New Roman"/>
              <a:cs typeface="Times New Roman"/>
            </a:endParaRPr>
          </a:p>
          <a:p>
            <a:pPr marL="538480" marR="282575" indent="-245745">
              <a:lnSpc>
                <a:spcPts val="1320"/>
              </a:lnSpc>
            </a:pP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Undergraduate Student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13" name="object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642740" y="1474469"/>
            <a:ext cx="109855" cy="354330"/>
            <a:chOff x="3642740" y="1474469"/>
            <a:chExt cx="109855" cy="354330"/>
          </a:xfrm>
        </p:grpSpPr>
        <p:sp>
          <p:nvSpPr>
            <p:cNvPr id="14" name="object 14"/>
            <p:cNvSpPr/>
            <p:nvPr/>
          </p:nvSpPr>
          <p:spPr>
            <a:xfrm>
              <a:off x="3697604" y="1485899"/>
              <a:ext cx="0" cy="247015"/>
            </a:xfrm>
            <a:custGeom>
              <a:avLst/>
              <a:gdLst/>
              <a:ahLst/>
              <a:cxnLst/>
              <a:rect l="l" t="t" r="r" b="b"/>
              <a:pathLst>
                <a:path h="247014">
                  <a:moveTo>
                    <a:pt x="0" y="0"/>
                  </a:moveTo>
                  <a:lnTo>
                    <a:pt x="0" y="246888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642740" y="1719071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5">
                  <a:moveTo>
                    <a:pt x="109728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8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17035" y="6305550"/>
            <a:ext cx="109855" cy="808355"/>
            <a:chOff x="3717035" y="6305550"/>
            <a:chExt cx="109855" cy="808355"/>
          </a:xfrm>
        </p:grpSpPr>
        <p:sp>
          <p:nvSpPr>
            <p:cNvPr id="17" name="object 17"/>
            <p:cNvSpPr/>
            <p:nvPr/>
          </p:nvSpPr>
          <p:spPr>
            <a:xfrm>
              <a:off x="3771899" y="6305550"/>
              <a:ext cx="0" cy="712470"/>
            </a:xfrm>
            <a:custGeom>
              <a:avLst/>
              <a:gdLst/>
              <a:ahLst/>
              <a:cxnLst/>
              <a:rect l="l" t="t" r="r" b="b"/>
              <a:pathLst>
                <a:path h="712470">
                  <a:moveTo>
                    <a:pt x="0" y="0"/>
                  </a:moveTo>
                  <a:lnTo>
                    <a:pt x="0" y="711962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717035" y="7003795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9" name="object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802885" y="6318250"/>
            <a:ext cx="109855" cy="770255"/>
            <a:chOff x="4802885" y="6318250"/>
            <a:chExt cx="109855" cy="770255"/>
          </a:xfrm>
        </p:grpSpPr>
        <p:sp>
          <p:nvSpPr>
            <p:cNvPr id="20" name="object 20"/>
            <p:cNvSpPr/>
            <p:nvPr/>
          </p:nvSpPr>
          <p:spPr>
            <a:xfrm>
              <a:off x="4857749" y="6318250"/>
              <a:ext cx="0" cy="674370"/>
            </a:xfrm>
            <a:custGeom>
              <a:avLst/>
              <a:gdLst/>
              <a:ahLst/>
              <a:cxnLst/>
              <a:rect l="l" t="t" r="r" b="b"/>
              <a:pathLst>
                <a:path h="674370">
                  <a:moveTo>
                    <a:pt x="0" y="0"/>
                  </a:moveTo>
                  <a:lnTo>
                    <a:pt x="0" y="673862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802885" y="6978395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2" name="object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17035" y="7518400"/>
            <a:ext cx="109855" cy="485140"/>
            <a:chOff x="3717035" y="7518400"/>
            <a:chExt cx="109855" cy="485140"/>
          </a:xfrm>
        </p:grpSpPr>
        <p:sp>
          <p:nvSpPr>
            <p:cNvPr id="23" name="object 23"/>
            <p:cNvSpPr/>
            <p:nvPr/>
          </p:nvSpPr>
          <p:spPr>
            <a:xfrm>
              <a:off x="3771899" y="7518400"/>
              <a:ext cx="0" cy="389255"/>
            </a:xfrm>
            <a:custGeom>
              <a:avLst/>
              <a:gdLst/>
              <a:ahLst/>
              <a:cxnLst/>
              <a:rect l="l" t="t" r="r" b="b"/>
              <a:pathLst>
                <a:path h="389254">
                  <a:moveTo>
                    <a:pt x="0" y="0"/>
                  </a:moveTo>
                  <a:lnTo>
                    <a:pt x="0" y="389000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3717035" y="7893684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8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5" name="object 2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793996" y="7491730"/>
            <a:ext cx="109855" cy="537210"/>
            <a:chOff x="4793996" y="7491730"/>
            <a:chExt cx="109855" cy="537210"/>
          </a:xfrm>
        </p:grpSpPr>
        <p:sp>
          <p:nvSpPr>
            <p:cNvPr id="26" name="object 26"/>
            <p:cNvSpPr/>
            <p:nvPr/>
          </p:nvSpPr>
          <p:spPr>
            <a:xfrm>
              <a:off x="4853178" y="7491730"/>
              <a:ext cx="0" cy="452755"/>
            </a:xfrm>
            <a:custGeom>
              <a:avLst/>
              <a:gdLst/>
              <a:ahLst/>
              <a:cxnLst/>
              <a:rect l="l" t="t" r="r" b="b"/>
              <a:pathLst>
                <a:path h="452754">
                  <a:moveTo>
                    <a:pt x="0" y="0"/>
                  </a:moveTo>
                  <a:lnTo>
                    <a:pt x="0" y="452628"/>
                  </a:lnTo>
                </a:path>
              </a:pathLst>
            </a:custGeom>
            <a:ln w="32003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4793996" y="7918196"/>
              <a:ext cx="109855" cy="111125"/>
            </a:xfrm>
            <a:custGeom>
              <a:avLst/>
              <a:gdLst/>
              <a:ahLst/>
              <a:cxnLst/>
              <a:rect l="l" t="t" r="r" b="b"/>
              <a:pathLst>
                <a:path w="109854" h="111125">
                  <a:moveTo>
                    <a:pt x="0" y="0"/>
                  </a:moveTo>
                  <a:lnTo>
                    <a:pt x="52577" y="110743"/>
                  </a:lnTo>
                  <a:lnTo>
                    <a:pt x="109727" y="21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3303778" y="8282136"/>
            <a:ext cx="914400" cy="338455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indent="62865">
              <a:lnSpc>
                <a:spcPts val="1320"/>
              </a:lnSpc>
              <a:spcBef>
                <a:spcPts val="20"/>
              </a:spcBef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Temporary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(Fixed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Term)</a:t>
            </a:r>
            <a:endParaRPr sz="12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234689" y="8003540"/>
            <a:ext cx="1051560" cy="911860"/>
          </a:xfrm>
          <a:prstGeom prst="rect">
            <a:avLst/>
          </a:prstGeom>
          <a:solidFill>
            <a:srgbClr val="4A2D84"/>
          </a:solidFill>
        </p:spPr>
        <p:txBody>
          <a:bodyPr vert="horz" wrap="square" lIns="0" tIns="10668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840"/>
              </a:spcBef>
            </a:pPr>
            <a:endParaRPr sz="1200">
              <a:latin typeface="Times New Roman"/>
              <a:cs typeface="Times New Roman"/>
            </a:endParaRPr>
          </a:p>
          <a:p>
            <a:pPr marL="68580" marR="60325" indent="62865">
              <a:lnSpc>
                <a:spcPts val="1320"/>
              </a:lnSpc>
              <a:spcBef>
                <a:spcPts val="5"/>
              </a:spcBef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Temporary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(Fixed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Term)</a:t>
            </a:r>
            <a:endParaRPr sz="12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4458334" y="8304742"/>
            <a:ext cx="916305" cy="338455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indent="50800">
              <a:lnSpc>
                <a:spcPts val="1320"/>
              </a:lnSpc>
              <a:spcBef>
                <a:spcPts val="20"/>
              </a:spcBef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Fixed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Term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(Fixed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Term)</a:t>
            </a:r>
            <a:endParaRPr sz="12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414901" y="8028940"/>
            <a:ext cx="1000125" cy="908685"/>
          </a:xfrm>
          <a:prstGeom prst="rect">
            <a:avLst/>
          </a:prstGeom>
          <a:solidFill>
            <a:srgbClr val="4A2D84"/>
          </a:solidFill>
        </p:spPr>
        <p:txBody>
          <a:bodyPr vert="horz" wrap="square" lIns="0" tIns="104139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819"/>
              </a:spcBef>
            </a:pPr>
            <a:endParaRPr sz="1200">
              <a:latin typeface="Times New Roman"/>
              <a:cs typeface="Times New Roman"/>
            </a:endParaRPr>
          </a:p>
          <a:p>
            <a:pPr marL="43180" marR="32384" indent="50800">
              <a:lnSpc>
                <a:spcPts val="1320"/>
              </a:lnSpc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Fixed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Term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(Fixed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Term)</a:t>
            </a:r>
            <a:endParaRPr sz="120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5830189" y="8158692"/>
            <a:ext cx="916305" cy="62992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indent="-1905" algn="ctr">
              <a:lnSpc>
                <a:spcPts val="1200"/>
              </a:lnSpc>
              <a:spcBef>
                <a:spcPts val="125"/>
              </a:spcBef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Temporary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(Fixed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Term)</a:t>
            </a:r>
            <a:endParaRPr sz="1200">
              <a:latin typeface="Arial"/>
              <a:cs typeface="Arial"/>
            </a:endParaRPr>
          </a:p>
          <a:p>
            <a:pPr marL="55880" marR="50165" algn="ctr">
              <a:lnSpc>
                <a:spcPts val="800"/>
              </a:lnSpc>
              <a:spcBef>
                <a:spcPts val="819"/>
              </a:spcBef>
            </a:pPr>
            <a:r>
              <a:rPr sz="800" spc="-10" dirty="0">
                <a:solidFill>
                  <a:srgbClr val="FFFFFF"/>
                </a:solidFill>
                <a:latin typeface="Arial"/>
                <a:cs typeface="Arial"/>
              </a:rPr>
              <a:t>*excluding</a:t>
            </a:r>
            <a:r>
              <a:rPr sz="800" spc="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spc="-20" dirty="0">
                <a:solidFill>
                  <a:srgbClr val="FFFFFF"/>
                </a:solidFill>
                <a:latin typeface="Arial"/>
                <a:cs typeface="Arial"/>
              </a:rPr>
              <a:t>ASUW </a:t>
            </a:r>
            <a:r>
              <a:rPr sz="800" spc="-10" dirty="0">
                <a:solidFill>
                  <a:srgbClr val="FFFFFF"/>
                </a:solidFill>
                <a:latin typeface="Arial"/>
                <a:cs typeface="Arial"/>
              </a:rPr>
              <a:t>Appointee</a:t>
            </a:r>
            <a:endParaRPr sz="80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5797803" y="8031480"/>
            <a:ext cx="977900" cy="908050"/>
          </a:xfrm>
          <a:prstGeom prst="rect">
            <a:avLst/>
          </a:prstGeom>
          <a:solidFill>
            <a:srgbClr val="4A2D84"/>
          </a:solidFill>
        </p:spPr>
        <p:txBody>
          <a:bodyPr vert="horz" wrap="square" lIns="0" tIns="142875" rIns="0" bIns="0" rtlCol="0">
            <a:spAutoFit/>
          </a:bodyPr>
          <a:lstStyle/>
          <a:p>
            <a:pPr marL="31750" marR="20955" indent="-1905" algn="ctr">
              <a:lnSpc>
                <a:spcPts val="1200"/>
              </a:lnSpc>
              <a:spcBef>
                <a:spcPts val="1125"/>
              </a:spcBef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Temporary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(Fixed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Term)</a:t>
            </a:r>
            <a:endParaRPr sz="1200">
              <a:latin typeface="Arial"/>
              <a:cs typeface="Arial"/>
            </a:endParaRPr>
          </a:p>
          <a:p>
            <a:pPr marL="88265" marR="79375" algn="ctr">
              <a:lnSpc>
                <a:spcPts val="800"/>
              </a:lnSpc>
              <a:spcBef>
                <a:spcPts val="825"/>
              </a:spcBef>
            </a:pPr>
            <a:r>
              <a:rPr sz="800" spc="-10" dirty="0">
                <a:solidFill>
                  <a:srgbClr val="FFFFFF"/>
                </a:solidFill>
                <a:latin typeface="Arial"/>
                <a:cs typeface="Arial"/>
              </a:rPr>
              <a:t>*excluding</a:t>
            </a:r>
            <a:r>
              <a:rPr sz="800" spc="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spc="-20" dirty="0">
                <a:solidFill>
                  <a:srgbClr val="FFFFFF"/>
                </a:solidFill>
                <a:latin typeface="Arial"/>
                <a:cs typeface="Arial"/>
              </a:rPr>
              <a:t>ASUW </a:t>
            </a:r>
            <a:r>
              <a:rPr sz="800" spc="-10" dirty="0">
                <a:solidFill>
                  <a:srgbClr val="FFFFFF"/>
                </a:solidFill>
                <a:latin typeface="Arial"/>
                <a:cs typeface="Arial"/>
              </a:rPr>
              <a:t>Appointee</a:t>
            </a:r>
            <a:endParaRPr sz="800">
              <a:latin typeface="Arial"/>
              <a:cs typeface="Arial"/>
            </a:endParaRPr>
          </a:p>
        </p:txBody>
      </p:sp>
      <p:grpSp>
        <p:nvGrpSpPr>
          <p:cNvPr id="36" name="object 3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642740" y="2857500"/>
            <a:ext cx="109855" cy="342900"/>
            <a:chOff x="3642740" y="2857500"/>
            <a:chExt cx="109855" cy="342900"/>
          </a:xfrm>
        </p:grpSpPr>
        <p:sp>
          <p:nvSpPr>
            <p:cNvPr id="37" name="object 37"/>
            <p:cNvSpPr/>
            <p:nvPr/>
          </p:nvSpPr>
          <p:spPr>
            <a:xfrm>
              <a:off x="3697604" y="2857500"/>
              <a:ext cx="0" cy="247015"/>
            </a:xfrm>
            <a:custGeom>
              <a:avLst/>
              <a:gdLst/>
              <a:ahLst/>
              <a:cxnLst/>
              <a:rect l="l" t="t" r="r" b="b"/>
              <a:pathLst>
                <a:path h="247014">
                  <a:moveTo>
                    <a:pt x="0" y="0"/>
                  </a:moveTo>
                  <a:lnTo>
                    <a:pt x="0" y="246888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3642740" y="3090672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5">
                  <a:moveTo>
                    <a:pt x="109728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8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9" name="object 39"/>
          <p:cNvSpPr txBox="1"/>
          <p:nvPr/>
        </p:nvSpPr>
        <p:spPr>
          <a:xfrm>
            <a:off x="1455166" y="6162252"/>
            <a:ext cx="914400" cy="338455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indent="50800">
              <a:lnSpc>
                <a:spcPts val="1320"/>
              </a:lnSpc>
              <a:spcBef>
                <a:spcPts val="20"/>
              </a:spcBef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Fixed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Term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(Fixed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Term)</a:t>
            </a:r>
            <a:endParaRPr sz="1200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1371600" y="5886450"/>
            <a:ext cx="1081405" cy="909319"/>
          </a:xfrm>
          <a:prstGeom prst="rect">
            <a:avLst/>
          </a:prstGeom>
          <a:solidFill>
            <a:srgbClr val="4A2D84"/>
          </a:solidFill>
        </p:spPr>
        <p:txBody>
          <a:bodyPr vert="horz" wrap="square" lIns="0" tIns="104139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819"/>
              </a:spcBef>
            </a:pPr>
            <a:endParaRPr sz="1200">
              <a:latin typeface="Times New Roman"/>
              <a:cs typeface="Times New Roman"/>
            </a:endParaRPr>
          </a:p>
          <a:p>
            <a:pPr marL="83185" marR="75565" indent="50800">
              <a:lnSpc>
                <a:spcPts val="1320"/>
              </a:lnSpc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Fixed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Term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(Fixed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Term)</a:t>
            </a:r>
            <a:endParaRPr sz="1200">
              <a:latin typeface="Arial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5230114" y="4667503"/>
            <a:ext cx="2197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No</a:t>
            </a:r>
            <a:endParaRPr sz="1200">
              <a:latin typeface="Arial"/>
              <a:cs typeface="Arial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1761235" y="4761357"/>
            <a:ext cx="2876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Yes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43" name="object 4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850135" y="4033646"/>
            <a:ext cx="3544570" cy="709930"/>
            <a:chOff x="1850135" y="4033646"/>
            <a:chExt cx="3544570" cy="709930"/>
          </a:xfrm>
        </p:grpSpPr>
        <p:sp>
          <p:nvSpPr>
            <p:cNvPr id="44" name="object 44"/>
            <p:cNvSpPr/>
            <p:nvPr/>
          </p:nvSpPr>
          <p:spPr>
            <a:xfrm>
              <a:off x="1904999" y="4045076"/>
              <a:ext cx="1746885" cy="602615"/>
            </a:xfrm>
            <a:custGeom>
              <a:avLst/>
              <a:gdLst/>
              <a:ahLst/>
              <a:cxnLst/>
              <a:rect l="l" t="t" r="r" b="b"/>
              <a:pathLst>
                <a:path w="1746885" h="602614">
                  <a:moveTo>
                    <a:pt x="1746885" y="0"/>
                  </a:moveTo>
                  <a:lnTo>
                    <a:pt x="1746885" y="242950"/>
                  </a:lnTo>
                  <a:lnTo>
                    <a:pt x="0" y="242950"/>
                  </a:lnTo>
                  <a:lnTo>
                    <a:pt x="0" y="602361"/>
                  </a:lnTo>
                </a:path>
              </a:pathLst>
            </a:custGeom>
            <a:ln w="22859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1850135" y="4633721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5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3651884" y="4286249"/>
              <a:ext cx="1687830" cy="304165"/>
            </a:xfrm>
            <a:custGeom>
              <a:avLst/>
              <a:gdLst/>
              <a:ahLst/>
              <a:cxnLst/>
              <a:rect l="l" t="t" r="r" b="b"/>
              <a:pathLst>
                <a:path w="1687829" h="304164">
                  <a:moveTo>
                    <a:pt x="0" y="0"/>
                  </a:moveTo>
                  <a:lnTo>
                    <a:pt x="1687576" y="0"/>
                  </a:lnTo>
                  <a:lnTo>
                    <a:pt x="1687576" y="304038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5284596" y="4576571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8" name="object 4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282821" y="4887467"/>
            <a:ext cx="2058670" cy="572770"/>
            <a:chOff x="4282821" y="4887467"/>
            <a:chExt cx="2058670" cy="572770"/>
          </a:xfrm>
        </p:grpSpPr>
        <p:sp>
          <p:nvSpPr>
            <p:cNvPr id="49" name="object 49"/>
            <p:cNvSpPr/>
            <p:nvPr/>
          </p:nvSpPr>
          <p:spPr>
            <a:xfrm>
              <a:off x="4337685" y="4898897"/>
              <a:ext cx="1002030" cy="463550"/>
            </a:xfrm>
            <a:custGeom>
              <a:avLst/>
              <a:gdLst/>
              <a:ahLst/>
              <a:cxnLst/>
              <a:rect l="l" t="t" r="r" b="b"/>
              <a:pathLst>
                <a:path w="1002029" h="463550">
                  <a:moveTo>
                    <a:pt x="1001776" y="0"/>
                  </a:moveTo>
                  <a:lnTo>
                    <a:pt x="1001776" y="264540"/>
                  </a:lnTo>
                  <a:lnTo>
                    <a:pt x="0" y="264540"/>
                  </a:lnTo>
                  <a:lnTo>
                    <a:pt x="0" y="463550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4282821" y="5348731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5339461" y="5163438"/>
              <a:ext cx="947419" cy="200660"/>
            </a:xfrm>
            <a:custGeom>
              <a:avLst/>
              <a:gdLst/>
              <a:ahLst/>
              <a:cxnLst/>
              <a:rect l="l" t="t" r="r" b="b"/>
              <a:pathLst>
                <a:path w="947420" h="200660">
                  <a:moveTo>
                    <a:pt x="0" y="0"/>
                  </a:moveTo>
                  <a:lnTo>
                    <a:pt x="947038" y="0"/>
                  </a:lnTo>
                  <a:lnTo>
                    <a:pt x="947038" y="200660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6231636" y="5350382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3" name="object 5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857248" y="5036184"/>
            <a:ext cx="109855" cy="850900"/>
            <a:chOff x="1857248" y="5036184"/>
            <a:chExt cx="109855" cy="850900"/>
          </a:xfrm>
        </p:grpSpPr>
        <p:sp>
          <p:nvSpPr>
            <p:cNvPr id="54" name="object 54"/>
            <p:cNvSpPr/>
            <p:nvPr/>
          </p:nvSpPr>
          <p:spPr>
            <a:xfrm>
              <a:off x="1912112" y="5036184"/>
              <a:ext cx="0" cy="755015"/>
            </a:xfrm>
            <a:custGeom>
              <a:avLst/>
              <a:gdLst/>
              <a:ahLst/>
              <a:cxnLst/>
              <a:rect l="l" t="t" r="r" b="b"/>
              <a:pathLst>
                <a:path h="755014">
                  <a:moveTo>
                    <a:pt x="0" y="0"/>
                  </a:moveTo>
                  <a:lnTo>
                    <a:pt x="0" y="754761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1857248" y="5777229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5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8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9" name="object 59"/>
          <p:cNvSpPr txBox="1"/>
          <p:nvPr/>
        </p:nvSpPr>
        <p:spPr>
          <a:xfrm>
            <a:off x="3552444" y="7221156"/>
            <a:ext cx="441325" cy="170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30"/>
              </a:lnSpc>
            </a:pP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Hourly</a:t>
            </a:r>
            <a:endParaRPr sz="1200">
              <a:latin typeface="Arial"/>
              <a:cs typeface="Arial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3393313" y="7113269"/>
            <a:ext cx="757555" cy="405130"/>
          </a:xfrm>
          <a:prstGeom prst="rect">
            <a:avLst/>
          </a:prstGeom>
          <a:solidFill>
            <a:srgbClr val="D7D7D7"/>
          </a:solidFill>
        </p:spPr>
        <p:txBody>
          <a:bodyPr vert="horz" wrap="square" lIns="0" tIns="93345" rIns="0" bIns="0" rtlCol="0">
            <a:spAutoFit/>
          </a:bodyPr>
          <a:lstStyle/>
          <a:p>
            <a:pPr marL="158750">
              <a:lnSpc>
                <a:spcPct val="100000"/>
              </a:lnSpc>
              <a:spcBef>
                <a:spcPts val="735"/>
              </a:spcBef>
            </a:pP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Hourly</a:t>
            </a:r>
            <a:endParaRPr sz="1200">
              <a:latin typeface="Arial"/>
              <a:cs typeface="Arial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4642739" y="7196159"/>
            <a:ext cx="431800" cy="170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25"/>
              </a:lnSpc>
            </a:pP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Salary</a:t>
            </a:r>
            <a:endParaRPr sz="1200">
              <a:latin typeface="Arial"/>
              <a:cs typeface="Arial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4479163" y="7087869"/>
            <a:ext cx="757555" cy="405130"/>
          </a:xfrm>
          <a:prstGeom prst="rect">
            <a:avLst/>
          </a:prstGeom>
          <a:solidFill>
            <a:srgbClr val="D7D7D7"/>
          </a:solidFill>
        </p:spPr>
        <p:txBody>
          <a:bodyPr vert="horz" wrap="square" lIns="0" tIns="93980" rIns="0" bIns="0" rtlCol="0">
            <a:spAutoFit/>
          </a:bodyPr>
          <a:lstStyle/>
          <a:p>
            <a:pPr marL="163195">
              <a:lnSpc>
                <a:spcPct val="100000"/>
              </a:lnSpc>
              <a:spcBef>
                <a:spcPts val="740"/>
              </a:spcBef>
            </a:pP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Salary</a:t>
            </a:r>
            <a:endParaRPr sz="1200">
              <a:latin typeface="Arial"/>
              <a:cs typeface="Arial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6067297" y="6851735"/>
            <a:ext cx="440690" cy="170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25"/>
              </a:lnSpc>
            </a:pP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Hourly</a:t>
            </a:r>
            <a:endParaRPr sz="1200">
              <a:latin typeface="Arial"/>
              <a:cs typeface="Arial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5907913" y="6743700"/>
            <a:ext cx="757555" cy="405130"/>
          </a:xfrm>
          <a:prstGeom prst="rect">
            <a:avLst/>
          </a:prstGeom>
          <a:solidFill>
            <a:srgbClr val="D7D7D7"/>
          </a:solidFill>
        </p:spPr>
        <p:txBody>
          <a:bodyPr vert="horz" wrap="square" lIns="0" tIns="93345" rIns="0" bIns="0" rtlCol="0">
            <a:spAutoFit/>
          </a:bodyPr>
          <a:lstStyle/>
          <a:p>
            <a:pPr marL="159385">
              <a:lnSpc>
                <a:spcPct val="100000"/>
              </a:lnSpc>
              <a:spcBef>
                <a:spcPts val="735"/>
              </a:spcBef>
            </a:pP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Hourly</a:t>
            </a:r>
            <a:endParaRPr sz="1200">
              <a:latin typeface="Arial"/>
              <a:cs typeface="Arial"/>
            </a:endParaRPr>
          </a:p>
        </p:txBody>
      </p:sp>
      <p:sp>
        <p:nvSpPr>
          <p:cNvPr id="66" name="Date Placeholder 65">
            <a:extLst>
              <a:ext uri="{FF2B5EF4-FFF2-40B4-BE49-F238E27FC236}">
                <a16:creationId xmlns:a16="http://schemas.microsoft.com/office/drawing/2014/main" id="{E12344A3-51E9-429F-3A8A-3BE662B978E4}"/>
              </a:ext>
            </a:extLst>
          </p:cNvPr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r>
              <a:rPr lang="en-US"/>
              <a:t>2/12/2026</a:t>
            </a:r>
          </a:p>
        </p:txBody>
      </p:sp>
      <p:sp>
        <p:nvSpPr>
          <p:cNvPr id="67" name="Slide Number Placeholder 66">
            <a:extLst>
              <a:ext uri="{FF2B5EF4-FFF2-40B4-BE49-F238E27FC236}">
                <a16:creationId xmlns:a16="http://schemas.microsoft.com/office/drawing/2014/main" id="{E79328F8-7056-1ADD-C973-F6009291FB7B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object 66" descr="$PPTXTitle"/>
          <p:cNvSpPr txBox="1">
            <a:spLocks noGrp="1"/>
          </p:cNvSpPr>
          <p:nvPr>
            <p:ph type="title"/>
          </p:nvPr>
        </p:nvSpPr>
        <p:spPr>
          <a:xfrm>
            <a:off x="300634" y="160250"/>
            <a:ext cx="4396740" cy="584775"/>
          </a:xfrm>
          <a:prstGeom prst="rect">
            <a:avLst/>
          </a:prstGeom>
        </p:spPr>
        <p:txBody>
          <a:bodyPr vert="horz" wrap="square" lIns="0" tIns="1219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60"/>
              </a:spcBef>
            </a:pPr>
            <a:r>
              <a:rPr spc="-105" dirty="0"/>
              <a:t>E</a:t>
            </a:r>
            <a:r>
              <a:rPr lang="en-US" spc="-105" dirty="0"/>
              <a:t>xternally Funded</a:t>
            </a:r>
            <a:endParaRPr spc="-60" dirty="0"/>
          </a:p>
        </p:txBody>
      </p:sp>
      <p:sp>
        <p:nvSpPr>
          <p:cNvPr id="35" name="object 35"/>
          <p:cNvSpPr txBox="1"/>
          <p:nvPr/>
        </p:nvSpPr>
        <p:spPr>
          <a:xfrm>
            <a:off x="3691509" y="1640585"/>
            <a:ext cx="59944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Is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25" dirty="0">
                <a:solidFill>
                  <a:srgbClr val="FFFFFF"/>
                </a:solidFill>
                <a:latin typeface="Arial"/>
                <a:cs typeface="Arial"/>
              </a:rPr>
              <a:t>PDR</a:t>
            </a:r>
            <a:endParaRPr sz="1400" dirty="0">
              <a:latin typeface="Arial"/>
              <a:cs typeface="Arial"/>
            </a:endParaRPr>
          </a:p>
        </p:txBody>
      </p:sp>
      <p:grpSp>
        <p:nvGrp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460235" y="3956811"/>
            <a:ext cx="109855" cy="825500"/>
            <a:chOff x="6460235" y="3956811"/>
            <a:chExt cx="109855" cy="825500"/>
          </a:xfrm>
        </p:grpSpPr>
        <p:sp>
          <p:nvSpPr>
            <p:cNvPr id="3" name="object 3"/>
            <p:cNvSpPr/>
            <p:nvPr/>
          </p:nvSpPr>
          <p:spPr>
            <a:xfrm>
              <a:off x="6515099" y="3968241"/>
              <a:ext cx="0" cy="718185"/>
            </a:xfrm>
            <a:custGeom>
              <a:avLst/>
              <a:gdLst/>
              <a:ahLst/>
              <a:cxnLst/>
              <a:rect l="l" t="t" r="r" b="b"/>
              <a:pathLst>
                <a:path h="718185">
                  <a:moveTo>
                    <a:pt x="0" y="0"/>
                  </a:moveTo>
                  <a:lnTo>
                    <a:pt x="0" y="717804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460235" y="4672329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8" y="0"/>
                  </a:moveTo>
                  <a:lnTo>
                    <a:pt x="0" y="0"/>
                  </a:lnTo>
                  <a:lnTo>
                    <a:pt x="54863" y="109728"/>
                  </a:lnTo>
                  <a:lnTo>
                    <a:pt x="109728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3041014" y="3423624"/>
            <a:ext cx="490855" cy="170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25"/>
              </a:lnSpc>
            </a:pP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Faculty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2543175" y="3096260"/>
            <a:ext cx="1485900" cy="844550"/>
          </a:xfrm>
          <a:prstGeom prst="rect">
            <a:avLst/>
          </a:prstGeom>
          <a:solidFill>
            <a:srgbClr val="CCCCCC"/>
          </a:solidFill>
        </p:spPr>
        <p:txBody>
          <a:bodyPr vert="horz" wrap="square" lIns="0" tIns="13716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80"/>
              </a:spcBef>
            </a:pPr>
            <a:endParaRPr sz="12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Faculty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359652" y="3451669"/>
            <a:ext cx="313690" cy="170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30"/>
              </a:lnSpc>
            </a:pPr>
            <a:r>
              <a:rPr sz="1200" spc="-20" dirty="0">
                <a:solidFill>
                  <a:srgbClr val="3C4652"/>
                </a:solidFill>
                <a:latin typeface="Arial"/>
                <a:cs typeface="Arial"/>
              </a:rPr>
              <a:t>Staff</a:t>
            </a:r>
            <a:endParaRPr sz="1200">
              <a:latin typeface="Arial"/>
              <a:cs typeface="Arial"/>
            </a:endParaRPr>
          </a:p>
        </p:txBody>
      </p:sp>
      <p:sp>
        <p:nvSpPr>
          <p:cNvPr id="8" name="object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5715000" y="3124200"/>
            <a:ext cx="1600200" cy="844550"/>
          </a:xfrm>
          <a:prstGeom prst="rect">
            <a:avLst/>
          </a:prstGeom>
          <a:solidFill>
            <a:srgbClr val="CCCCCC"/>
          </a:solidFill>
        </p:spPr>
        <p:txBody>
          <a:bodyPr vert="horz" wrap="square" lIns="0" tIns="13779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85"/>
              </a:spcBef>
            </a:pPr>
            <a:endParaRPr sz="1200">
              <a:latin typeface="Times New Roman"/>
              <a:cs typeface="Times New Roman"/>
            </a:endParaRPr>
          </a:p>
          <a:p>
            <a:pPr marL="2540" algn="ctr">
              <a:lnSpc>
                <a:spcPct val="100000"/>
              </a:lnSpc>
            </a:pP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Staff</a:t>
            </a:r>
            <a:endParaRPr sz="12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83665" y="4654041"/>
            <a:ext cx="17189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Is </a:t>
            </a: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Multi-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Year or </a:t>
            </a: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Indefinite</a:t>
            </a:r>
            <a:endParaRPr sz="1200">
              <a:latin typeface="Arial"/>
              <a:cs typeface="Arial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3564128" y="4638547"/>
            <a:ext cx="19983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Is</a:t>
            </a:r>
            <a:r>
              <a:rPr sz="1200" spc="-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3C4652"/>
                </a:solidFill>
                <a:latin typeface="Arial"/>
                <a:cs typeface="Arial"/>
              </a:rPr>
              <a:t>not</a:t>
            </a:r>
            <a:r>
              <a:rPr sz="1200" b="1" spc="-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Multi-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Year</a:t>
            </a:r>
            <a:r>
              <a:rPr sz="1200" spc="-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or </a:t>
            </a: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Indefinite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10" name="object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888235" y="3929253"/>
            <a:ext cx="1409700" cy="732790"/>
            <a:chOff x="1888235" y="3929253"/>
            <a:chExt cx="1409700" cy="732790"/>
          </a:xfrm>
        </p:grpSpPr>
        <p:sp>
          <p:nvSpPr>
            <p:cNvPr id="11" name="object 11"/>
            <p:cNvSpPr/>
            <p:nvPr/>
          </p:nvSpPr>
          <p:spPr>
            <a:xfrm>
              <a:off x="1943099" y="3940683"/>
              <a:ext cx="1343025" cy="625475"/>
            </a:xfrm>
            <a:custGeom>
              <a:avLst/>
              <a:gdLst/>
              <a:ahLst/>
              <a:cxnLst/>
              <a:rect l="l" t="t" r="r" b="b"/>
              <a:pathLst>
                <a:path w="1343025" h="625475">
                  <a:moveTo>
                    <a:pt x="1343025" y="0"/>
                  </a:moveTo>
                  <a:lnTo>
                    <a:pt x="1343025" y="362712"/>
                  </a:lnTo>
                  <a:lnTo>
                    <a:pt x="0" y="362712"/>
                  </a:lnTo>
                  <a:lnTo>
                    <a:pt x="0" y="625347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888235" y="4552315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5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574035" y="7495540"/>
            <a:ext cx="109855" cy="109855"/>
          </a:xfrm>
          <a:custGeom>
            <a:avLst/>
            <a:gdLst/>
            <a:ahLst/>
            <a:cxnLst/>
            <a:rect l="l" t="t" r="r" b="b"/>
            <a:pathLst>
              <a:path w="109855" h="109854">
                <a:moveTo>
                  <a:pt x="109727" y="0"/>
                </a:moveTo>
                <a:lnTo>
                  <a:pt x="0" y="0"/>
                </a:lnTo>
                <a:lnTo>
                  <a:pt x="54863" y="109727"/>
                </a:lnTo>
                <a:lnTo>
                  <a:pt x="109727" y="0"/>
                </a:lnTo>
                <a:close/>
              </a:path>
            </a:pathLst>
          </a:custGeom>
          <a:solidFill>
            <a:srgbClr val="48484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5" name="object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231260" y="1553717"/>
            <a:ext cx="3338830" cy="1571117"/>
            <a:chOff x="3231260" y="1553717"/>
            <a:chExt cx="3338830" cy="1571117"/>
          </a:xfrm>
        </p:grpSpPr>
        <p:sp>
          <p:nvSpPr>
            <p:cNvPr id="16" name="object 16"/>
            <p:cNvSpPr/>
            <p:nvPr/>
          </p:nvSpPr>
          <p:spPr>
            <a:xfrm>
              <a:off x="4246371" y="2010917"/>
              <a:ext cx="2268855" cy="1017905"/>
            </a:xfrm>
            <a:custGeom>
              <a:avLst/>
              <a:gdLst/>
              <a:ahLst/>
              <a:cxnLst/>
              <a:rect l="l" t="t" r="r" b="b"/>
              <a:pathLst>
                <a:path w="2268854" h="1017905">
                  <a:moveTo>
                    <a:pt x="0" y="0"/>
                  </a:moveTo>
                  <a:lnTo>
                    <a:pt x="0" y="370839"/>
                  </a:lnTo>
                  <a:lnTo>
                    <a:pt x="2268728" y="370839"/>
                  </a:lnTo>
                  <a:lnTo>
                    <a:pt x="2268728" y="1017777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6460235" y="3014979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5">
                  <a:moveTo>
                    <a:pt x="109728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8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286124" y="2010917"/>
              <a:ext cx="490855" cy="989330"/>
            </a:xfrm>
            <a:custGeom>
              <a:avLst/>
              <a:gdLst/>
              <a:ahLst/>
              <a:cxnLst/>
              <a:rect l="l" t="t" r="r" b="b"/>
              <a:pathLst>
                <a:path w="490854" h="989330">
                  <a:moveTo>
                    <a:pt x="490474" y="0"/>
                  </a:moveTo>
                  <a:lnTo>
                    <a:pt x="490474" y="370839"/>
                  </a:lnTo>
                  <a:lnTo>
                    <a:pt x="0" y="370839"/>
                  </a:lnTo>
                  <a:lnTo>
                    <a:pt x="0" y="989202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3231260" y="2986404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5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361055" y="1553717"/>
              <a:ext cx="1257300" cy="457200"/>
            </a:xfrm>
            <a:custGeom>
              <a:avLst/>
              <a:gdLst/>
              <a:ahLst/>
              <a:cxnLst/>
              <a:rect l="l" t="t" r="r" b="b"/>
              <a:pathLst>
                <a:path w="1257300" h="457200">
                  <a:moveTo>
                    <a:pt x="1256792" y="228600"/>
                  </a:moveTo>
                  <a:lnTo>
                    <a:pt x="1251673" y="182499"/>
                  </a:lnTo>
                  <a:lnTo>
                    <a:pt x="1236992" y="139573"/>
                  </a:lnTo>
                  <a:lnTo>
                    <a:pt x="1213789" y="100749"/>
                  </a:lnTo>
                  <a:lnTo>
                    <a:pt x="1183068" y="66916"/>
                  </a:lnTo>
                  <a:lnTo>
                    <a:pt x="1145832" y="39014"/>
                  </a:lnTo>
                  <a:lnTo>
                    <a:pt x="1103122" y="17957"/>
                  </a:lnTo>
                  <a:lnTo>
                    <a:pt x="1055954" y="4648"/>
                  </a:lnTo>
                  <a:lnTo>
                    <a:pt x="1005332" y="0"/>
                  </a:lnTo>
                  <a:lnTo>
                    <a:pt x="251460" y="0"/>
                  </a:lnTo>
                  <a:lnTo>
                    <a:pt x="200799" y="4648"/>
                  </a:lnTo>
                  <a:lnTo>
                    <a:pt x="153606" y="17957"/>
                  </a:lnTo>
                  <a:lnTo>
                    <a:pt x="110883" y="39014"/>
                  </a:lnTo>
                  <a:lnTo>
                    <a:pt x="73672" y="66916"/>
                  </a:lnTo>
                  <a:lnTo>
                    <a:pt x="42951" y="100749"/>
                  </a:lnTo>
                  <a:lnTo>
                    <a:pt x="19761" y="139573"/>
                  </a:lnTo>
                  <a:lnTo>
                    <a:pt x="5105" y="182499"/>
                  </a:lnTo>
                  <a:lnTo>
                    <a:pt x="0" y="228600"/>
                  </a:lnTo>
                  <a:lnTo>
                    <a:pt x="5105" y="274675"/>
                  </a:lnTo>
                  <a:lnTo>
                    <a:pt x="19761" y="317576"/>
                  </a:lnTo>
                  <a:lnTo>
                    <a:pt x="42951" y="356412"/>
                  </a:lnTo>
                  <a:lnTo>
                    <a:pt x="73672" y="390245"/>
                  </a:lnTo>
                  <a:lnTo>
                    <a:pt x="110883" y="418160"/>
                  </a:lnTo>
                  <a:lnTo>
                    <a:pt x="153606" y="439242"/>
                  </a:lnTo>
                  <a:lnTo>
                    <a:pt x="200799" y="452564"/>
                  </a:lnTo>
                  <a:lnTo>
                    <a:pt x="251460" y="457200"/>
                  </a:lnTo>
                  <a:lnTo>
                    <a:pt x="1005332" y="457200"/>
                  </a:lnTo>
                  <a:lnTo>
                    <a:pt x="1055954" y="452564"/>
                  </a:lnTo>
                  <a:lnTo>
                    <a:pt x="1103122" y="439242"/>
                  </a:lnTo>
                  <a:lnTo>
                    <a:pt x="1145832" y="418160"/>
                  </a:lnTo>
                  <a:lnTo>
                    <a:pt x="1183055" y="390245"/>
                  </a:lnTo>
                  <a:lnTo>
                    <a:pt x="1213789" y="356412"/>
                  </a:lnTo>
                  <a:lnTo>
                    <a:pt x="1236992" y="317576"/>
                  </a:lnTo>
                  <a:lnTo>
                    <a:pt x="1251673" y="274675"/>
                  </a:lnTo>
                  <a:lnTo>
                    <a:pt x="1256792" y="228600"/>
                  </a:lnTo>
                  <a:close/>
                </a:path>
              </a:pathLst>
            </a:custGeom>
            <a:solidFill>
              <a:srgbClr val="85754D"/>
            </a:solidFill>
          </p:spPr>
          <p:txBody>
            <a:bodyPr wrap="square" lIns="0" tIns="0" rIns="0" bIns="0" rtlCol="0"/>
            <a:lstStyle/>
            <a:p>
              <a:r>
                <a:rPr lang="en-US" dirty="0"/>
                <a:t>   </a:t>
              </a:r>
              <a:r>
                <a:rPr lang="en-US" dirty="0">
                  <a:solidFill>
                    <a:schemeClr val="bg1"/>
                  </a:solidFill>
                </a:rPr>
                <a:t>In PDR</a:t>
              </a:r>
              <a:endParaRPr dirty="0">
                <a:solidFill>
                  <a:schemeClr val="bg1"/>
                </a:solidFill>
              </a:endParaRPr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1113536" y="7652384"/>
            <a:ext cx="2876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Yes</a:t>
            </a:r>
            <a:endParaRPr sz="12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2519298" y="7660385"/>
            <a:ext cx="2197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No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26" name="object 2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574035" y="7953882"/>
            <a:ext cx="109855" cy="285750"/>
            <a:chOff x="2574035" y="7953882"/>
            <a:chExt cx="109855" cy="285750"/>
          </a:xfrm>
        </p:grpSpPr>
        <p:sp>
          <p:nvSpPr>
            <p:cNvPr id="27" name="object 27"/>
            <p:cNvSpPr/>
            <p:nvPr/>
          </p:nvSpPr>
          <p:spPr>
            <a:xfrm>
              <a:off x="2628899" y="7953882"/>
              <a:ext cx="0" cy="189865"/>
            </a:xfrm>
            <a:custGeom>
              <a:avLst/>
              <a:gdLst/>
              <a:ahLst/>
              <a:cxnLst/>
              <a:rect l="l" t="t" r="r" b="b"/>
              <a:pathLst>
                <a:path h="189865">
                  <a:moveTo>
                    <a:pt x="0" y="0"/>
                  </a:moveTo>
                  <a:lnTo>
                    <a:pt x="0" y="189738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2574035" y="8129904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5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8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02436" y="7493254"/>
            <a:ext cx="109855" cy="109855"/>
          </a:xfrm>
          <a:custGeom>
            <a:avLst/>
            <a:gdLst/>
            <a:ahLst/>
            <a:cxnLst/>
            <a:rect l="l" t="t" r="r" b="b"/>
            <a:pathLst>
              <a:path w="109855" h="109854">
                <a:moveTo>
                  <a:pt x="109727" y="0"/>
                </a:moveTo>
                <a:lnTo>
                  <a:pt x="0" y="0"/>
                </a:lnTo>
                <a:lnTo>
                  <a:pt x="54863" y="109728"/>
                </a:lnTo>
                <a:lnTo>
                  <a:pt x="109727" y="0"/>
                </a:lnTo>
                <a:close/>
              </a:path>
            </a:pathLst>
          </a:custGeom>
          <a:solidFill>
            <a:srgbClr val="48484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2" name="object 3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202436" y="7945881"/>
            <a:ext cx="109855" cy="330200"/>
            <a:chOff x="1202436" y="7945881"/>
            <a:chExt cx="109855" cy="330200"/>
          </a:xfrm>
        </p:grpSpPr>
        <p:sp>
          <p:nvSpPr>
            <p:cNvPr id="33" name="object 33"/>
            <p:cNvSpPr/>
            <p:nvPr/>
          </p:nvSpPr>
          <p:spPr>
            <a:xfrm>
              <a:off x="1257300" y="7945881"/>
              <a:ext cx="0" cy="234315"/>
            </a:xfrm>
            <a:custGeom>
              <a:avLst/>
              <a:gdLst/>
              <a:ahLst/>
              <a:cxnLst/>
              <a:rect l="l" t="t" r="r" b="b"/>
              <a:pathLst>
                <a:path h="234315">
                  <a:moveTo>
                    <a:pt x="0" y="0"/>
                  </a:moveTo>
                  <a:lnTo>
                    <a:pt x="0" y="234188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202436" y="8166353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5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8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object 3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86500" y="4782057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457200" y="228600"/>
                </a:moveTo>
                <a:lnTo>
                  <a:pt x="452551" y="182537"/>
                </a:lnTo>
                <a:lnTo>
                  <a:pt x="439229" y="139636"/>
                </a:lnTo>
                <a:lnTo>
                  <a:pt x="418147" y="100799"/>
                </a:lnTo>
                <a:lnTo>
                  <a:pt x="390232" y="66967"/>
                </a:lnTo>
                <a:lnTo>
                  <a:pt x="356400" y="39052"/>
                </a:lnTo>
                <a:lnTo>
                  <a:pt x="317563" y="17970"/>
                </a:lnTo>
                <a:lnTo>
                  <a:pt x="274662" y="4648"/>
                </a:lnTo>
                <a:lnTo>
                  <a:pt x="228600" y="0"/>
                </a:lnTo>
                <a:lnTo>
                  <a:pt x="182524" y="4648"/>
                </a:lnTo>
                <a:lnTo>
                  <a:pt x="139623" y="17970"/>
                </a:lnTo>
                <a:lnTo>
                  <a:pt x="100787" y="39052"/>
                </a:lnTo>
                <a:lnTo>
                  <a:pt x="66954" y="66967"/>
                </a:lnTo>
                <a:lnTo>
                  <a:pt x="39039" y="100799"/>
                </a:lnTo>
                <a:lnTo>
                  <a:pt x="17957" y="139636"/>
                </a:lnTo>
                <a:lnTo>
                  <a:pt x="4635" y="182537"/>
                </a:lnTo>
                <a:lnTo>
                  <a:pt x="0" y="228600"/>
                </a:lnTo>
                <a:lnTo>
                  <a:pt x="4635" y="274675"/>
                </a:lnTo>
                <a:lnTo>
                  <a:pt x="17957" y="317576"/>
                </a:lnTo>
                <a:lnTo>
                  <a:pt x="39039" y="356412"/>
                </a:lnTo>
                <a:lnTo>
                  <a:pt x="66954" y="390245"/>
                </a:lnTo>
                <a:lnTo>
                  <a:pt x="100787" y="418160"/>
                </a:lnTo>
                <a:lnTo>
                  <a:pt x="139623" y="439242"/>
                </a:lnTo>
                <a:lnTo>
                  <a:pt x="182524" y="452564"/>
                </a:lnTo>
                <a:lnTo>
                  <a:pt x="228600" y="457200"/>
                </a:lnTo>
                <a:lnTo>
                  <a:pt x="274662" y="452564"/>
                </a:lnTo>
                <a:lnTo>
                  <a:pt x="317563" y="439242"/>
                </a:lnTo>
                <a:lnTo>
                  <a:pt x="356400" y="418160"/>
                </a:lnTo>
                <a:lnTo>
                  <a:pt x="390232" y="390245"/>
                </a:lnTo>
                <a:lnTo>
                  <a:pt x="418147" y="356412"/>
                </a:lnTo>
                <a:lnTo>
                  <a:pt x="439229" y="317576"/>
                </a:lnTo>
                <a:lnTo>
                  <a:pt x="452551" y="274675"/>
                </a:lnTo>
                <a:lnTo>
                  <a:pt x="457200" y="228600"/>
                </a:lnTo>
                <a:close/>
              </a:path>
            </a:pathLst>
          </a:custGeom>
          <a:solidFill>
            <a:srgbClr val="8575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6164834" y="6432359"/>
            <a:ext cx="702945" cy="323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0165">
              <a:lnSpc>
                <a:spcPts val="1210"/>
              </a:lnSpc>
            </a:pP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Subtype:</a:t>
            </a:r>
            <a:endParaRPr sz="1200">
              <a:latin typeface="Arial"/>
              <a:cs typeface="Arial"/>
            </a:endParaRPr>
          </a:p>
          <a:p>
            <a:pPr>
              <a:lnSpc>
                <a:spcPts val="1320"/>
              </a:lnSpc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Staff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5" dirty="0">
                <a:solidFill>
                  <a:srgbClr val="FFFFFF"/>
                </a:solidFill>
                <a:latin typeface="Arial"/>
                <a:cs typeface="Arial"/>
              </a:rPr>
              <a:t>PDR</a:t>
            </a:r>
            <a:endParaRPr sz="120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6389370" y="4888229"/>
            <a:ext cx="2552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FFFFFF"/>
                </a:solidFill>
                <a:latin typeface="Arial"/>
                <a:cs typeface="Arial"/>
              </a:rPr>
              <a:t>PM</a:t>
            </a:r>
            <a:endParaRPr sz="1200">
              <a:latin typeface="Arial"/>
              <a:cs typeface="Arial"/>
            </a:endParaRPr>
          </a:p>
        </p:txBody>
      </p:sp>
      <p:sp>
        <p:nvSpPr>
          <p:cNvPr id="21" name="object 21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5997955" y="6153150"/>
            <a:ext cx="1034415" cy="909319"/>
          </a:xfrm>
          <a:prstGeom prst="rect">
            <a:avLst/>
          </a:prstGeom>
          <a:solidFill>
            <a:srgbClr val="4A2D84"/>
          </a:solidFill>
        </p:spPr>
        <p:txBody>
          <a:bodyPr vert="horz" wrap="square" lIns="0" tIns="895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705"/>
              </a:spcBef>
            </a:pPr>
            <a:endParaRPr sz="1200" dirty="0">
              <a:latin typeface="Times New Roman"/>
              <a:cs typeface="Times New Roman"/>
            </a:endParaRPr>
          </a:p>
          <a:p>
            <a:pPr marL="217170">
              <a:lnSpc>
                <a:spcPts val="1320"/>
              </a:lnSpc>
            </a:pP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Subtype:</a:t>
            </a:r>
            <a:endParaRPr sz="1200" dirty="0">
              <a:latin typeface="Arial"/>
              <a:cs typeface="Arial"/>
            </a:endParaRPr>
          </a:p>
          <a:p>
            <a:pPr marL="166370">
              <a:lnSpc>
                <a:spcPts val="1320"/>
              </a:lnSpc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Staff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5" dirty="0">
                <a:solidFill>
                  <a:srgbClr val="FFFFFF"/>
                </a:solidFill>
                <a:latin typeface="Arial"/>
                <a:cs typeface="Arial"/>
              </a:rPr>
              <a:t>PDR</a:t>
            </a:r>
            <a:endParaRPr sz="1200" dirty="0">
              <a:latin typeface="Arial"/>
              <a:cs typeface="Arial"/>
            </a:endParaRPr>
          </a:p>
        </p:txBody>
      </p:sp>
      <p:grpSp>
        <p:nvGrpSpPr>
          <p:cNvPr id="38" name="object 3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460235" y="5239258"/>
            <a:ext cx="109855" cy="896619"/>
            <a:chOff x="6460235" y="5239258"/>
            <a:chExt cx="109855" cy="896619"/>
          </a:xfrm>
        </p:grpSpPr>
        <p:sp>
          <p:nvSpPr>
            <p:cNvPr id="39" name="object 39"/>
            <p:cNvSpPr/>
            <p:nvPr/>
          </p:nvSpPr>
          <p:spPr>
            <a:xfrm>
              <a:off x="6515099" y="5239258"/>
              <a:ext cx="0" cy="800100"/>
            </a:xfrm>
            <a:custGeom>
              <a:avLst/>
              <a:gdLst/>
              <a:ahLst/>
              <a:cxnLst/>
              <a:rect l="l" t="t" r="r" b="b"/>
              <a:pathLst>
                <a:path h="800100">
                  <a:moveTo>
                    <a:pt x="0" y="0"/>
                  </a:moveTo>
                  <a:lnTo>
                    <a:pt x="0" y="800100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6460235" y="6025642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8" y="0"/>
                  </a:moveTo>
                  <a:lnTo>
                    <a:pt x="0" y="0"/>
                  </a:lnTo>
                  <a:lnTo>
                    <a:pt x="54863" y="109728"/>
                  </a:lnTo>
                  <a:lnTo>
                    <a:pt x="109728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1" name="object 4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14500" y="5210682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457200" y="228600"/>
                </a:moveTo>
                <a:lnTo>
                  <a:pt x="452551" y="182537"/>
                </a:lnTo>
                <a:lnTo>
                  <a:pt x="439229" y="139636"/>
                </a:lnTo>
                <a:lnTo>
                  <a:pt x="418147" y="100799"/>
                </a:lnTo>
                <a:lnTo>
                  <a:pt x="390232" y="66967"/>
                </a:lnTo>
                <a:lnTo>
                  <a:pt x="356400" y="39052"/>
                </a:lnTo>
                <a:lnTo>
                  <a:pt x="317563" y="17970"/>
                </a:lnTo>
                <a:lnTo>
                  <a:pt x="274662" y="4648"/>
                </a:lnTo>
                <a:lnTo>
                  <a:pt x="228600" y="0"/>
                </a:lnTo>
                <a:lnTo>
                  <a:pt x="182524" y="4648"/>
                </a:lnTo>
                <a:lnTo>
                  <a:pt x="139623" y="17970"/>
                </a:lnTo>
                <a:lnTo>
                  <a:pt x="100787" y="39052"/>
                </a:lnTo>
                <a:lnTo>
                  <a:pt x="66954" y="66967"/>
                </a:lnTo>
                <a:lnTo>
                  <a:pt x="39039" y="100799"/>
                </a:lnTo>
                <a:lnTo>
                  <a:pt x="17957" y="139636"/>
                </a:lnTo>
                <a:lnTo>
                  <a:pt x="4635" y="182537"/>
                </a:lnTo>
                <a:lnTo>
                  <a:pt x="0" y="228600"/>
                </a:lnTo>
                <a:lnTo>
                  <a:pt x="4635" y="274675"/>
                </a:lnTo>
                <a:lnTo>
                  <a:pt x="17957" y="317576"/>
                </a:lnTo>
                <a:lnTo>
                  <a:pt x="39039" y="356412"/>
                </a:lnTo>
                <a:lnTo>
                  <a:pt x="66954" y="390245"/>
                </a:lnTo>
                <a:lnTo>
                  <a:pt x="100787" y="418160"/>
                </a:lnTo>
                <a:lnTo>
                  <a:pt x="139623" y="439242"/>
                </a:lnTo>
                <a:lnTo>
                  <a:pt x="182524" y="452564"/>
                </a:lnTo>
                <a:lnTo>
                  <a:pt x="228600" y="457200"/>
                </a:lnTo>
                <a:lnTo>
                  <a:pt x="274662" y="452564"/>
                </a:lnTo>
                <a:lnTo>
                  <a:pt x="317563" y="439242"/>
                </a:lnTo>
                <a:lnTo>
                  <a:pt x="356400" y="418160"/>
                </a:lnTo>
                <a:lnTo>
                  <a:pt x="390232" y="390245"/>
                </a:lnTo>
                <a:lnTo>
                  <a:pt x="418147" y="356412"/>
                </a:lnTo>
                <a:lnTo>
                  <a:pt x="439229" y="317576"/>
                </a:lnTo>
                <a:lnTo>
                  <a:pt x="452551" y="274675"/>
                </a:lnTo>
                <a:lnTo>
                  <a:pt x="457200" y="228600"/>
                </a:lnTo>
                <a:close/>
              </a:path>
            </a:pathLst>
          </a:custGeom>
          <a:solidFill>
            <a:srgbClr val="8575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 txBox="1"/>
          <p:nvPr/>
        </p:nvSpPr>
        <p:spPr>
          <a:xfrm>
            <a:off x="1816354" y="5316982"/>
            <a:ext cx="2552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FFFFFF"/>
                </a:solidFill>
                <a:latin typeface="Arial"/>
                <a:cs typeface="Arial"/>
              </a:rPr>
              <a:t>PM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43" name="object 4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888235" y="4896358"/>
            <a:ext cx="109855" cy="1162050"/>
            <a:chOff x="1888235" y="4896358"/>
            <a:chExt cx="109855" cy="1162050"/>
          </a:xfrm>
        </p:grpSpPr>
        <p:sp>
          <p:nvSpPr>
            <p:cNvPr id="44" name="object 44"/>
            <p:cNvSpPr/>
            <p:nvPr/>
          </p:nvSpPr>
          <p:spPr>
            <a:xfrm>
              <a:off x="1943099" y="5667883"/>
              <a:ext cx="0" cy="294640"/>
            </a:xfrm>
            <a:custGeom>
              <a:avLst/>
              <a:gdLst/>
              <a:ahLst/>
              <a:cxnLst/>
              <a:rect l="l" t="t" r="r" b="b"/>
              <a:pathLst>
                <a:path h="294639">
                  <a:moveTo>
                    <a:pt x="0" y="0"/>
                  </a:moveTo>
                  <a:lnTo>
                    <a:pt x="0" y="294513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1888235" y="5948680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5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8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1943099" y="4896358"/>
              <a:ext cx="0" cy="218440"/>
            </a:xfrm>
            <a:custGeom>
              <a:avLst/>
              <a:gdLst/>
              <a:ahLst/>
              <a:cxnLst/>
              <a:rect l="l" t="t" r="r" b="b"/>
              <a:pathLst>
                <a:path h="218439">
                  <a:moveTo>
                    <a:pt x="0" y="0"/>
                  </a:moveTo>
                  <a:lnTo>
                    <a:pt x="0" y="218312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1888235" y="5100955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5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8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9" name="object 4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31970" y="5239257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457200" y="228600"/>
                </a:moveTo>
                <a:lnTo>
                  <a:pt x="452551" y="182537"/>
                </a:lnTo>
                <a:lnTo>
                  <a:pt x="439229" y="139636"/>
                </a:lnTo>
                <a:lnTo>
                  <a:pt x="418147" y="100799"/>
                </a:lnTo>
                <a:lnTo>
                  <a:pt x="390232" y="66967"/>
                </a:lnTo>
                <a:lnTo>
                  <a:pt x="356400" y="39052"/>
                </a:lnTo>
                <a:lnTo>
                  <a:pt x="317563" y="17970"/>
                </a:lnTo>
                <a:lnTo>
                  <a:pt x="274662" y="4648"/>
                </a:lnTo>
                <a:lnTo>
                  <a:pt x="228600" y="0"/>
                </a:lnTo>
                <a:lnTo>
                  <a:pt x="182524" y="4648"/>
                </a:lnTo>
                <a:lnTo>
                  <a:pt x="139623" y="17970"/>
                </a:lnTo>
                <a:lnTo>
                  <a:pt x="100787" y="39052"/>
                </a:lnTo>
                <a:lnTo>
                  <a:pt x="66954" y="66967"/>
                </a:lnTo>
                <a:lnTo>
                  <a:pt x="39039" y="100799"/>
                </a:lnTo>
                <a:lnTo>
                  <a:pt x="17957" y="139636"/>
                </a:lnTo>
                <a:lnTo>
                  <a:pt x="4635" y="182537"/>
                </a:lnTo>
                <a:lnTo>
                  <a:pt x="0" y="228600"/>
                </a:lnTo>
                <a:lnTo>
                  <a:pt x="4635" y="274675"/>
                </a:lnTo>
                <a:lnTo>
                  <a:pt x="17957" y="317576"/>
                </a:lnTo>
                <a:lnTo>
                  <a:pt x="39039" y="356412"/>
                </a:lnTo>
                <a:lnTo>
                  <a:pt x="66954" y="390245"/>
                </a:lnTo>
                <a:lnTo>
                  <a:pt x="100787" y="418160"/>
                </a:lnTo>
                <a:lnTo>
                  <a:pt x="139623" y="439242"/>
                </a:lnTo>
                <a:lnTo>
                  <a:pt x="182524" y="452564"/>
                </a:lnTo>
                <a:lnTo>
                  <a:pt x="228600" y="457200"/>
                </a:lnTo>
                <a:lnTo>
                  <a:pt x="274662" y="452564"/>
                </a:lnTo>
                <a:lnTo>
                  <a:pt x="317563" y="439242"/>
                </a:lnTo>
                <a:lnTo>
                  <a:pt x="356400" y="418160"/>
                </a:lnTo>
                <a:lnTo>
                  <a:pt x="390232" y="390245"/>
                </a:lnTo>
                <a:lnTo>
                  <a:pt x="418147" y="356412"/>
                </a:lnTo>
                <a:lnTo>
                  <a:pt x="439229" y="317576"/>
                </a:lnTo>
                <a:lnTo>
                  <a:pt x="452551" y="274675"/>
                </a:lnTo>
                <a:lnTo>
                  <a:pt x="457200" y="228600"/>
                </a:lnTo>
                <a:close/>
              </a:path>
            </a:pathLst>
          </a:custGeom>
          <a:solidFill>
            <a:srgbClr val="8575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 txBox="1"/>
          <p:nvPr/>
        </p:nvSpPr>
        <p:spPr>
          <a:xfrm>
            <a:off x="4447159" y="5345429"/>
            <a:ext cx="2286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FFFFFF"/>
                </a:solidFill>
                <a:latin typeface="Arial"/>
                <a:cs typeface="Arial"/>
              </a:rPr>
              <a:t>JM</a:t>
            </a:r>
            <a:endParaRPr sz="1200">
              <a:latin typeface="Arial"/>
              <a:cs typeface="Arial"/>
            </a:endParaRPr>
          </a:p>
        </p:txBody>
      </p:sp>
      <p:sp>
        <p:nvSpPr>
          <p:cNvPr id="51" name="object 51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3987038" y="6355778"/>
            <a:ext cx="1176655" cy="4946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7655">
              <a:lnSpc>
                <a:spcPts val="1270"/>
              </a:lnSpc>
            </a:pP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Subtype:</a:t>
            </a:r>
            <a:endParaRPr sz="1200">
              <a:latin typeface="Arial"/>
              <a:cs typeface="Arial"/>
            </a:endParaRPr>
          </a:p>
          <a:p>
            <a:pPr marL="131445" indent="-131445">
              <a:lnSpc>
                <a:spcPts val="1230"/>
              </a:lnSpc>
              <a:spcBef>
                <a:spcPts val="155"/>
              </a:spcBef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Fixed</a:t>
            </a:r>
            <a:r>
              <a:rPr sz="12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Term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5" dirty="0">
                <a:solidFill>
                  <a:srgbClr val="FFFFFF"/>
                </a:solidFill>
                <a:latin typeface="Arial"/>
                <a:cs typeface="Arial"/>
              </a:rPr>
              <a:t>PDR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(Fixed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Term)</a:t>
            </a:r>
            <a:endParaRPr sz="1200">
              <a:latin typeface="Arial"/>
              <a:cs typeface="Arial"/>
            </a:endParaRPr>
          </a:p>
        </p:txBody>
      </p:sp>
      <p:sp>
        <p:nvSpPr>
          <p:cNvPr id="52" name="object 5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3949065" y="6088379"/>
            <a:ext cx="1251585" cy="1045210"/>
          </a:xfrm>
          <a:prstGeom prst="rect">
            <a:avLst/>
          </a:prstGeom>
          <a:solidFill>
            <a:srgbClr val="4A2D84"/>
          </a:solidFill>
        </p:spPr>
        <p:txBody>
          <a:bodyPr vert="horz" wrap="square" lIns="0" tIns="774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610"/>
              </a:spcBef>
            </a:pPr>
            <a:endParaRPr sz="1200" dirty="0">
              <a:latin typeface="Times New Roman"/>
              <a:cs typeface="Times New Roman"/>
            </a:endParaRPr>
          </a:p>
          <a:p>
            <a:pPr marL="325755">
              <a:lnSpc>
                <a:spcPts val="1380"/>
              </a:lnSpc>
              <a:spcBef>
                <a:spcPts val="5"/>
              </a:spcBef>
            </a:pP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Subtype:</a:t>
            </a:r>
            <a:endParaRPr sz="1200" dirty="0">
              <a:latin typeface="Arial"/>
              <a:cs typeface="Arial"/>
            </a:endParaRPr>
          </a:p>
          <a:p>
            <a:pPr marL="168910" marR="29209" indent="-131445">
              <a:lnSpc>
                <a:spcPts val="1230"/>
              </a:lnSpc>
              <a:spcBef>
                <a:spcPts val="155"/>
              </a:spcBef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Fixed</a:t>
            </a:r>
            <a:r>
              <a:rPr sz="12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Term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5" dirty="0">
                <a:solidFill>
                  <a:srgbClr val="FFFFFF"/>
                </a:solidFill>
                <a:latin typeface="Arial"/>
                <a:cs typeface="Arial"/>
              </a:rPr>
              <a:t>PDR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(Fixed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Term)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53" name="object 53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372465" y="6393646"/>
            <a:ext cx="3174365" cy="673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65"/>
              </a:lnSpc>
            </a:pP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1.</a:t>
            </a:r>
            <a:r>
              <a:rPr sz="1200" spc="-4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Associate</a:t>
            </a: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Professor</a:t>
            </a: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(10102)</a:t>
            </a:r>
            <a:endParaRPr sz="1200">
              <a:latin typeface="Arial"/>
              <a:cs typeface="Arial"/>
            </a:endParaRPr>
          </a:p>
          <a:p>
            <a:pPr>
              <a:lnSpc>
                <a:spcPts val="1320"/>
              </a:lnSpc>
            </a:pP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2.</a:t>
            </a:r>
            <a:r>
              <a:rPr sz="1200" spc="-4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Associate</a:t>
            </a:r>
            <a:r>
              <a:rPr sz="1200" spc="-3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Professor</a:t>
            </a:r>
            <a:r>
              <a:rPr sz="1200" spc="-3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Without</a:t>
            </a:r>
            <a:r>
              <a:rPr sz="1200" spc="-3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Tenure</a:t>
            </a:r>
            <a:r>
              <a:rPr sz="1200" spc="-3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(10112)</a:t>
            </a:r>
            <a:endParaRPr sz="1200">
              <a:latin typeface="Arial"/>
              <a:cs typeface="Arial"/>
            </a:endParaRPr>
          </a:p>
          <a:p>
            <a:pPr>
              <a:lnSpc>
                <a:spcPts val="1320"/>
              </a:lnSpc>
            </a:pP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3.</a:t>
            </a:r>
            <a:r>
              <a:rPr sz="1200" spc="-3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Professor</a:t>
            </a:r>
            <a:r>
              <a:rPr sz="1200" spc="-2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(10101)</a:t>
            </a:r>
            <a:endParaRPr sz="1200">
              <a:latin typeface="Arial"/>
              <a:cs typeface="Arial"/>
            </a:endParaRPr>
          </a:p>
          <a:p>
            <a:pPr>
              <a:lnSpc>
                <a:spcPts val="1380"/>
              </a:lnSpc>
            </a:pP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4.</a:t>
            </a:r>
            <a:r>
              <a:rPr sz="1200" spc="-4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Professor</a:t>
            </a: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Without</a:t>
            </a:r>
            <a:r>
              <a:rPr sz="1200" spc="-3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Tenure</a:t>
            </a:r>
            <a:r>
              <a:rPr sz="1200" spc="-3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(10111)</a:t>
            </a:r>
            <a:endParaRPr sz="12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956767" y="8486098"/>
            <a:ext cx="601345" cy="4794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algn="ctr">
              <a:lnSpc>
                <a:spcPct val="84400"/>
              </a:lnSpc>
              <a:spcBef>
                <a:spcPts val="110"/>
              </a:spcBef>
            </a:pP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Subtype: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Regular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PDR</a:t>
            </a:r>
            <a:r>
              <a:rPr sz="1200" spc="-20" dirty="0">
                <a:solidFill>
                  <a:srgbClr val="FFFFFF"/>
                </a:solidFill>
                <a:latin typeface="Arial"/>
                <a:cs typeface="Arial"/>
              </a:rPr>
              <a:t>*</a:t>
            </a:r>
            <a:endParaRPr sz="1200">
              <a:latin typeface="Arial"/>
              <a:cs typeface="Arial"/>
            </a:endParaRPr>
          </a:p>
        </p:txBody>
      </p:sp>
      <p:sp>
        <p:nvSpPr>
          <p:cNvPr id="31" name="object 3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742950" y="8276590"/>
            <a:ext cx="1028700" cy="914400"/>
          </a:xfrm>
          <a:prstGeom prst="rect">
            <a:avLst/>
          </a:prstGeom>
          <a:solidFill>
            <a:srgbClr val="4A2D84"/>
          </a:solidFill>
        </p:spPr>
        <p:txBody>
          <a:bodyPr vert="horz" wrap="square" lIns="0" tIns="4826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80"/>
              </a:spcBef>
            </a:pPr>
            <a:endParaRPr sz="1200">
              <a:latin typeface="Times New Roman"/>
              <a:cs typeface="Times New Roman"/>
            </a:endParaRPr>
          </a:p>
          <a:p>
            <a:pPr marL="213360" marR="205740" algn="ctr">
              <a:lnSpc>
                <a:spcPct val="84400"/>
              </a:lnSpc>
            </a:pP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Subtype: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Regular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PDR</a:t>
            </a:r>
            <a:r>
              <a:rPr sz="1200" spc="-20" dirty="0">
                <a:solidFill>
                  <a:srgbClr val="FFFFFF"/>
                </a:solidFill>
                <a:latin typeface="Arial"/>
                <a:cs typeface="Arial"/>
              </a:rPr>
              <a:t>*</a:t>
            </a:r>
            <a:endParaRPr sz="12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251836" y="8392499"/>
            <a:ext cx="916305" cy="662305"/>
          </a:xfrm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50800" marR="44450" indent="-635" algn="ctr">
              <a:lnSpc>
                <a:spcPts val="1320"/>
              </a:lnSpc>
              <a:spcBef>
                <a:spcPts val="30"/>
              </a:spcBef>
            </a:pP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Subtype: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Fixed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Term PDR*</a:t>
            </a:r>
            <a:endParaRPr sz="1200">
              <a:latin typeface="Arial"/>
              <a:cs typeface="Arial"/>
            </a:endParaRPr>
          </a:p>
          <a:p>
            <a:pPr algn="ctr">
              <a:lnSpc>
                <a:spcPts val="1205"/>
              </a:lnSpc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(Fixed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Term)</a:t>
            </a:r>
            <a:endParaRPr sz="1200">
              <a:latin typeface="Arial"/>
              <a:cs typeface="Arial"/>
            </a:endParaRPr>
          </a:p>
        </p:txBody>
      </p:sp>
      <p:sp>
        <p:nvSpPr>
          <p:cNvPr id="25" name="object 2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2103120" y="8274050"/>
            <a:ext cx="1211580" cy="914400"/>
          </a:xfrm>
          <a:prstGeom prst="rect">
            <a:avLst/>
          </a:prstGeom>
          <a:solidFill>
            <a:srgbClr val="4A2D84"/>
          </a:solidFill>
        </p:spPr>
        <p:txBody>
          <a:bodyPr vert="horz" wrap="square" lIns="0" tIns="121920" rIns="0" bIns="0" rtlCol="0">
            <a:spAutoFit/>
          </a:bodyPr>
          <a:lstStyle/>
          <a:p>
            <a:pPr marL="199390" marR="191135" indent="-635" algn="ctr">
              <a:lnSpc>
                <a:spcPts val="1320"/>
              </a:lnSpc>
              <a:spcBef>
                <a:spcPts val="960"/>
              </a:spcBef>
            </a:pP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Subtype: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Fixed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Term PDR*</a:t>
            </a:r>
            <a:endParaRPr sz="1200">
              <a:latin typeface="Arial"/>
              <a:cs typeface="Arial"/>
            </a:endParaRPr>
          </a:p>
          <a:p>
            <a:pPr marL="1905" algn="ctr">
              <a:lnSpc>
                <a:spcPts val="1205"/>
              </a:lnSpc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(Fixed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Term)</a:t>
            </a:r>
            <a:endParaRPr sz="1200">
              <a:latin typeface="Arial"/>
              <a:cs typeface="Arial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1352422" y="6075638"/>
            <a:ext cx="1296035" cy="170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25"/>
              </a:lnSpc>
            </a:pP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Is</a:t>
            </a:r>
            <a:r>
              <a:rPr sz="1200" spc="-1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job</a:t>
            </a: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profile</a:t>
            </a: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in</a:t>
            </a: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 list?</a:t>
            </a:r>
            <a:endParaRPr sz="1200">
              <a:latin typeface="Arial"/>
              <a:cs typeface="Arial"/>
            </a:endParaRPr>
          </a:p>
        </p:txBody>
      </p:sp>
      <p:graphicFrame>
        <p:nvGraphicFramePr>
          <p:cNvPr id="55" name="object 5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7027740"/>
              </p:ext>
            </p:extLst>
          </p:nvPr>
        </p:nvGraphicFramePr>
        <p:xfrm>
          <a:off x="342900" y="6056376"/>
          <a:ext cx="3314700" cy="145160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14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287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27329">
                <a:tc gridSpan="3">
                  <a:txBody>
                    <a:bodyPr/>
                    <a:lstStyle/>
                    <a:p>
                      <a:pPr marL="1009015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20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Is</a:t>
                      </a:r>
                      <a:r>
                        <a:rPr sz="1200" spc="-15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job</a:t>
                      </a:r>
                      <a:r>
                        <a:rPr sz="1200" spc="-1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profile</a:t>
                      </a:r>
                      <a:r>
                        <a:rPr sz="1200" spc="-25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in</a:t>
                      </a:r>
                      <a:r>
                        <a:rPr sz="1200" spc="-1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 list?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solidFill>
                      <a:srgbClr val="CCCC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2494">
                <a:tc gridSpan="3">
                  <a:txBody>
                    <a:bodyPr/>
                    <a:lstStyle/>
                    <a:p>
                      <a:pPr marL="197485" indent="-168275">
                        <a:lnSpc>
                          <a:spcPts val="1380"/>
                        </a:lnSpc>
                        <a:spcBef>
                          <a:spcPts val="750"/>
                        </a:spcBef>
                        <a:buAutoNum type="arabicPeriod"/>
                        <a:tabLst>
                          <a:tab pos="197485" algn="l"/>
                        </a:tabLst>
                      </a:pPr>
                      <a:r>
                        <a:rPr sz="120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Associate</a:t>
                      </a:r>
                      <a:r>
                        <a:rPr sz="1200" spc="-35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Professor</a:t>
                      </a:r>
                      <a:r>
                        <a:rPr sz="1200" spc="-4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1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(10102)</a:t>
                      </a:r>
                      <a:endParaRPr sz="1200" dirty="0">
                        <a:latin typeface="Arial"/>
                        <a:cs typeface="Arial"/>
                      </a:endParaRPr>
                    </a:p>
                    <a:p>
                      <a:pPr marL="197485" indent="-168275">
                        <a:lnSpc>
                          <a:spcPts val="1320"/>
                        </a:lnSpc>
                        <a:buAutoNum type="arabicPeriod"/>
                        <a:tabLst>
                          <a:tab pos="197485" algn="l"/>
                        </a:tabLst>
                      </a:pPr>
                      <a:r>
                        <a:rPr sz="120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Associate</a:t>
                      </a:r>
                      <a:r>
                        <a:rPr sz="1200" spc="-35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Professor</a:t>
                      </a:r>
                      <a:r>
                        <a:rPr sz="1200" spc="-35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Without</a:t>
                      </a:r>
                      <a:r>
                        <a:rPr sz="1200" spc="-35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Tenure</a:t>
                      </a:r>
                      <a:r>
                        <a:rPr sz="1200" spc="-4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1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(10112)</a:t>
                      </a:r>
                      <a:endParaRPr sz="1200" dirty="0">
                        <a:latin typeface="Arial"/>
                        <a:cs typeface="Arial"/>
                      </a:endParaRPr>
                    </a:p>
                    <a:p>
                      <a:pPr marL="197485" indent="-168275">
                        <a:lnSpc>
                          <a:spcPts val="1320"/>
                        </a:lnSpc>
                        <a:buAutoNum type="arabicPeriod"/>
                        <a:tabLst>
                          <a:tab pos="197485" algn="l"/>
                        </a:tabLst>
                      </a:pPr>
                      <a:r>
                        <a:rPr sz="120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Professor</a:t>
                      </a:r>
                      <a:r>
                        <a:rPr sz="1200" spc="-35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1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(10101)</a:t>
                      </a:r>
                      <a:endParaRPr sz="1200" dirty="0">
                        <a:latin typeface="Arial"/>
                        <a:cs typeface="Arial"/>
                      </a:endParaRPr>
                    </a:p>
                    <a:p>
                      <a:pPr marL="197485" indent="-168275">
                        <a:lnSpc>
                          <a:spcPts val="1380"/>
                        </a:lnSpc>
                        <a:buAutoNum type="arabicPeriod"/>
                        <a:tabLst>
                          <a:tab pos="197485" algn="l"/>
                        </a:tabLst>
                      </a:pPr>
                      <a:r>
                        <a:rPr sz="120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Professor</a:t>
                      </a:r>
                      <a:r>
                        <a:rPr sz="1200" spc="-35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Without</a:t>
                      </a:r>
                      <a:r>
                        <a:rPr sz="1200" spc="-35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Tenure</a:t>
                      </a:r>
                      <a:r>
                        <a:rPr sz="1200" spc="-45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1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(10111)</a:t>
                      </a:r>
                      <a:endParaRPr sz="1200" dirty="0">
                        <a:latin typeface="Arial"/>
                        <a:cs typeface="Arial"/>
                      </a:endParaRPr>
                    </a:p>
                  </a:txBody>
                  <a:tcPr marL="0" marR="0" marT="95250" marB="0">
                    <a:solidFill>
                      <a:srgbClr val="E4E4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17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48484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484848"/>
                      </a:solidFill>
                      <a:prstDash val="solid"/>
                    </a:lnL>
                    <a:lnR w="28575">
                      <a:solidFill>
                        <a:srgbClr val="48484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484848"/>
                      </a:solidFill>
                      <a:prstDash val="soli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6" name="object 56"/>
          <p:cNvSpPr txBox="1"/>
          <p:nvPr/>
        </p:nvSpPr>
        <p:spPr>
          <a:xfrm>
            <a:off x="3730244" y="8528761"/>
            <a:ext cx="2473325" cy="361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320"/>
              </a:lnSpc>
              <a:spcBef>
                <a:spcPts val="100"/>
              </a:spcBef>
            </a:pP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*Eligible</a:t>
            </a:r>
            <a:r>
              <a:rPr sz="1200" spc="-4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for</a:t>
            </a: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Practice</a:t>
            </a:r>
            <a:r>
              <a:rPr sz="1200" spc="-2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Plan</a:t>
            </a:r>
            <a:r>
              <a:rPr sz="1200" spc="-2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Allowance</a:t>
            </a:r>
            <a:endParaRPr sz="1200">
              <a:latin typeface="Arial"/>
              <a:cs typeface="Arial"/>
            </a:endParaRPr>
          </a:p>
          <a:p>
            <a:pPr marL="3175" algn="ctr">
              <a:lnSpc>
                <a:spcPts val="1320"/>
              </a:lnSpc>
            </a:pPr>
            <a:r>
              <a:rPr sz="1200" i="1" dirty="0">
                <a:solidFill>
                  <a:srgbClr val="3C4652"/>
                </a:solidFill>
                <a:latin typeface="Arial"/>
                <a:cs typeface="Arial"/>
              </a:rPr>
              <a:t>(School</a:t>
            </a:r>
            <a:r>
              <a:rPr sz="1200" i="1" spc="-1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i="1" dirty="0">
                <a:solidFill>
                  <a:srgbClr val="3C4652"/>
                </a:solidFill>
                <a:latin typeface="Arial"/>
                <a:cs typeface="Arial"/>
              </a:rPr>
              <a:t>of</a:t>
            </a:r>
            <a:r>
              <a:rPr sz="1200" i="1" spc="-1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i="1" dirty="0">
                <a:solidFill>
                  <a:srgbClr val="3C4652"/>
                </a:solidFill>
                <a:latin typeface="Arial"/>
                <a:cs typeface="Arial"/>
              </a:rPr>
              <a:t>Medicine</a:t>
            </a:r>
            <a:r>
              <a:rPr sz="1200" i="1" spc="-1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i="1" spc="-20" dirty="0">
                <a:solidFill>
                  <a:srgbClr val="3C4652"/>
                </a:solidFill>
                <a:latin typeface="Arial"/>
                <a:cs typeface="Arial"/>
              </a:rPr>
              <a:t>only)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57" name="object 5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274695" y="3929253"/>
            <a:ext cx="1343025" cy="738505"/>
            <a:chOff x="3274695" y="3929253"/>
            <a:chExt cx="1343025" cy="738505"/>
          </a:xfrm>
        </p:grpSpPr>
        <p:sp>
          <p:nvSpPr>
            <p:cNvPr id="58" name="object 58"/>
            <p:cNvSpPr/>
            <p:nvPr/>
          </p:nvSpPr>
          <p:spPr>
            <a:xfrm>
              <a:off x="3286125" y="3940683"/>
              <a:ext cx="1276985" cy="631190"/>
            </a:xfrm>
            <a:custGeom>
              <a:avLst/>
              <a:gdLst/>
              <a:ahLst/>
              <a:cxnLst/>
              <a:rect l="l" t="t" r="r" b="b"/>
              <a:pathLst>
                <a:path w="1276985" h="631189">
                  <a:moveTo>
                    <a:pt x="0" y="0"/>
                  </a:moveTo>
                  <a:lnTo>
                    <a:pt x="0" y="362712"/>
                  </a:lnTo>
                  <a:lnTo>
                    <a:pt x="1276730" y="362712"/>
                  </a:lnTo>
                  <a:lnTo>
                    <a:pt x="1276730" y="631063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4507992" y="4558030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8" y="0"/>
                  </a:moveTo>
                  <a:lnTo>
                    <a:pt x="0" y="0"/>
                  </a:lnTo>
                  <a:lnTo>
                    <a:pt x="54863" y="109728"/>
                  </a:lnTo>
                  <a:lnTo>
                    <a:pt x="109728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0" name="object 6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505705" y="4848352"/>
            <a:ext cx="109855" cy="1223010"/>
            <a:chOff x="4505705" y="4848352"/>
            <a:chExt cx="109855" cy="1223010"/>
          </a:xfrm>
        </p:grpSpPr>
        <p:sp>
          <p:nvSpPr>
            <p:cNvPr id="61" name="object 61"/>
            <p:cNvSpPr/>
            <p:nvPr/>
          </p:nvSpPr>
          <p:spPr>
            <a:xfrm>
              <a:off x="4560569" y="4859782"/>
              <a:ext cx="2540" cy="283845"/>
            </a:xfrm>
            <a:custGeom>
              <a:avLst/>
              <a:gdLst/>
              <a:ahLst/>
              <a:cxnLst/>
              <a:rect l="l" t="t" r="r" b="b"/>
              <a:pathLst>
                <a:path w="2539" h="283845">
                  <a:moveTo>
                    <a:pt x="2285" y="0"/>
                  </a:moveTo>
                  <a:lnTo>
                    <a:pt x="2285" y="197484"/>
                  </a:lnTo>
                  <a:lnTo>
                    <a:pt x="0" y="197484"/>
                  </a:lnTo>
                  <a:lnTo>
                    <a:pt x="0" y="283463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4505705" y="5129530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8" y="0"/>
                  </a:moveTo>
                  <a:lnTo>
                    <a:pt x="0" y="0"/>
                  </a:lnTo>
                  <a:lnTo>
                    <a:pt x="54864" y="109728"/>
                  </a:lnTo>
                  <a:lnTo>
                    <a:pt x="109728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4560569" y="5696458"/>
              <a:ext cx="0" cy="279400"/>
            </a:xfrm>
            <a:custGeom>
              <a:avLst/>
              <a:gdLst/>
              <a:ahLst/>
              <a:cxnLst/>
              <a:rect l="l" t="t" r="r" b="b"/>
              <a:pathLst>
                <a:path h="279400">
                  <a:moveTo>
                    <a:pt x="0" y="0"/>
                  </a:moveTo>
                  <a:lnTo>
                    <a:pt x="0" y="278891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4505705" y="5961634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8" y="0"/>
                  </a:moveTo>
                  <a:lnTo>
                    <a:pt x="0" y="0"/>
                  </a:lnTo>
                  <a:lnTo>
                    <a:pt x="54864" y="109727"/>
                  </a:lnTo>
                  <a:lnTo>
                    <a:pt x="109728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8" name="Date Placeholder 67">
            <a:extLst>
              <a:ext uri="{FF2B5EF4-FFF2-40B4-BE49-F238E27FC236}">
                <a16:creationId xmlns:a16="http://schemas.microsoft.com/office/drawing/2014/main" id="{28DE408B-2A16-2540-6508-A15057FAA2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r>
              <a:rPr lang="en-US"/>
              <a:t>2/12/2026</a:t>
            </a:r>
          </a:p>
        </p:txBody>
      </p:sp>
      <p:sp>
        <p:nvSpPr>
          <p:cNvPr id="69" name="Slide Number Placeholder 68">
            <a:extLst>
              <a:ext uri="{FF2B5EF4-FFF2-40B4-BE49-F238E27FC236}">
                <a16:creationId xmlns:a16="http://schemas.microsoft.com/office/drawing/2014/main" id="{F8C39752-53C4-2DDC-CCC6-9DC3F14C3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object 39" descr="$PPTXTitle"/>
          <p:cNvSpPr txBox="1">
            <a:spLocks noGrp="1"/>
          </p:cNvSpPr>
          <p:nvPr>
            <p:ph type="title"/>
          </p:nvPr>
        </p:nvSpPr>
        <p:spPr>
          <a:xfrm>
            <a:off x="300634" y="269875"/>
            <a:ext cx="408241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pc="-35" dirty="0"/>
              <a:t>Not Funded By UW</a:t>
            </a:r>
            <a:endParaRPr spc="-40" dirty="0"/>
          </a:p>
        </p:txBody>
      </p:sp>
      <p:sp>
        <p:nvSpPr>
          <p:cNvPr id="2" name="object 2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1823720" y="1914524"/>
            <a:ext cx="2011045" cy="714375"/>
          </a:xfrm>
          <a:custGeom>
            <a:avLst/>
            <a:gdLst/>
            <a:ahLst/>
            <a:cxnLst/>
            <a:rect l="l" t="t" r="r" b="b"/>
            <a:pathLst>
              <a:path w="2011045" h="714375">
                <a:moveTo>
                  <a:pt x="2010537" y="357124"/>
                </a:moveTo>
                <a:lnTo>
                  <a:pt x="2007400" y="312331"/>
                </a:lnTo>
                <a:lnTo>
                  <a:pt x="1998243" y="269201"/>
                </a:lnTo>
                <a:lnTo>
                  <a:pt x="1983460" y="228053"/>
                </a:lnTo>
                <a:lnTo>
                  <a:pt x="1963420" y="189242"/>
                </a:lnTo>
                <a:lnTo>
                  <a:pt x="1938489" y="153098"/>
                </a:lnTo>
                <a:lnTo>
                  <a:pt x="1909051" y="119951"/>
                </a:lnTo>
                <a:lnTo>
                  <a:pt x="1875497" y="90131"/>
                </a:lnTo>
                <a:lnTo>
                  <a:pt x="1838198" y="63995"/>
                </a:lnTo>
                <a:lnTo>
                  <a:pt x="1797519" y="41846"/>
                </a:lnTo>
                <a:lnTo>
                  <a:pt x="1753857" y="24041"/>
                </a:lnTo>
                <a:lnTo>
                  <a:pt x="1707578" y="10909"/>
                </a:lnTo>
                <a:lnTo>
                  <a:pt x="1659077" y="2794"/>
                </a:lnTo>
                <a:lnTo>
                  <a:pt x="1608709" y="0"/>
                </a:lnTo>
                <a:lnTo>
                  <a:pt x="401701" y="0"/>
                </a:lnTo>
                <a:lnTo>
                  <a:pt x="351332" y="2794"/>
                </a:lnTo>
                <a:lnTo>
                  <a:pt x="302818" y="10909"/>
                </a:lnTo>
                <a:lnTo>
                  <a:pt x="256552" y="24041"/>
                </a:lnTo>
                <a:lnTo>
                  <a:pt x="212902" y="41846"/>
                </a:lnTo>
                <a:lnTo>
                  <a:pt x="172237" y="63995"/>
                </a:lnTo>
                <a:lnTo>
                  <a:pt x="134950" y="90131"/>
                </a:lnTo>
                <a:lnTo>
                  <a:pt x="101409" y="119951"/>
                </a:lnTo>
                <a:lnTo>
                  <a:pt x="71996" y="153098"/>
                </a:lnTo>
                <a:lnTo>
                  <a:pt x="47078" y="189242"/>
                </a:lnTo>
                <a:lnTo>
                  <a:pt x="27051" y="228053"/>
                </a:lnTo>
                <a:lnTo>
                  <a:pt x="12268" y="269201"/>
                </a:lnTo>
                <a:lnTo>
                  <a:pt x="3124" y="312331"/>
                </a:lnTo>
                <a:lnTo>
                  <a:pt x="0" y="357124"/>
                </a:lnTo>
                <a:lnTo>
                  <a:pt x="3124" y="401955"/>
                </a:lnTo>
                <a:lnTo>
                  <a:pt x="12268" y="445109"/>
                </a:lnTo>
                <a:lnTo>
                  <a:pt x="27051" y="486270"/>
                </a:lnTo>
                <a:lnTo>
                  <a:pt x="47078" y="525094"/>
                </a:lnTo>
                <a:lnTo>
                  <a:pt x="71996" y="561263"/>
                </a:lnTo>
                <a:lnTo>
                  <a:pt x="101409" y="594410"/>
                </a:lnTo>
                <a:lnTo>
                  <a:pt x="134950" y="624243"/>
                </a:lnTo>
                <a:lnTo>
                  <a:pt x="172237" y="650392"/>
                </a:lnTo>
                <a:lnTo>
                  <a:pt x="212902" y="672528"/>
                </a:lnTo>
                <a:lnTo>
                  <a:pt x="256552" y="690346"/>
                </a:lnTo>
                <a:lnTo>
                  <a:pt x="302818" y="703478"/>
                </a:lnTo>
                <a:lnTo>
                  <a:pt x="351332" y="711593"/>
                </a:lnTo>
                <a:lnTo>
                  <a:pt x="401701" y="714375"/>
                </a:lnTo>
                <a:lnTo>
                  <a:pt x="1608709" y="714375"/>
                </a:lnTo>
                <a:lnTo>
                  <a:pt x="1659077" y="711593"/>
                </a:lnTo>
                <a:lnTo>
                  <a:pt x="1707578" y="703478"/>
                </a:lnTo>
                <a:lnTo>
                  <a:pt x="1753857" y="690346"/>
                </a:lnTo>
                <a:lnTo>
                  <a:pt x="1797519" y="672528"/>
                </a:lnTo>
                <a:lnTo>
                  <a:pt x="1838198" y="650392"/>
                </a:lnTo>
                <a:lnTo>
                  <a:pt x="1875497" y="624243"/>
                </a:lnTo>
                <a:lnTo>
                  <a:pt x="1909051" y="594410"/>
                </a:lnTo>
                <a:lnTo>
                  <a:pt x="1938489" y="561263"/>
                </a:lnTo>
                <a:lnTo>
                  <a:pt x="1963420" y="525094"/>
                </a:lnTo>
                <a:lnTo>
                  <a:pt x="1983460" y="486270"/>
                </a:lnTo>
                <a:lnTo>
                  <a:pt x="1998243" y="445109"/>
                </a:lnTo>
                <a:lnTo>
                  <a:pt x="2007400" y="401955"/>
                </a:lnTo>
                <a:lnTo>
                  <a:pt x="2010537" y="357124"/>
                </a:lnTo>
                <a:close/>
              </a:path>
            </a:pathLst>
          </a:custGeom>
          <a:solidFill>
            <a:srgbClr val="4A2D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89195" y="1919096"/>
            <a:ext cx="2137410" cy="734060"/>
          </a:xfrm>
          <a:custGeom>
            <a:avLst/>
            <a:gdLst/>
            <a:ahLst/>
            <a:cxnLst/>
            <a:rect l="l" t="t" r="r" b="b"/>
            <a:pathLst>
              <a:path w="2137409" h="734060">
                <a:moveTo>
                  <a:pt x="2137410" y="366903"/>
                </a:moveTo>
                <a:lnTo>
                  <a:pt x="2134527" y="324091"/>
                </a:lnTo>
                <a:lnTo>
                  <a:pt x="2126107" y="282727"/>
                </a:lnTo>
                <a:lnTo>
                  <a:pt x="2112467" y="243090"/>
                </a:lnTo>
                <a:lnTo>
                  <a:pt x="2093937" y="205473"/>
                </a:lnTo>
                <a:lnTo>
                  <a:pt x="2070823" y="170129"/>
                </a:lnTo>
                <a:lnTo>
                  <a:pt x="2043455" y="137350"/>
                </a:lnTo>
                <a:lnTo>
                  <a:pt x="2012149" y="107403"/>
                </a:lnTo>
                <a:lnTo>
                  <a:pt x="1977237" y="80556"/>
                </a:lnTo>
                <a:lnTo>
                  <a:pt x="1939036" y="57086"/>
                </a:lnTo>
                <a:lnTo>
                  <a:pt x="1897862" y="37261"/>
                </a:lnTo>
                <a:lnTo>
                  <a:pt x="1854047" y="21374"/>
                </a:lnTo>
                <a:lnTo>
                  <a:pt x="1807895" y="9690"/>
                </a:lnTo>
                <a:lnTo>
                  <a:pt x="1759750" y="2476"/>
                </a:lnTo>
                <a:lnTo>
                  <a:pt x="1709928" y="0"/>
                </a:lnTo>
                <a:lnTo>
                  <a:pt x="427482" y="0"/>
                </a:lnTo>
                <a:lnTo>
                  <a:pt x="377647" y="2476"/>
                </a:lnTo>
                <a:lnTo>
                  <a:pt x="329501" y="9690"/>
                </a:lnTo>
                <a:lnTo>
                  <a:pt x="283349" y="21374"/>
                </a:lnTo>
                <a:lnTo>
                  <a:pt x="239534" y="37261"/>
                </a:lnTo>
                <a:lnTo>
                  <a:pt x="198361" y="57086"/>
                </a:lnTo>
                <a:lnTo>
                  <a:pt x="160159" y="80556"/>
                </a:lnTo>
                <a:lnTo>
                  <a:pt x="125247" y="107403"/>
                </a:lnTo>
                <a:lnTo>
                  <a:pt x="93941" y="137350"/>
                </a:lnTo>
                <a:lnTo>
                  <a:pt x="66573" y="170129"/>
                </a:lnTo>
                <a:lnTo>
                  <a:pt x="43459" y="205473"/>
                </a:lnTo>
                <a:lnTo>
                  <a:pt x="24930" y="243090"/>
                </a:lnTo>
                <a:lnTo>
                  <a:pt x="11290" y="282727"/>
                </a:lnTo>
                <a:lnTo>
                  <a:pt x="2870" y="324091"/>
                </a:lnTo>
                <a:lnTo>
                  <a:pt x="0" y="366903"/>
                </a:lnTo>
                <a:lnTo>
                  <a:pt x="2870" y="409727"/>
                </a:lnTo>
                <a:lnTo>
                  <a:pt x="11290" y="451091"/>
                </a:lnTo>
                <a:lnTo>
                  <a:pt x="24930" y="490728"/>
                </a:lnTo>
                <a:lnTo>
                  <a:pt x="43459" y="528345"/>
                </a:lnTo>
                <a:lnTo>
                  <a:pt x="66573" y="563689"/>
                </a:lnTo>
                <a:lnTo>
                  <a:pt x="93941" y="596468"/>
                </a:lnTo>
                <a:lnTo>
                  <a:pt x="125247" y="626414"/>
                </a:lnTo>
                <a:lnTo>
                  <a:pt x="160159" y="653262"/>
                </a:lnTo>
                <a:lnTo>
                  <a:pt x="198361" y="676732"/>
                </a:lnTo>
                <a:lnTo>
                  <a:pt x="239534" y="696556"/>
                </a:lnTo>
                <a:lnTo>
                  <a:pt x="283349" y="712444"/>
                </a:lnTo>
                <a:lnTo>
                  <a:pt x="329501" y="724128"/>
                </a:lnTo>
                <a:lnTo>
                  <a:pt x="377647" y="731342"/>
                </a:lnTo>
                <a:lnTo>
                  <a:pt x="427482" y="733806"/>
                </a:lnTo>
                <a:lnTo>
                  <a:pt x="1709928" y="733806"/>
                </a:lnTo>
                <a:lnTo>
                  <a:pt x="1759750" y="731342"/>
                </a:lnTo>
                <a:lnTo>
                  <a:pt x="1807895" y="724128"/>
                </a:lnTo>
                <a:lnTo>
                  <a:pt x="1854047" y="712444"/>
                </a:lnTo>
                <a:lnTo>
                  <a:pt x="1897862" y="696556"/>
                </a:lnTo>
                <a:lnTo>
                  <a:pt x="1939036" y="676732"/>
                </a:lnTo>
                <a:lnTo>
                  <a:pt x="1977237" y="653262"/>
                </a:lnTo>
                <a:lnTo>
                  <a:pt x="2012149" y="626414"/>
                </a:lnTo>
                <a:lnTo>
                  <a:pt x="2043455" y="596468"/>
                </a:lnTo>
                <a:lnTo>
                  <a:pt x="2070823" y="563689"/>
                </a:lnTo>
                <a:lnTo>
                  <a:pt x="2093937" y="528345"/>
                </a:lnTo>
                <a:lnTo>
                  <a:pt x="2112467" y="490728"/>
                </a:lnTo>
                <a:lnTo>
                  <a:pt x="2126107" y="451091"/>
                </a:lnTo>
                <a:lnTo>
                  <a:pt x="2134527" y="409727"/>
                </a:lnTo>
                <a:lnTo>
                  <a:pt x="2137410" y="366903"/>
                </a:lnTo>
                <a:close/>
              </a:path>
            </a:pathLst>
          </a:custGeom>
          <a:solidFill>
            <a:srgbClr val="4A2D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5201539" y="2048001"/>
            <a:ext cx="1715770" cy="435609"/>
          </a:xfrm>
          <a:prstGeom prst="rect">
            <a:avLst/>
          </a:prstGeom>
        </p:spPr>
        <p:txBody>
          <a:bodyPr vert="horz" wrap="square" lIns="0" tIns="34290" rIns="0" bIns="0" rtlCol="0">
            <a:spAutoFit/>
          </a:bodyPr>
          <a:lstStyle/>
          <a:p>
            <a:pPr marL="531495" marR="5080" indent="-519430">
              <a:lnSpc>
                <a:spcPts val="1540"/>
              </a:lnSpc>
              <a:spcBef>
                <a:spcPts val="270"/>
              </a:spcBef>
            </a:pP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Is</a:t>
            </a:r>
            <a:r>
              <a:rPr sz="14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Unpaid</a:t>
            </a:r>
            <a:r>
              <a:rPr sz="14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Academic Affiliate</a:t>
            </a:r>
            <a:endParaRPr sz="14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296661" y="3309620"/>
            <a:ext cx="1523365" cy="914400"/>
          </a:xfrm>
          <a:prstGeom prst="rect">
            <a:avLst/>
          </a:prstGeom>
          <a:solidFill>
            <a:srgbClr val="4A2D84"/>
          </a:solidFill>
        </p:spPr>
        <p:txBody>
          <a:bodyPr vert="horz" wrap="square" lIns="0" tIns="914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720"/>
              </a:spcBef>
            </a:pPr>
            <a:endParaRPr sz="1200">
              <a:latin typeface="Times New Roman"/>
              <a:cs typeface="Times New Roman"/>
            </a:endParaRPr>
          </a:p>
          <a:p>
            <a:pPr marL="4445" algn="ctr">
              <a:lnSpc>
                <a:spcPts val="1380"/>
              </a:lnSpc>
            </a:pP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Subtype:</a:t>
            </a:r>
            <a:endParaRPr sz="1200">
              <a:latin typeface="Arial"/>
              <a:cs typeface="Arial"/>
            </a:endParaRPr>
          </a:p>
          <a:p>
            <a:pPr marL="6985" algn="ctr">
              <a:lnSpc>
                <a:spcPts val="1380"/>
              </a:lnSpc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Unpaid</a:t>
            </a:r>
            <a:r>
              <a:rPr sz="12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Academic</a:t>
            </a:r>
            <a:endParaRPr sz="12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017014" y="2130044"/>
            <a:ext cx="162623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Contingent</a:t>
            </a:r>
            <a:r>
              <a:rPr sz="14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Worker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30" name="object 30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/>
        </p:nvGrpSpPr>
        <p:grpSpPr>
          <a:xfrm>
            <a:off x="1202436" y="2628900"/>
            <a:ext cx="3098800" cy="1800225"/>
            <a:chOff x="1202436" y="2628900"/>
            <a:chExt cx="3098800" cy="1800225"/>
          </a:xfrm>
        </p:grpSpPr>
        <p:sp>
          <p:nvSpPr>
            <p:cNvPr id="31" name="object 31"/>
            <p:cNvSpPr/>
            <p:nvPr/>
          </p:nvSpPr>
          <p:spPr>
            <a:xfrm>
              <a:off x="2828925" y="2628900"/>
              <a:ext cx="0" cy="304165"/>
            </a:xfrm>
            <a:custGeom>
              <a:avLst/>
              <a:gdLst/>
              <a:ahLst/>
              <a:cxnLst/>
              <a:rect l="l" t="t" r="r" b="b"/>
              <a:pathLst>
                <a:path h="304164">
                  <a:moveTo>
                    <a:pt x="0" y="0"/>
                  </a:moveTo>
                  <a:lnTo>
                    <a:pt x="0" y="171450"/>
                  </a:lnTo>
                  <a:lnTo>
                    <a:pt x="0" y="304038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2774061" y="2919222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5" h="109855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257300" y="3486150"/>
              <a:ext cx="1190625" cy="847090"/>
            </a:xfrm>
            <a:custGeom>
              <a:avLst/>
              <a:gdLst/>
              <a:ahLst/>
              <a:cxnLst/>
              <a:rect l="l" t="t" r="r" b="b"/>
              <a:pathLst>
                <a:path w="1190625" h="847089">
                  <a:moveTo>
                    <a:pt x="1190625" y="0"/>
                  </a:moveTo>
                  <a:lnTo>
                    <a:pt x="1190625" y="528574"/>
                  </a:lnTo>
                  <a:lnTo>
                    <a:pt x="0" y="528574"/>
                  </a:lnTo>
                  <a:lnTo>
                    <a:pt x="0" y="846963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202436" y="4319397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5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3305175" y="3486150"/>
              <a:ext cx="941705" cy="847090"/>
            </a:xfrm>
            <a:custGeom>
              <a:avLst/>
              <a:gdLst/>
              <a:ahLst/>
              <a:cxnLst/>
              <a:rect l="l" t="t" r="r" b="b"/>
              <a:pathLst>
                <a:path w="941704" h="847089">
                  <a:moveTo>
                    <a:pt x="0" y="0"/>
                  </a:moveTo>
                  <a:lnTo>
                    <a:pt x="0" y="547624"/>
                  </a:lnTo>
                  <a:lnTo>
                    <a:pt x="941197" y="547624"/>
                  </a:lnTo>
                  <a:lnTo>
                    <a:pt x="941197" y="846963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4191508" y="4319397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" name="object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33526" y="4429124"/>
            <a:ext cx="1047750" cy="1028700"/>
          </a:xfrm>
          <a:custGeom>
            <a:avLst/>
            <a:gdLst/>
            <a:ahLst/>
            <a:cxnLst/>
            <a:rect l="l" t="t" r="r" b="b"/>
            <a:pathLst>
              <a:path w="1047750" h="1028700">
                <a:moveTo>
                  <a:pt x="1047394" y="514350"/>
                </a:moveTo>
                <a:lnTo>
                  <a:pt x="1045273" y="467550"/>
                </a:lnTo>
                <a:lnTo>
                  <a:pt x="1038987" y="421932"/>
                </a:lnTo>
                <a:lnTo>
                  <a:pt x="1028738" y="377659"/>
                </a:lnTo>
                <a:lnTo>
                  <a:pt x="1014691" y="334924"/>
                </a:lnTo>
                <a:lnTo>
                  <a:pt x="997051" y="293903"/>
                </a:lnTo>
                <a:lnTo>
                  <a:pt x="975982" y="254800"/>
                </a:lnTo>
                <a:lnTo>
                  <a:pt x="951674" y="217766"/>
                </a:lnTo>
                <a:lnTo>
                  <a:pt x="924331" y="183007"/>
                </a:lnTo>
                <a:lnTo>
                  <a:pt x="894118" y="150698"/>
                </a:lnTo>
                <a:lnTo>
                  <a:pt x="861225" y="121005"/>
                </a:lnTo>
                <a:lnTo>
                  <a:pt x="825830" y="94132"/>
                </a:lnTo>
                <a:lnTo>
                  <a:pt x="788123" y="70256"/>
                </a:lnTo>
                <a:lnTo>
                  <a:pt x="748309" y="49542"/>
                </a:lnTo>
                <a:lnTo>
                  <a:pt x="706539" y="32194"/>
                </a:lnTo>
                <a:lnTo>
                  <a:pt x="663016" y="18389"/>
                </a:lnTo>
                <a:lnTo>
                  <a:pt x="617918" y="8293"/>
                </a:lnTo>
                <a:lnTo>
                  <a:pt x="571449" y="2108"/>
                </a:lnTo>
                <a:lnTo>
                  <a:pt x="523773" y="0"/>
                </a:lnTo>
                <a:lnTo>
                  <a:pt x="476084" y="2108"/>
                </a:lnTo>
                <a:lnTo>
                  <a:pt x="429602" y="8293"/>
                </a:lnTo>
                <a:lnTo>
                  <a:pt x="384505" y="18389"/>
                </a:lnTo>
                <a:lnTo>
                  <a:pt x="340982" y="32194"/>
                </a:lnTo>
                <a:lnTo>
                  <a:pt x="299212" y="49542"/>
                </a:lnTo>
                <a:lnTo>
                  <a:pt x="259372" y="70256"/>
                </a:lnTo>
                <a:lnTo>
                  <a:pt x="221665" y="94132"/>
                </a:lnTo>
                <a:lnTo>
                  <a:pt x="186270" y="121005"/>
                </a:lnTo>
                <a:lnTo>
                  <a:pt x="153377" y="150685"/>
                </a:lnTo>
                <a:lnTo>
                  <a:pt x="123151" y="183007"/>
                </a:lnTo>
                <a:lnTo>
                  <a:pt x="95783" y="217766"/>
                </a:lnTo>
                <a:lnTo>
                  <a:pt x="71475" y="254800"/>
                </a:lnTo>
                <a:lnTo>
                  <a:pt x="50406" y="293903"/>
                </a:lnTo>
                <a:lnTo>
                  <a:pt x="32740" y="334924"/>
                </a:lnTo>
                <a:lnTo>
                  <a:pt x="18694" y="377659"/>
                </a:lnTo>
                <a:lnTo>
                  <a:pt x="8420" y="421932"/>
                </a:lnTo>
                <a:lnTo>
                  <a:pt x="2133" y="467550"/>
                </a:lnTo>
                <a:lnTo>
                  <a:pt x="0" y="514350"/>
                </a:lnTo>
                <a:lnTo>
                  <a:pt x="2133" y="561162"/>
                </a:lnTo>
                <a:lnTo>
                  <a:pt x="8420" y="606780"/>
                </a:lnTo>
                <a:lnTo>
                  <a:pt x="18694" y="651052"/>
                </a:lnTo>
                <a:lnTo>
                  <a:pt x="32740" y="693788"/>
                </a:lnTo>
                <a:lnTo>
                  <a:pt x="50406" y="734809"/>
                </a:lnTo>
                <a:lnTo>
                  <a:pt x="71475" y="773912"/>
                </a:lnTo>
                <a:lnTo>
                  <a:pt x="95783" y="810945"/>
                </a:lnTo>
                <a:lnTo>
                  <a:pt x="123151" y="845705"/>
                </a:lnTo>
                <a:lnTo>
                  <a:pt x="153377" y="878014"/>
                </a:lnTo>
                <a:lnTo>
                  <a:pt x="186270" y="907707"/>
                </a:lnTo>
                <a:lnTo>
                  <a:pt x="221665" y="934580"/>
                </a:lnTo>
                <a:lnTo>
                  <a:pt x="259372" y="958456"/>
                </a:lnTo>
                <a:lnTo>
                  <a:pt x="299212" y="979170"/>
                </a:lnTo>
                <a:lnTo>
                  <a:pt x="340982" y="996518"/>
                </a:lnTo>
                <a:lnTo>
                  <a:pt x="384505" y="1010323"/>
                </a:lnTo>
                <a:lnTo>
                  <a:pt x="429602" y="1020419"/>
                </a:lnTo>
                <a:lnTo>
                  <a:pt x="476084" y="1026604"/>
                </a:lnTo>
                <a:lnTo>
                  <a:pt x="523773" y="1028700"/>
                </a:lnTo>
                <a:lnTo>
                  <a:pt x="571449" y="1026604"/>
                </a:lnTo>
                <a:lnTo>
                  <a:pt x="617918" y="1020419"/>
                </a:lnTo>
                <a:lnTo>
                  <a:pt x="663016" y="1010323"/>
                </a:lnTo>
                <a:lnTo>
                  <a:pt x="706539" y="996518"/>
                </a:lnTo>
                <a:lnTo>
                  <a:pt x="748309" y="979170"/>
                </a:lnTo>
                <a:lnTo>
                  <a:pt x="788123" y="958456"/>
                </a:lnTo>
                <a:lnTo>
                  <a:pt x="825830" y="934580"/>
                </a:lnTo>
                <a:lnTo>
                  <a:pt x="861225" y="907707"/>
                </a:lnTo>
                <a:lnTo>
                  <a:pt x="894118" y="878027"/>
                </a:lnTo>
                <a:lnTo>
                  <a:pt x="924331" y="845705"/>
                </a:lnTo>
                <a:lnTo>
                  <a:pt x="951674" y="810945"/>
                </a:lnTo>
                <a:lnTo>
                  <a:pt x="975982" y="773912"/>
                </a:lnTo>
                <a:lnTo>
                  <a:pt x="997051" y="734809"/>
                </a:lnTo>
                <a:lnTo>
                  <a:pt x="1014691" y="693788"/>
                </a:lnTo>
                <a:lnTo>
                  <a:pt x="1028738" y="651052"/>
                </a:lnTo>
                <a:lnTo>
                  <a:pt x="1038987" y="606780"/>
                </a:lnTo>
                <a:lnTo>
                  <a:pt x="1045273" y="561162"/>
                </a:lnTo>
                <a:lnTo>
                  <a:pt x="1047394" y="514350"/>
                </a:lnTo>
                <a:close/>
              </a:path>
            </a:pathLst>
          </a:custGeom>
          <a:solidFill>
            <a:srgbClr val="8575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802030" y="4737353"/>
            <a:ext cx="914400" cy="37592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indent="173355">
              <a:lnSpc>
                <a:spcPts val="1320"/>
              </a:lnSpc>
              <a:spcBef>
                <a:spcPts val="240"/>
              </a:spcBef>
            </a:pP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Position Management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6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3714496" y="4429124"/>
            <a:ext cx="1063625" cy="1028700"/>
          </a:xfrm>
          <a:custGeom>
            <a:avLst/>
            <a:gdLst/>
            <a:ahLst/>
            <a:cxnLst/>
            <a:rect l="l" t="t" r="r" b="b"/>
            <a:pathLst>
              <a:path w="1063625" h="1028700">
                <a:moveTo>
                  <a:pt x="1063498" y="514350"/>
                </a:moveTo>
                <a:lnTo>
                  <a:pt x="1061313" y="467550"/>
                </a:lnTo>
                <a:lnTo>
                  <a:pt x="1054912" y="421932"/>
                </a:lnTo>
                <a:lnTo>
                  <a:pt x="1044486" y="377659"/>
                </a:lnTo>
                <a:lnTo>
                  <a:pt x="1030211" y="334924"/>
                </a:lnTo>
                <a:lnTo>
                  <a:pt x="1012266" y="293903"/>
                </a:lnTo>
                <a:lnTo>
                  <a:pt x="990866" y="254800"/>
                </a:lnTo>
                <a:lnTo>
                  <a:pt x="966177" y="217766"/>
                </a:lnTo>
                <a:lnTo>
                  <a:pt x="938403" y="183007"/>
                </a:lnTo>
                <a:lnTo>
                  <a:pt x="907719" y="150698"/>
                </a:lnTo>
                <a:lnTo>
                  <a:pt x="874331" y="121005"/>
                </a:lnTo>
                <a:lnTo>
                  <a:pt x="838415" y="94132"/>
                </a:lnTo>
                <a:lnTo>
                  <a:pt x="800163" y="70256"/>
                </a:lnTo>
                <a:lnTo>
                  <a:pt x="759752" y="49542"/>
                </a:lnTo>
                <a:lnTo>
                  <a:pt x="717397" y="32194"/>
                </a:lnTo>
                <a:lnTo>
                  <a:pt x="673265" y="18389"/>
                </a:lnTo>
                <a:lnTo>
                  <a:pt x="627545" y="8293"/>
                </a:lnTo>
                <a:lnTo>
                  <a:pt x="580440" y="2108"/>
                </a:lnTo>
                <a:lnTo>
                  <a:pt x="532130" y="0"/>
                </a:lnTo>
                <a:lnTo>
                  <a:pt x="483692" y="2108"/>
                </a:lnTo>
                <a:lnTo>
                  <a:pt x="436473" y="8293"/>
                </a:lnTo>
                <a:lnTo>
                  <a:pt x="390652" y="18389"/>
                </a:lnTo>
                <a:lnTo>
                  <a:pt x="346430" y="32194"/>
                </a:lnTo>
                <a:lnTo>
                  <a:pt x="303999" y="49542"/>
                </a:lnTo>
                <a:lnTo>
                  <a:pt x="263525" y="70256"/>
                </a:lnTo>
                <a:lnTo>
                  <a:pt x="225209" y="94132"/>
                </a:lnTo>
                <a:lnTo>
                  <a:pt x="189242" y="121005"/>
                </a:lnTo>
                <a:lnTo>
                  <a:pt x="155803" y="150685"/>
                </a:lnTo>
                <a:lnTo>
                  <a:pt x="125095" y="183007"/>
                </a:lnTo>
                <a:lnTo>
                  <a:pt x="97294" y="217766"/>
                </a:lnTo>
                <a:lnTo>
                  <a:pt x="72593" y="254800"/>
                </a:lnTo>
                <a:lnTo>
                  <a:pt x="51181" y="293903"/>
                </a:lnTo>
                <a:lnTo>
                  <a:pt x="33235" y="334924"/>
                </a:lnTo>
                <a:lnTo>
                  <a:pt x="18961" y="377659"/>
                </a:lnTo>
                <a:lnTo>
                  <a:pt x="8534" y="421932"/>
                </a:lnTo>
                <a:lnTo>
                  <a:pt x="2146" y="467550"/>
                </a:lnTo>
                <a:lnTo>
                  <a:pt x="0" y="514350"/>
                </a:lnTo>
                <a:lnTo>
                  <a:pt x="2146" y="561162"/>
                </a:lnTo>
                <a:lnTo>
                  <a:pt x="8534" y="606780"/>
                </a:lnTo>
                <a:lnTo>
                  <a:pt x="18961" y="651052"/>
                </a:lnTo>
                <a:lnTo>
                  <a:pt x="33235" y="693788"/>
                </a:lnTo>
                <a:lnTo>
                  <a:pt x="51181" y="734809"/>
                </a:lnTo>
                <a:lnTo>
                  <a:pt x="72593" y="773912"/>
                </a:lnTo>
                <a:lnTo>
                  <a:pt x="97294" y="810945"/>
                </a:lnTo>
                <a:lnTo>
                  <a:pt x="125095" y="845705"/>
                </a:lnTo>
                <a:lnTo>
                  <a:pt x="155803" y="878014"/>
                </a:lnTo>
                <a:lnTo>
                  <a:pt x="189242" y="907707"/>
                </a:lnTo>
                <a:lnTo>
                  <a:pt x="225209" y="934580"/>
                </a:lnTo>
                <a:lnTo>
                  <a:pt x="263525" y="958456"/>
                </a:lnTo>
                <a:lnTo>
                  <a:pt x="303999" y="979170"/>
                </a:lnTo>
                <a:lnTo>
                  <a:pt x="346430" y="996518"/>
                </a:lnTo>
                <a:lnTo>
                  <a:pt x="390652" y="1010323"/>
                </a:lnTo>
                <a:lnTo>
                  <a:pt x="436473" y="1020419"/>
                </a:lnTo>
                <a:lnTo>
                  <a:pt x="483692" y="1026604"/>
                </a:lnTo>
                <a:lnTo>
                  <a:pt x="532130" y="1028700"/>
                </a:lnTo>
                <a:lnTo>
                  <a:pt x="580440" y="1026604"/>
                </a:lnTo>
                <a:lnTo>
                  <a:pt x="627545" y="1020419"/>
                </a:lnTo>
                <a:lnTo>
                  <a:pt x="673265" y="1010323"/>
                </a:lnTo>
                <a:lnTo>
                  <a:pt x="717397" y="996518"/>
                </a:lnTo>
                <a:lnTo>
                  <a:pt x="759752" y="979170"/>
                </a:lnTo>
                <a:lnTo>
                  <a:pt x="800163" y="958456"/>
                </a:lnTo>
                <a:lnTo>
                  <a:pt x="838415" y="934580"/>
                </a:lnTo>
                <a:lnTo>
                  <a:pt x="874331" y="907707"/>
                </a:lnTo>
                <a:lnTo>
                  <a:pt x="907732" y="878027"/>
                </a:lnTo>
                <a:lnTo>
                  <a:pt x="938403" y="845705"/>
                </a:lnTo>
                <a:lnTo>
                  <a:pt x="966177" y="810945"/>
                </a:lnTo>
                <a:lnTo>
                  <a:pt x="990866" y="773912"/>
                </a:lnTo>
                <a:lnTo>
                  <a:pt x="1012266" y="734809"/>
                </a:lnTo>
                <a:lnTo>
                  <a:pt x="1030211" y="693788"/>
                </a:lnTo>
                <a:lnTo>
                  <a:pt x="1044486" y="651052"/>
                </a:lnTo>
                <a:lnTo>
                  <a:pt x="1054912" y="606780"/>
                </a:lnTo>
                <a:lnTo>
                  <a:pt x="1061313" y="561162"/>
                </a:lnTo>
                <a:lnTo>
                  <a:pt x="1063498" y="514350"/>
                </a:lnTo>
                <a:close/>
              </a:path>
            </a:pathLst>
          </a:custGeom>
          <a:solidFill>
            <a:srgbClr val="8575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3792473" y="4737353"/>
            <a:ext cx="914400" cy="37592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indent="321310">
              <a:lnSpc>
                <a:spcPts val="1320"/>
              </a:lnSpc>
              <a:spcBef>
                <a:spcPts val="240"/>
              </a:spcBef>
            </a:pPr>
            <a:r>
              <a:rPr sz="1200" spc="-25" dirty="0">
                <a:solidFill>
                  <a:srgbClr val="FFFFFF"/>
                </a:solidFill>
                <a:latin typeface="Arial"/>
                <a:cs typeface="Arial"/>
              </a:rPr>
              <a:t>Job </a:t>
            </a: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Management</a:t>
            </a:r>
            <a:endParaRPr sz="12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402838" y="5838910"/>
            <a:ext cx="1693545" cy="170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25"/>
              </a:lnSpc>
            </a:pP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Contingent</a:t>
            </a:r>
            <a:r>
              <a:rPr sz="1200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Worker</a:t>
            </a:r>
            <a:r>
              <a:rPr sz="1200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FFFFFF"/>
                </a:solidFill>
                <a:latin typeface="Arial"/>
                <a:cs typeface="Arial"/>
              </a:rPr>
              <a:t>Type:</a:t>
            </a:r>
            <a:endParaRPr sz="12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743200" y="5807709"/>
            <a:ext cx="3009265" cy="250190"/>
          </a:xfrm>
          <a:prstGeom prst="rect">
            <a:avLst/>
          </a:prstGeom>
          <a:solidFill>
            <a:srgbClr val="4A2D84"/>
          </a:solidFill>
        </p:spPr>
        <p:txBody>
          <a:bodyPr vert="horz" wrap="square" lIns="0" tIns="16510" rIns="0" bIns="0" rtlCol="0">
            <a:spAutoFit/>
          </a:bodyPr>
          <a:lstStyle/>
          <a:p>
            <a:pPr marL="659130">
              <a:lnSpc>
                <a:spcPct val="100000"/>
              </a:lnSpc>
              <a:spcBef>
                <a:spcPts val="130"/>
              </a:spcBef>
            </a:pP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Contingent</a:t>
            </a:r>
            <a:r>
              <a:rPr sz="1200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Worker</a:t>
            </a:r>
            <a:r>
              <a:rPr sz="1200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FFFFFF"/>
                </a:solidFill>
                <a:latin typeface="Arial"/>
                <a:cs typeface="Arial"/>
              </a:rPr>
              <a:t>Type: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10" name="object 10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/>
        </p:nvGrpSpPr>
        <p:grpSpPr>
          <a:xfrm>
            <a:off x="4192778" y="5446395"/>
            <a:ext cx="109855" cy="361950"/>
            <a:chOff x="4192778" y="5446395"/>
            <a:chExt cx="109855" cy="361950"/>
          </a:xfrm>
        </p:grpSpPr>
        <p:sp>
          <p:nvSpPr>
            <p:cNvPr id="11" name="object 11"/>
            <p:cNvSpPr/>
            <p:nvPr/>
          </p:nvSpPr>
          <p:spPr>
            <a:xfrm>
              <a:off x="4246372" y="5457825"/>
              <a:ext cx="1270" cy="254635"/>
            </a:xfrm>
            <a:custGeom>
              <a:avLst/>
              <a:gdLst/>
              <a:ahLst/>
              <a:cxnLst/>
              <a:rect l="l" t="t" r="r" b="b"/>
              <a:pathLst>
                <a:path w="1270" h="254635">
                  <a:moveTo>
                    <a:pt x="0" y="0"/>
                  </a:moveTo>
                  <a:lnTo>
                    <a:pt x="0" y="17652"/>
                  </a:lnTo>
                  <a:lnTo>
                    <a:pt x="1269" y="17652"/>
                  </a:lnTo>
                  <a:lnTo>
                    <a:pt x="1269" y="254380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192778" y="5698490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5420867" y="3591010"/>
            <a:ext cx="1282065" cy="3384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65"/>
              </a:lnSpc>
            </a:pP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Subtype:</a:t>
            </a:r>
            <a:endParaRPr sz="1200" dirty="0">
              <a:latin typeface="Arial"/>
              <a:cs typeface="Arial"/>
            </a:endParaRPr>
          </a:p>
          <a:p>
            <a:pPr algn="ctr">
              <a:lnSpc>
                <a:spcPts val="1380"/>
              </a:lnSpc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Unpaid</a:t>
            </a:r>
            <a:r>
              <a:rPr sz="12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Academic</a:t>
            </a:r>
            <a:endParaRPr sz="1200" dirty="0">
              <a:latin typeface="Arial"/>
              <a:cs typeface="Arial"/>
            </a:endParaRPr>
          </a:p>
        </p:txBody>
      </p:sp>
      <p:grpSp>
        <p:nvGrpSpPr>
          <p:cNvPr id="17" name="object 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003035" y="2652902"/>
            <a:ext cx="109855" cy="657225"/>
            <a:chOff x="6003035" y="2652902"/>
            <a:chExt cx="109855" cy="657225"/>
          </a:xfrm>
        </p:grpSpPr>
        <p:sp>
          <p:nvSpPr>
            <p:cNvPr id="18" name="object 18"/>
            <p:cNvSpPr/>
            <p:nvPr/>
          </p:nvSpPr>
          <p:spPr>
            <a:xfrm>
              <a:off x="6057899" y="2652902"/>
              <a:ext cx="0" cy="561340"/>
            </a:xfrm>
            <a:custGeom>
              <a:avLst/>
              <a:gdLst/>
              <a:ahLst/>
              <a:cxnLst/>
              <a:rect l="l" t="t" r="r" b="b"/>
              <a:pathLst>
                <a:path h="561339">
                  <a:moveTo>
                    <a:pt x="0" y="0"/>
                  </a:moveTo>
                  <a:lnTo>
                    <a:pt x="0" y="561213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6003035" y="3200400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822" y="6971029"/>
            <a:ext cx="3011170" cy="1270"/>
          </a:xfrm>
          <a:custGeom>
            <a:avLst/>
            <a:gdLst/>
            <a:ahLst/>
            <a:cxnLst/>
            <a:rect l="l" t="t" r="r" b="b"/>
            <a:pathLst>
              <a:path w="3011170" h="1270">
                <a:moveTo>
                  <a:pt x="3010547" y="0"/>
                </a:moveTo>
                <a:lnTo>
                  <a:pt x="0" y="0"/>
                </a:lnTo>
                <a:lnTo>
                  <a:pt x="0" y="1270"/>
                </a:lnTo>
                <a:lnTo>
                  <a:pt x="3010547" y="1270"/>
                </a:lnTo>
                <a:lnTo>
                  <a:pt x="3010547" y="0"/>
                </a:lnTo>
                <a:close/>
              </a:path>
            </a:pathLst>
          </a:custGeom>
          <a:solidFill>
            <a:srgbClr val="4A2D84">
              <a:alpha val="788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835" y="6057900"/>
            <a:ext cx="3010535" cy="1270"/>
          </a:xfrm>
          <a:custGeom>
            <a:avLst/>
            <a:gdLst/>
            <a:ahLst/>
            <a:cxnLst/>
            <a:rect l="l" t="t" r="r" b="b"/>
            <a:pathLst>
              <a:path w="3010535" h="1270">
                <a:moveTo>
                  <a:pt x="3010522" y="0"/>
                </a:moveTo>
                <a:lnTo>
                  <a:pt x="0" y="0"/>
                </a:lnTo>
                <a:lnTo>
                  <a:pt x="0" y="1270"/>
                </a:lnTo>
                <a:lnTo>
                  <a:pt x="3010522" y="1270"/>
                </a:lnTo>
                <a:lnTo>
                  <a:pt x="3010522" y="0"/>
                </a:lnTo>
                <a:close/>
              </a:path>
            </a:pathLst>
          </a:custGeom>
          <a:solidFill>
            <a:srgbClr val="4A2D84">
              <a:alpha val="788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2743200" y="6059170"/>
            <a:ext cx="3011805" cy="911860"/>
          </a:xfrm>
          <a:prstGeom prst="rect">
            <a:avLst/>
          </a:prstGeom>
          <a:solidFill>
            <a:srgbClr val="4A2D84">
              <a:alpha val="78823"/>
            </a:srgbClr>
          </a:solidFill>
        </p:spPr>
        <p:txBody>
          <a:bodyPr vert="horz" wrap="square" lIns="0" tIns="381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0"/>
              </a:spcBef>
            </a:pPr>
            <a:endParaRPr sz="1200">
              <a:latin typeface="Times New Roman"/>
              <a:cs typeface="Times New Roman"/>
            </a:endParaRPr>
          </a:p>
          <a:p>
            <a:pPr marL="283210" indent="-168275">
              <a:lnSpc>
                <a:spcPts val="1380"/>
              </a:lnSpc>
              <a:buAutoNum type="arabicPeriod"/>
              <a:tabLst>
                <a:tab pos="283210" algn="l"/>
              </a:tabLst>
            </a:pP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Consultant,</a:t>
            </a:r>
            <a:r>
              <a:rPr sz="1200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Contractor,</a:t>
            </a:r>
            <a:r>
              <a:rPr sz="1200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Vendor</a:t>
            </a:r>
            <a:endParaRPr sz="1200">
              <a:latin typeface="Arial"/>
              <a:cs typeface="Arial"/>
            </a:endParaRPr>
          </a:p>
          <a:p>
            <a:pPr marL="283210" indent="-168275">
              <a:lnSpc>
                <a:spcPts val="1320"/>
              </a:lnSpc>
              <a:buAutoNum type="arabicPeriod"/>
              <a:tabLst>
                <a:tab pos="283210" algn="l"/>
              </a:tabLst>
            </a:pP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Non-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Academic</a:t>
            </a:r>
            <a:r>
              <a:rPr sz="12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Affiliate</a:t>
            </a:r>
            <a:r>
              <a:rPr sz="12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(directory</a:t>
            </a:r>
            <a:r>
              <a:rPr sz="12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FFFFFF"/>
                </a:solidFill>
                <a:latin typeface="Arial"/>
                <a:cs typeface="Arial"/>
              </a:rPr>
              <a:t>only)</a:t>
            </a:r>
            <a:endParaRPr sz="1200">
              <a:latin typeface="Arial"/>
              <a:cs typeface="Arial"/>
            </a:endParaRPr>
          </a:p>
          <a:p>
            <a:pPr marL="283210" indent="-168275">
              <a:lnSpc>
                <a:spcPts val="1380"/>
              </a:lnSpc>
              <a:buAutoNum type="arabicPeriod"/>
              <a:tabLst>
                <a:tab pos="283210" algn="l"/>
              </a:tabLst>
            </a:pP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Non-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Academic</a:t>
            </a:r>
            <a:r>
              <a:rPr sz="12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Affiliate</a:t>
            </a:r>
            <a:r>
              <a:rPr sz="12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(general)</a:t>
            </a:r>
            <a:endParaRPr sz="12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719632" y="6126565"/>
            <a:ext cx="1075690" cy="506095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indent="-635" algn="ctr">
              <a:lnSpc>
                <a:spcPts val="1320"/>
              </a:lnSpc>
              <a:spcBef>
                <a:spcPts val="20"/>
              </a:spcBef>
            </a:pP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Contingent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Worker</a:t>
            </a:r>
            <a:r>
              <a:rPr sz="12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Type</a:t>
            </a:r>
            <a:r>
              <a:rPr sz="1200" spc="-25" dirty="0">
                <a:solidFill>
                  <a:srgbClr val="FFFFFF"/>
                </a:solidFill>
                <a:latin typeface="Arial"/>
                <a:cs typeface="Arial"/>
              </a:rPr>
              <a:t> is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Time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Approver</a:t>
            </a:r>
            <a:endParaRPr sz="1200">
              <a:latin typeface="Arial"/>
              <a:cs typeface="Arial"/>
            </a:endParaRPr>
          </a:p>
        </p:txBody>
      </p:sp>
      <p:sp>
        <p:nvSpPr>
          <p:cNvPr id="24" name="object 2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628650" y="5806440"/>
            <a:ext cx="1257300" cy="1165860"/>
          </a:xfrm>
          <a:prstGeom prst="rect">
            <a:avLst/>
          </a:prstGeom>
          <a:solidFill>
            <a:srgbClr val="4A2D84"/>
          </a:solidFill>
        </p:spPr>
        <p:txBody>
          <a:bodyPr vert="horz" wrap="square" lIns="0" tIns="14859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70"/>
              </a:spcBef>
            </a:pPr>
            <a:endParaRPr sz="1200">
              <a:latin typeface="Times New Roman"/>
              <a:cs typeface="Times New Roman"/>
            </a:endParaRPr>
          </a:p>
          <a:p>
            <a:pPr marL="90805" marR="83185" indent="-635" algn="ctr">
              <a:lnSpc>
                <a:spcPts val="1320"/>
              </a:lnSpc>
            </a:pP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Contingent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Worker</a:t>
            </a:r>
            <a:r>
              <a:rPr sz="12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Type</a:t>
            </a:r>
            <a:r>
              <a:rPr sz="1200" spc="-25" dirty="0">
                <a:solidFill>
                  <a:srgbClr val="FFFFFF"/>
                </a:solidFill>
                <a:latin typeface="Arial"/>
                <a:cs typeface="Arial"/>
              </a:rPr>
              <a:t> is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Time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Approver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25" name="object 25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/>
        </p:nvGrpSpPr>
        <p:grpSpPr>
          <a:xfrm>
            <a:off x="1202436" y="3028950"/>
            <a:ext cx="2632075" cy="2777490"/>
            <a:chOff x="1202436" y="3028950"/>
            <a:chExt cx="2632075" cy="2777490"/>
          </a:xfrm>
        </p:grpSpPr>
        <p:sp>
          <p:nvSpPr>
            <p:cNvPr id="26" name="object 26"/>
            <p:cNvSpPr/>
            <p:nvPr/>
          </p:nvSpPr>
          <p:spPr>
            <a:xfrm>
              <a:off x="1257300" y="5457825"/>
              <a:ext cx="0" cy="252729"/>
            </a:xfrm>
            <a:custGeom>
              <a:avLst/>
              <a:gdLst/>
              <a:ahLst/>
              <a:cxnLst/>
              <a:rect l="l" t="t" r="r" b="b"/>
              <a:pathLst>
                <a:path h="252729">
                  <a:moveTo>
                    <a:pt x="0" y="0"/>
                  </a:moveTo>
                  <a:lnTo>
                    <a:pt x="0" y="252602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1202436" y="5696711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5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823720" y="3028949"/>
              <a:ext cx="2010410" cy="457200"/>
            </a:xfrm>
            <a:custGeom>
              <a:avLst/>
              <a:gdLst/>
              <a:ahLst/>
              <a:cxnLst/>
              <a:rect l="l" t="t" r="r" b="b"/>
              <a:pathLst>
                <a:path w="2010410" h="457200">
                  <a:moveTo>
                    <a:pt x="2010410" y="228600"/>
                  </a:moveTo>
                  <a:lnTo>
                    <a:pt x="1993392" y="162585"/>
                  </a:lnTo>
                  <a:lnTo>
                    <a:pt x="1945652" y="104140"/>
                  </a:lnTo>
                  <a:lnTo>
                    <a:pt x="1911832" y="78638"/>
                  </a:lnTo>
                  <a:lnTo>
                    <a:pt x="1872208" y="56083"/>
                  </a:lnTo>
                  <a:lnTo>
                    <a:pt x="1827377" y="36842"/>
                  </a:lnTo>
                  <a:lnTo>
                    <a:pt x="1778000" y="21259"/>
                  </a:lnTo>
                  <a:lnTo>
                    <a:pt x="1724672" y="9690"/>
                  </a:lnTo>
                  <a:lnTo>
                    <a:pt x="1668043" y="2489"/>
                  </a:lnTo>
                  <a:lnTo>
                    <a:pt x="1608709" y="0"/>
                  </a:lnTo>
                  <a:lnTo>
                    <a:pt x="401701" y="0"/>
                  </a:lnTo>
                  <a:lnTo>
                    <a:pt x="342353" y="2489"/>
                  </a:lnTo>
                  <a:lnTo>
                    <a:pt x="285724" y="9690"/>
                  </a:lnTo>
                  <a:lnTo>
                    <a:pt x="232397" y="21259"/>
                  </a:lnTo>
                  <a:lnTo>
                    <a:pt x="183019" y="36842"/>
                  </a:lnTo>
                  <a:lnTo>
                    <a:pt x="138188" y="56083"/>
                  </a:lnTo>
                  <a:lnTo>
                    <a:pt x="98564" y="78638"/>
                  </a:lnTo>
                  <a:lnTo>
                    <a:pt x="64744" y="104140"/>
                  </a:lnTo>
                  <a:lnTo>
                    <a:pt x="37350" y="132245"/>
                  </a:lnTo>
                  <a:lnTo>
                    <a:pt x="4356" y="194830"/>
                  </a:lnTo>
                  <a:lnTo>
                    <a:pt x="0" y="228600"/>
                  </a:lnTo>
                  <a:lnTo>
                    <a:pt x="4356" y="262382"/>
                  </a:lnTo>
                  <a:lnTo>
                    <a:pt x="37350" y="324967"/>
                  </a:lnTo>
                  <a:lnTo>
                    <a:pt x="64744" y="353072"/>
                  </a:lnTo>
                  <a:lnTo>
                    <a:pt x="98564" y="378574"/>
                  </a:lnTo>
                  <a:lnTo>
                    <a:pt x="138188" y="401129"/>
                  </a:lnTo>
                  <a:lnTo>
                    <a:pt x="183019" y="420370"/>
                  </a:lnTo>
                  <a:lnTo>
                    <a:pt x="232397" y="435952"/>
                  </a:lnTo>
                  <a:lnTo>
                    <a:pt x="285724" y="447522"/>
                  </a:lnTo>
                  <a:lnTo>
                    <a:pt x="342353" y="454723"/>
                  </a:lnTo>
                  <a:lnTo>
                    <a:pt x="401701" y="457200"/>
                  </a:lnTo>
                  <a:lnTo>
                    <a:pt x="1608709" y="457200"/>
                  </a:lnTo>
                  <a:lnTo>
                    <a:pt x="1668043" y="454723"/>
                  </a:lnTo>
                  <a:lnTo>
                    <a:pt x="1724672" y="447522"/>
                  </a:lnTo>
                  <a:lnTo>
                    <a:pt x="1778000" y="435952"/>
                  </a:lnTo>
                  <a:lnTo>
                    <a:pt x="1827377" y="420370"/>
                  </a:lnTo>
                  <a:lnTo>
                    <a:pt x="1872208" y="401129"/>
                  </a:lnTo>
                  <a:lnTo>
                    <a:pt x="1911832" y="378574"/>
                  </a:lnTo>
                  <a:lnTo>
                    <a:pt x="1945652" y="353072"/>
                  </a:lnTo>
                  <a:lnTo>
                    <a:pt x="1973046" y="324967"/>
                  </a:lnTo>
                  <a:lnTo>
                    <a:pt x="2006041" y="262382"/>
                  </a:lnTo>
                  <a:lnTo>
                    <a:pt x="2010410" y="228600"/>
                  </a:lnTo>
                  <a:close/>
                </a:path>
              </a:pathLst>
            </a:custGeom>
            <a:solidFill>
              <a:srgbClr val="85754D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2298319" y="3116072"/>
            <a:ext cx="106299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Is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Manager?</a:t>
            </a:r>
            <a:endParaRPr sz="140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1674114" y="3797553"/>
            <a:ext cx="2876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latin typeface="Arial"/>
                <a:cs typeface="Arial"/>
              </a:rPr>
              <a:t>Yes</a:t>
            </a:r>
            <a:endParaRPr sz="120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3679952" y="3824478"/>
            <a:ext cx="2197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latin typeface="Arial"/>
                <a:cs typeface="Arial"/>
              </a:rPr>
              <a:t>No</a:t>
            </a:r>
            <a:endParaRPr sz="1200">
              <a:latin typeface="Arial"/>
              <a:cs typeface="Arial"/>
            </a:endParaRPr>
          </a:p>
        </p:txBody>
      </p:sp>
      <p:sp>
        <p:nvSpPr>
          <p:cNvPr id="42" name="Date Placeholder 41">
            <a:extLst>
              <a:ext uri="{FF2B5EF4-FFF2-40B4-BE49-F238E27FC236}">
                <a16:creationId xmlns:a16="http://schemas.microsoft.com/office/drawing/2014/main" id="{E1A68A3E-4784-4EF8-28D6-902C5A9ED6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r>
              <a:rPr lang="en-US"/>
              <a:t>2/12/2026</a:t>
            </a:r>
          </a:p>
        </p:txBody>
      </p:sp>
      <p:sp>
        <p:nvSpPr>
          <p:cNvPr id="43" name="Slide Number Placeholder 42">
            <a:extLst>
              <a:ext uri="{FF2B5EF4-FFF2-40B4-BE49-F238E27FC236}">
                <a16:creationId xmlns:a16="http://schemas.microsoft.com/office/drawing/2014/main" id="{2D982D4D-516D-C638-9AC2-3D5B05B471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120517" y="2114549"/>
            <a:ext cx="1063625" cy="1028700"/>
          </a:xfrm>
          <a:custGeom>
            <a:avLst/>
            <a:gdLst/>
            <a:ahLst/>
            <a:cxnLst/>
            <a:rect l="l" t="t" r="r" b="b"/>
            <a:pathLst>
              <a:path w="1063625" h="1028700">
                <a:moveTo>
                  <a:pt x="1063498" y="514350"/>
                </a:moveTo>
                <a:lnTo>
                  <a:pt x="1061339" y="467550"/>
                </a:lnTo>
                <a:lnTo>
                  <a:pt x="1054950" y="421932"/>
                </a:lnTo>
                <a:lnTo>
                  <a:pt x="1044524" y="377659"/>
                </a:lnTo>
                <a:lnTo>
                  <a:pt x="1030262" y="334924"/>
                </a:lnTo>
                <a:lnTo>
                  <a:pt x="1012329" y="293903"/>
                </a:lnTo>
                <a:lnTo>
                  <a:pt x="990917" y="254800"/>
                </a:lnTo>
                <a:lnTo>
                  <a:pt x="966241" y="217766"/>
                </a:lnTo>
                <a:lnTo>
                  <a:pt x="938453" y="183007"/>
                </a:lnTo>
                <a:lnTo>
                  <a:pt x="907770" y="150698"/>
                </a:lnTo>
                <a:lnTo>
                  <a:pt x="874369" y="121005"/>
                </a:lnTo>
                <a:lnTo>
                  <a:pt x="838454" y="94132"/>
                </a:lnTo>
                <a:lnTo>
                  <a:pt x="800188" y="70256"/>
                </a:lnTo>
                <a:lnTo>
                  <a:pt x="759777" y="49542"/>
                </a:lnTo>
                <a:lnTo>
                  <a:pt x="717410" y="32194"/>
                </a:lnTo>
                <a:lnTo>
                  <a:pt x="673265" y="18389"/>
                </a:lnTo>
                <a:lnTo>
                  <a:pt x="627545" y="8293"/>
                </a:lnTo>
                <a:lnTo>
                  <a:pt x="580440" y="2108"/>
                </a:lnTo>
                <a:lnTo>
                  <a:pt x="532130" y="0"/>
                </a:lnTo>
                <a:lnTo>
                  <a:pt x="483704" y="2108"/>
                </a:lnTo>
                <a:lnTo>
                  <a:pt x="436511" y="8293"/>
                </a:lnTo>
                <a:lnTo>
                  <a:pt x="390715" y="18389"/>
                </a:lnTo>
                <a:lnTo>
                  <a:pt x="346506" y="32194"/>
                </a:lnTo>
                <a:lnTo>
                  <a:pt x="304076" y="49542"/>
                </a:lnTo>
                <a:lnTo>
                  <a:pt x="263613" y="70256"/>
                </a:lnTo>
                <a:lnTo>
                  <a:pt x="225298" y="94132"/>
                </a:lnTo>
                <a:lnTo>
                  <a:pt x="189331" y="121005"/>
                </a:lnTo>
                <a:lnTo>
                  <a:pt x="155905" y="150698"/>
                </a:lnTo>
                <a:lnTo>
                  <a:pt x="125183" y="183007"/>
                </a:lnTo>
                <a:lnTo>
                  <a:pt x="97383" y="217766"/>
                </a:lnTo>
                <a:lnTo>
                  <a:pt x="72669" y="254800"/>
                </a:lnTo>
                <a:lnTo>
                  <a:pt x="51257" y="293903"/>
                </a:lnTo>
                <a:lnTo>
                  <a:pt x="33299" y="334924"/>
                </a:lnTo>
                <a:lnTo>
                  <a:pt x="19011" y="377659"/>
                </a:lnTo>
                <a:lnTo>
                  <a:pt x="8572" y="421932"/>
                </a:lnTo>
                <a:lnTo>
                  <a:pt x="2171" y="467550"/>
                </a:lnTo>
                <a:lnTo>
                  <a:pt x="0" y="514350"/>
                </a:lnTo>
                <a:lnTo>
                  <a:pt x="2171" y="561162"/>
                </a:lnTo>
                <a:lnTo>
                  <a:pt x="8572" y="606780"/>
                </a:lnTo>
                <a:lnTo>
                  <a:pt x="19011" y="651052"/>
                </a:lnTo>
                <a:lnTo>
                  <a:pt x="33299" y="693788"/>
                </a:lnTo>
                <a:lnTo>
                  <a:pt x="51257" y="734809"/>
                </a:lnTo>
                <a:lnTo>
                  <a:pt x="72669" y="773912"/>
                </a:lnTo>
                <a:lnTo>
                  <a:pt x="97383" y="810945"/>
                </a:lnTo>
                <a:lnTo>
                  <a:pt x="125183" y="845705"/>
                </a:lnTo>
                <a:lnTo>
                  <a:pt x="155905" y="878014"/>
                </a:lnTo>
                <a:lnTo>
                  <a:pt x="189331" y="907707"/>
                </a:lnTo>
                <a:lnTo>
                  <a:pt x="225298" y="934580"/>
                </a:lnTo>
                <a:lnTo>
                  <a:pt x="263613" y="958456"/>
                </a:lnTo>
                <a:lnTo>
                  <a:pt x="304076" y="979170"/>
                </a:lnTo>
                <a:lnTo>
                  <a:pt x="346506" y="996518"/>
                </a:lnTo>
                <a:lnTo>
                  <a:pt x="390715" y="1010323"/>
                </a:lnTo>
                <a:lnTo>
                  <a:pt x="436511" y="1020419"/>
                </a:lnTo>
                <a:lnTo>
                  <a:pt x="483704" y="1026604"/>
                </a:lnTo>
                <a:lnTo>
                  <a:pt x="532130" y="1028700"/>
                </a:lnTo>
                <a:lnTo>
                  <a:pt x="580440" y="1026604"/>
                </a:lnTo>
                <a:lnTo>
                  <a:pt x="627545" y="1020419"/>
                </a:lnTo>
                <a:lnTo>
                  <a:pt x="673265" y="1010323"/>
                </a:lnTo>
                <a:lnTo>
                  <a:pt x="717410" y="996518"/>
                </a:lnTo>
                <a:lnTo>
                  <a:pt x="759777" y="979170"/>
                </a:lnTo>
                <a:lnTo>
                  <a:pt x="800188" y="958456"/>
                </a:lnTo>
                <a:lnTo>
                  <a:pt x="838454" y="934580"/>
                </a:lnTo>
                <a:lnTo>
                  <a:pt x="874369" y="907707"/>
                </a:lnTo>
                <a:lnTo>
                  <a:pt x="907770" y="878014"/>
                </a:lnTo>
                <a:lnTo>
                  <a:pt x="938453" y="845705"/>
                </a:lnTo>
                <a:lnTo>
                  <a:pt x="966241" y="810945"/>
                </a:lnTo>
                <a:lnTo>
                  <a:pt x="990917" y="773912"/>
                </a:lnTo>
                <a:lnTo>
                  <a:pt x="1012329" y="734809"/>
                </a:lnTo>
                <a:lnTo>
                  <a:pt x="1030262" y="693788"/>
                </a:lnTo>
                <a:lnTo>
                  <a:pt x="1044524" y="651052"/>
                </a:lnTo>
                <a:lnTo>
                  <a:pt x="1054950" y="606780"/>
                </a:lnTo>
                <a:lnTo>
                  <a:pt x="1061339" y="561162"/>
                </a:lnTo>
                <a:lnTo>
                  <a:pt x="1063498" y="514350"/>
                </a:lnTo>
                <a:close/>
              </a:path>
            </a:pathLst>
          </a:custGeom>
          <a:solidFill>
            <a:srgbClr val="8575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198367" y="2422397"/>
            <a:ext cx="914400" cy="375920"/>
          </a:xfrm>
          <a:prstGeom prst="rect">
            <a:avLst/>
          </a:prstGeom>
        </p:spPr>
        <p:txBody>
          <a:bodyPr vert="horz" wrap="square" lIns="0" tIns="31114" rIns="0" bIns="0" rtlCol="0">
            <a:spAutoFit/>
          </a:bodyPr>
          <a:lstStyle/>
          <a:p>
            <a:pPr marL="12700" marR="5080" indent="321310">
              <a:lnSpc>
                <a:spcPts val="1320"/>
              </a:lnSpc>
              <a:spcBef>
                <a:spcPts val="244"/>
              </a:spcBef>
            </a:pPr>
            <a:r>
              <a:rPr sz="1200" spc="-25" dirty="0">
                <a:solidFill>
                  <a:srgbClr val="FFFFFF"/>
                </a:solidFill>
                <a:latin typeface="Arial"/>
                <a:cs typeface="Arial"/>
              </a:rPr>
              <a:t>Job </a:t>
            </a: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Management</a:t>
            </a:r>
            <a:endParaRPr sz="1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886834" y="8476573"/>
            <a:ext cx="914400" cy="506095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algn="ctr">
              <a:lnSpc>
                <a:spcPts val="1320"/>
              </a:lnSpc>
              <a:spcBef>
                <a:spcPts val="20"/>
              </a:spcBef>
            </a:pP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Subtype: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Fixed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Term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(Fixed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Term)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814698" y="8305545"/>
            <a:ext cx="1057275" cy="867410"/>
          </a:xfrm>
          <a:prstGeom prst="rect">
            <a:avLst/>
          </a:prstGeom>
          <a:solidFill>
            <a:srgbClr val="4A2D84"/>
          </a:solidFill>
        </p:spPr>
        <p:txBody>
          <a:bodyPr vert="horz" wrap="square" lIns="0" tIns="174625" rIns="0" bIns="0" rtlCol="0">
            <a:spAutoFit/>
          </a:bodyPr>
          <a:lstStyle/>
          <a:p>
            <a:pPr marL="71755" marR="62865" algn="ctr">
              <a:lnSpc>
                <a:spcPts val="1320"/>
              </a:lnSpc>
              <a:spcBef>
                <a:spcPts val="1375"/>
              </a:spcBef>
            </a:pP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Subtype: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Fixed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Term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(Fixed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Term)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647061" y="1371599"/>
            <a:ext cx="2011045" cy="457200"/>
          </a:xfrm>
          <a:custGeom>
            <a:avLst/>
            <a:gdLst/>
            <a:ahLst/>
            <a:cxnLst/>
            <a:rect l="l" t="t" r="r" b="b"/>
            <a:pathLst>
              <a:path w="2011045" h="457200">
                <a:moveTo>
                  <a:pt x="2010537" y="228600"/>
                </a:moveTo>
                <a:lnTo>
                  <a:pt x="1993455" y="162585"/>
                </a:lnTo>
                <a:lnTo>
                  <a:pt x="1945690" y="104140"/>
                </a:lnTo>
                <a:lnTo>
                  <a:pt x="1911858" y="78638"/>
                </a:lnTo>
                <a:lnTo>
                  <a:pt x="1872208" y="56083"/>
                </a:lnTo>
                <a:lnTo>
                  <a:pt x="1827390" y="36842"/>
                </a:lnTo>
                <a:lnTo>
                  <a:pt x="1778000" y="21259"/>
                </a:lnTo>
                <a:lnTo>
                  <a:pt x="1724685" y="9690"/>
                </a:lnTo>
                <a:lnTo>
                  <a:pt x="1668043" y="2489"/>
                </a:lnTo>
                <a:lnTo>
                  <a:pt x="1608709" y="0"/>
                </a:lnTo>
                <a:lnTo>
                  <a:pt x="401701" y="0"/>
                </a:lnTo>
                <a:lnTo>
                  <a:pt x="342353" y="2489"/>
                </a:lnTo>
                <a:lnTo>
                  <a:pt x="285724" y="9690"/>
                </a:lnTo>
                <a:lnTo>
                  <a:pt x="232397" y="21259"/>
                </a:lnTo>
                <a:lnTo>
                  <a:pt x="183019" y="36842"/>
                </a:lnTo>
                <a:lnTo>
                  <a:pt x="138188" y="56083"/>
                </a:lnTo>
                <a:lnTo>
                  <a:pt x="98564" y="78638"/>
                </a:lnTo>
                <a:lnTo>
                  <a:pt x="64744" y="104140"/>
                </a:lnTo>
                <a:lnTo>
                  <a:pt x="37350" y="132245"/>
                </a:lnTo>
                <a:lnTo>
                  <a:pt x="4356" y="194830"/>
                </a:lnTo>
                <a:lnTo>
                  <a:pt x="0" y="228600"/>
                </a:lnTo>
                <a:lnTo>
                  <a:pt x="4356" y="262382"/>
                </a:lnTo>
                <a:lnTo>
                  <a:pt x="37350" y="324967"/>
                </a:lnTo>
                <a:lnTo>
                  <a:pt x="64744" y="353072"/>
                </a:lnTo>
                <a:lnTo>
                  <a:pt x="98564" y="378574"/>
                </a:lnTo>
                <a:lnTo>
                  <a:pt x="138188" y="401129"/>
                </a:lnTo>
                <a:lnTo>
                  <a:pt x="183019" y="420370"/>
                </a:lnTo>
                <a:lnTo>
                  <a:pt x="232397" y="435952"/>
                </a:lnTo>
                <a:lnTo>
                  <a:pt x="285724" y="447522"/>
                </a:lnTo>
                <a:lnTo>
                  <a:pt x="342353" y="454723"/>
                </a:lnTo>
                <a:lnTo>
                  <a:pt x="401701" y="457200"/>
                </a:lnTo>
                <a:lnTo>
                  <a:pt x="1608709" y="457200"/>
                </a:lnTo>
                <a:lnTo>
                  <a:pt x="1668043" y="454723"/>
                </a:lnTo>
                <a:lnTo>
                  <a:pt x="1724685" y="447522"/>
                </a:lnTo>
                <a:lnTo>
                  <a:pt x="1778000" y="435952"/>
                </a:lnTo>
                <a:lnTo>
                  <a:pt x="1827390" y="420370"/>
                </a:lnTo>
                <a:lnTo>
                  <a:pt x="1872208" y="401129"/>
                </a:lnTo>
                <a:lnTo>
                  <a:pt x="1911858" y="378574"/>
                </a:lnTo>
                <a:lnTo>
                  <a:pt x="1945690" y="353072"/>
                </a:lnTo>
                <a:lnTo>
                  <a:pt x="1973097" y="324967"/>
                </a:lnTo>
                <a:lnTo>
                  <a:pt x="2006142" y="262382"/>
                </a:lnTo>
                <a:lnTo>
                  <a:pt x="2010537" y="228600"/>
                </a:lnTo>
                <a:close/>
              </a:path>
            </a:pathLst>
          </a:custGeom>
          <a:solidFill>
            <a:srgbClr val="4A2D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2766186" y="1458213"/>
            <a:ext cx="177355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Retiree</a:t>
            </a:r>
            <a:r>
              <a:rPr sz="14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Appointment</a:t>
            </a:r>
            <a:endParaRPr sz="1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352032" y="8392753"/>
            <a:ext cx="956944" cy="673735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algn="ctr">
              <a:lnSpc>
                <a:spcPts val="1320"/>
              </a:lnSpc>
              <a:spcBef>
                <a:spcPts val="20"/>
              </a:spcBef>
            </a:pP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Subtype: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Fixed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Term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Practice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Plan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(Fixed</a:t>
            </a:r>
            <a:r>
              <a:rPr sz="12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Term)</a:t>
            </a:r>
            <a:endParaRPr sz="12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257925" y="8305545"/>
            <a:ext cx="1143000" cy="867410"/>
          </a:xfrm>
          <a:prstGeom prst="rect">
            <a:avLst/>
          </a:prstGeom>
          <a:solidFill>
            <a:srgbClr val="4A2D84"/>
          </a:solidFill>
        </p:spPr>
        <p:txBody>
          <a:bodyPr vert="horz" wrap="square" lIns="0" tIns="90805" rIns="0" bIns="0" rtlCol="0">
            <a:spAutoFit/>
          </a:bodyPr>
          <a:lstStyle/>
          <a:p>
            <a:pPr marL="93980" marR="84455" algn="ctr">
              <a:lnSpc>
                <a:spcPts val="1320"/>
              </a:lnSpc>
              <a:spcBef>
                <a:spcPts val="715"/>
              </a:spcBef>
            </a:pP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Subtype: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Fixed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Term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Practice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Plan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(Fixed</a:t>
            </a:r>
            <a:r>
              <a:rPr sz="12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Term)</a:t>
            </a:r>
            <a:endParaRPr sz="12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426709" y="6714575"/>
            <a:ext cx="1548765" cy="338455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56210" indent="-156845">
              <a:lnSpc>
                <a:spcPts val="1320"/>
              </a:lnSpc>
              <a:spcBef>
                <a:spcPts val="20"/>
              </a:spcBef>
            </a:pP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Is</a:t>
            </a:r>
            <a:r>
              <a:rPr sz="1200" spc="-2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this</a:t>
            </a:r>
            <a:r>
              <a:rPr sz="1200" spc="-1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individual</a:t>
            </a:r>
            <a:r>
              <a:rPr sz="1200" spc="-2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part</a:t>
            </a:r>
            <a:r>
              <a:rPr sz="1200" spc="-1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of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the</a:t>
            </a: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Practice</a:t>
            </a: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3C4652"/>
                </a:solidFill>
                <a:latin typeface="Arial"/>
                <a:cs typeface="Arial"/>
              </a:rPr>
              <a:t>Plan?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286375" y="6470650"/>
            <a:ext cx="1828800" cy="844550"/>
          </a:xfrm>
          <a:prstGeom prst="rect">
            <a:avLst/>
          </a:prstGeom>
          <a:solidFill>
            <a:srgbClr val="CCCCCC"/>
          </a:solidFill>
        </p:spPr>
        <p:txBody>
          <a:bodyPr vert="horz" wrap="square" lIns="0" tIns="7239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70"/>
              </a:spcBef>
            </a:pPr>
            <a:endParaRPr sz="1200">
              <a:latin typeface="Times New Roman"/>
              <a:cs typeface="Times New Roman"/>
            </a:endParaRPr>
          </a:p>
          <a:p>
            <a:pPr marL="296545" marR="132080" indent="-156845">
              <a:lnSpc>
                <a:spcPts val="1320"/>
              </a:lnSpc>
            </a:pP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Is</a:t>
            </a:r>
            <a:r>
              <a:rPr sz="1200" spc="-2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this</a:t>
            </a:r>
            <a:r>
              <a:rPr sz="1200" spc="-1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individual</a:t>
            </a:r>
            <a:r>
              <a:rPr sz="1200" spc="-2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part</a:t>
            </a:r>
            <a:r>
              <a:rPr sz="1200" spc="-1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of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the</a:t>
            </a: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Practice</a:t>
            </a: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3C4652"/>
                </a:solidFill>
                <a:latin typeface="Arial"/>
                <a:cs typeface="Arial"/>
              </a:rPr>
              <a:t>Plan?</a:t>
            </a:r>
            <a:endParaRPr sz="12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115814" y="8410152"/>
            <a:ext cx="914400" cy="662305"/>
          </a:xfrm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50800" marR="42545" indent="-635" algn="ctr">
              <a:lnSpc>
                <a:spcPts val="1320"/>
              </a:lnSpc>
              <a:spcBef>
                <a:spcPts val="30"/>
              </a:spcBef>
            </a:pP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Subtype: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Fixed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Term </a:t>
            </a:r>
            <a:r>
              <a:rPr sz="1200" b="1" spc="-25" dirty="0">
                <a:solidFill>
                  <a:srgbClr val="FFFFFF"/>
                </a:solidFill>
                <a:latin typeface="Arial"/>
                <a:cs typeface="Arial"/>
              </a:rPr>
              <a:t>PDR</a:t>
            </a:r>
            <a:endParaRPr sz="1200">
              <a:latin typeface="Arial"/>
              <a:cs typeface="Arial"/>
            </a:endParaRPr>
          </a:p>
          <a:p>
            <a:pPr algn="ctr">
              <a:lnSpc>
                <a:spcPts val="1205"/>
              </a:lnSpc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(Fixed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Term)</a:t>
            </a:r>
            <a:endParaRPr sz="12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012054" y="8315959"/>
            <a:ext cx="1120140" cy="866140"/>
          </a:xfrm>
          <a:prstGeom prst="rect">
            <a:avLst/>
          </a:prstGeom>
          <a:solidFill>
            <a:srgbClr val="4A2D84"/>
          </a:solidFill>
        </p:spPr>
        <p:txBody>
          <a:bodyPr vert="horz" wrap="square" lIns="0" tIns="97790" rIns="0" bIns="0" rtlCol="0">
            <a:spAutoFit/>
          </a:bodyPr>
          <a:lstStyle/>
          <a:p>
            <a:pPr marL="154305" marR="144780" indent="-635" algn="ctr">
              <a:lnSpc>
                <a:spcPts val="1320"/>
              </a:lnSpc>
              <a:spcBef>
                <a:spcPts val="770"/>
              </a:spcBef>
            </a:pP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Subtype: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Fixed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Term </a:t>
            </a:r>
            <a:r>
              <a:rPr sz="1200" b="1" spc="-25" dirty="0">
                <a:solidFill>
                  <a:srgbClr val="FFFFFF"/>
                </a:solidFill>
                <a:latin typeface="Arial"/>
                <a:cs typeface="Arial"/>
              </a:rPr>
              <a:t>PDR</a:t>
            </a:r>
            <a:endParaRPr sz="1200">
              <a:latin typeface="Arial"/>
              <a:cs typeface="Arial"/>
            </a:endParaRPr>
          </a:p>
          <a:p>
            <a:pPr marL="1270" algn="ctr">
              <a:lnSpc>
                <a:spcPts val="1205"/>
              </a:lnSpc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(Fixed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Term)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14" name="object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774560" y="7313676"/>
            <a:ext cx="109855" cy="401955"/>
            <a:chOff x="6774560" y="7313676"/>
            <a:chExt cx="109855" cy="401955"/>
          </a:xfrm>
        </p:grpSpPr>
        <p:sp>
          <p:nvSpPr>
            <p:cNvPr id="15" name="object 15"/>
            <p:cNvSpPr/>
            <p:nvPr/>
          </p:nvSpPr>
          <p:spPr>
            <a:xfrm>
              <a:off x="6829424" y="7325106"/>
              <a:ext cx="0" cy="294640"/>
            </a:xfrm>
            <a:custGeom>
              <a:avLst/>
              <a:gdLst/>
              <a:ahLst/>
              <a:cxnLst/>
              <a:rect l="l" t="t" r="r" b="b"/>
              <a:pathLst>
                <a:path h="294640">
                  <a:moveTo>
                    <a:pt x="0" y="0"/>
                  </a:moveTo>
                  <a:lnTo>
                    <a:pt x="0" y="294132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6774560" y="7605522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8" y="0"/>
                  </a:moveTo>
                  <a:lnTo>
                    <a:pt x="0" y="0"/>
                  </a:lnTo>
                  <a:lnTo>
                    <a:pt x="54864" y="109727"/>
                  </a:lnTo>
                  <a:lnTo>
                    <a:pt x="109728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" name="object 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517260" y="7323708"/>
            <a:ext cx="109855" cy="391795"/>
            <a:chOff x="5517260" y="7323708"/>
            <a:chExt cx="109855" cy="391795"/>
          </a:xfrm>
        </p:grpSpPr>
        <p:sp>
          <p:nvSpPr>
            <p:cNvPr id="18" name="object 18"/>
            <p:cNvSpPr/>
            <p:nvPr/>
          </p:nvSpPr>
          <p:spPr>
            <a:xfrm>
              <a:off x="5572124" y="7335138"/>
              <a:ext cx="0" cy="284480"/>
            </a:xfrm>
            <a:custGeom>
              <a:avLst/>
              <a:gdLst/>
              <a:ahLst/>
              <a:cxnLst/>
              <a:rect l="l" t="t" r="r" b="b"/>
              <a:pathLst>
                <a:path h="284479">
                  <a:moveTo>
                    <a:pt x="0" y="0"/>
                  </a:moveTo>
                  <a:lnTo>
                    <a:pt x="0" y="284099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517260" y="7605521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4171950" y="5086286"/>
            <a:ext cx="1914525" cy="643255"/>
          </a:xfrm>
          <a:prstGeom prst="rect">
            <a:avLst/>
          </a:prstGeom>
          <a:solidFill>
            <a:srgbClr val="D7D7D7"/>
          </a:solidFill>
        </p:spPr>
        <p:txBody>
          <a:bodyPr vert="horz" wrap="square" lIns="0" tIns="400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15"/>
              </a:spcBef>
            </a:pPr>
            <a:endParaRPr sz="1200">
              <a:latin typeface="Times New Roman"/>
              <a:cs typeface="Times New Roman"/>
            </a:endParaRPr>
          </a:p>
          <a:p>
            <a:pPr marL="254635">
              <a:lnSpc>
                <a:spcPct val="100000"/>
              </a:lnSpc>
            </a:pPr>
            <a:r>
              <a:rPr sz="1200" dirty="0">
                <a:latin typeface="Arial"/>
                <a:cs typeface="Arial"/>
              </a:rPr>
              <a:t>Is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externally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funded?</a:t>
            </a:r>
            <a:endParaRPr sz="12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727446" y="5993977"/>
            <a:ext cx="262255" cy="170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25"/>
              </a:lnSpc>
            </a:pP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Yes</a:t>
            </a:r>
            <a:endParaRPr sz="1200">
              <a:latin typeface="Arial"/>
              <a:cs typeface="Arial"/>
            </a:endParaRPr>
          </a:p>
        </p:txBody>
      </p:sp>
      <p:sp>
        <p:nvSpPr>
          <p:cNvPr id="22" name="object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629528" y="5985509"/>
            <a:ext cx="457200" cy="207010"/>
          </a:xfrm>
          <a:custGeom>
            <a:avLst/>
            <a:gdLst/>
            <a:ahLst/>
            <a:cxnLst/>
            <a:rect l="l" t="t" r="r" b="b"/>
            <a:pathLst>
              <a:path w="457200" h="207010">
                <a:moveTo>
                  <a:pt x="0" y="207010"/>
                </a:moveTo>
                <a:lnTo>
                  <a:pt x="456946" y="207010"/>
                </a:lnTo>
                <a:lnTo>
                  <a:pt x="456946" y="0"/>
                </a:lnTo>
                <a:lnTo>
                  <a:pt x="0" y="0"/>
                </a:lnTo>
                <a:lnTo>
                  <a:pt x="0" y="20701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5714746" y="5966840"/>
            <a:ext cx="2876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Yes</a:t>
            </a:r>
            <a:endParaRPr sz="12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699250" y="7791662"/>
            <a:ext cx="262255" cy="170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25"/>
              </a:lnSpc>
            </a:pP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Yes</a:t>
            </a:r>
            <a:endParaRPr sz="1200">
              <a:latin typeface="Arial"/>
              <a:cs typeface="Arial"/>
            </a:endParaRPr>
          </a:p>
        </p:txBody>
      </p:sp>
      <p:sp>
        <p:nvSpPr>
          <p:cNvPr id="25" name="object 2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601079" y="7716519"/>
            <a:ext cx="457200" cy="340360"/>
          </a:xfrm>
          <a:custGeom>
            <a:avLst/>
            <a:gdLst/>
            <a:ahLst/>
            <a:cxnLst/>
            <a:rect l="l" t="t" r="r" b="b"/>
            <a:pathLst>
              <a:path w="457200" h="340359">
                <a:moveTo>
                  <a:pt x="0" y="340359"/>
                </a:moveTo>
                <a:lnTo>
                  <a:pt x="456946" y="340359"/>
                </a:lnTo>
                <a:lnTo>
                  <a:pt x="456946" y="0"/>
                </a:lnTo>
                <a:lnTo>
                  <a:pt x="0" y="0"/>
                </a:lnTo>
                <a:lnTo>
                  <a:pt x="0" y="34035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6686550" y="7764526"/>
            <a:ext cx="2876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Yes</a:t>
            </a:r>
            <a:endParaRPr sz="12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5475732" y="7791662"/>
            <a:ext cx="194310" cy="170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25"/>
              </a:lnSpc>
            </a:pP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No</a:t>
            </a:r>
            <a:endParaRPr sz="1200">
              <a:latin typeface="Arial"/>
              <a:cs typeface="Arial"/>
            </a:endParaRPr>
          </a:p>
        </p:txBody>
      </p:sp>
      <p:sp>
        <p:nvSpPr>
          <p:cNvPr id="28" name="object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43778" y="7716519"/>
            <a:ext cx="457200" cy="340360"/>
          </a:xfrm>
          <a:custGeom>
            <a:avLst/>
            <a:gdLst/>
            <a:ahLst/>
            <a:cxnLst/>
            <a:rect l="l" t="t" r="r" b="b"/>
            <a:pathLst>
              <a:path w="457200" h="340359">
                <a:moveTo>
                  <a:pt x="0" y="340359"/>
                </a:moveTo>
                <a:lnTo>
                  <a:pt x="456946" y="340359"/>
                </a:lnTo>
                <a:lnTo>
                  <a:pt x="456946" y="0"/>
                </a:lnTo>
                <a:lnTo>
                  <a:pt x="0" y="0"/>
                </a:lnTo>
                <a:lnTo>
                  <a:pt x="0" y="34035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5463032" y="7764526"/>
            <a:ext cx="2197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No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30" name="object 3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517260" y="8001000"/>
            <a:ext cx="109855" cy="285750"/>
            <a:chOff x="5517260" y="8001000"/>
            <a:chExt cx="109855" cy="285750"/>
          </a:xfrm>
        </p:grpSpPr>
        <p:sp>
          <p:nvSpPr>
            <p:cNvPr id="31" name="object 31"/>
            <p:cNvSpPr/>
            <p:nvPr/>
          </p:nvSpPr>
          <p:spPr>
            <a:xfrm>
              <a:off x="5572124" y="8001000"/>
              <a:ext cx="0" cy="189865"/>
            </a:xfrm>
            <a:custGeom>
              <a:avLst/>
              <a:gdLst/>
              <a:ahLst/>
              <a:cxnLst/>
              <a:rect l="l" t="t" r="r" b="b"/>
              <a:pathLst>
                <a:path h="189865">
                  <a:moveTo>
                    <a:pt x="0" y="0"/>
                  </a:moveTo>
                  <a:lnTo>
                    <a:pt x="0" y="189737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5517260" y="8177021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3" name="object 3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774560" y="7972425"/>
            <a:ext cx="109855" cy="285750"/>
            <a:chOff x="6774560" y="7972425"/>
            <a:chExt cx="109855" cy="285750"/>
          </a:xfrm>
        </p:grpSpPr>
        <p:sp>
          <p:nvSpPr>
            <p:cNvPr id="34" name="object 34"/>
            <p:cNvSpPr/>
            <p:nvPr/>
          </p:nvSpPr>
          <p:spPr>
            <a:xfrm>
              <a:off x="6829424" y="7972425"/>
              <a:ext cx="0" cy="189865"/>
            </a:xfrm>
            <a:custGeom>
              <a:avLst/>
              <a:gdLst/>
              <a:ahLst/>
              <a:cxnLst/>
              <a:rect l="l" t="t" r="r" b="b"/>
              <a:pathLst>
                <a:path h="189865">
                  <a:moveTo>
                    <a:pt x="0" y="0"/>
                  </a:moveTo>
                  <a:lnTo>
                    <a:pt x="0" y="189737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6774560" y="8148446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8" y="0"/>
                  </a:moveTo>
                  <a:lnTo>
                    <a:pt x="0" y="0"/>
                  </a:lnTo>
                  <a:lnTo>
                    <a:pt x="54864" y="109727"/>
                  </a:lnTo>
                  <a:lnTo>
                    <a:pt x="109728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object 36"/>
          <p:cNvSpPr txBox="1"/>
          <p:nvPr/>
        </p:nvSpPr>
        <p:spPr>
          <a:xfrm>
            <a:off x="4250690" y="6134185"/>
            <a:ext cx="194310" cy="170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25"/>
              </a:lnSpc>
            </a:pP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No</a:t>
            </a:r>
            <a:endParaRPr sz="1200">
              <a:latin typeface="Arial"/>
              <a:cs typeface="Arial"/>
            </a:endParaRPr>
          </a:p>
        </p:txBody>
      </p:sp>
      <p:sp>
        <p:nvSpPr>
          <p:cNvPr id="37" name="object 3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062095" y="6059170"/>
            <a:ext cx="571500" cy="340360"/>
          </a:xfrm>
          <a:custGeom>
            <a:avLst/>
            <a:gdLst/>
            <a:ahLst/>
            <a:cxnLst/>
            <a:rect l="l" t="t" r="r" b="b"/>
            <a:pathLst>
              <a:path w="571500" h="340360">
                <a:moveTo>
                  <a:pt x="0" y="340360"/>
                </a:moveTo>
                <a:lnTo>
                  <a:pt x="571118" y="340360"/>
                </a:lnTo>
                <a:lnTo>
                  <a:pt x="571118" y="0"/>
                </a:lnTo>
                <a:lnTo>
                  <a:pt x="0" y="0"/>
                </a:lnTo>
                <a:lnTo>
                  <a:pt x="0" y="34036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8" name="object 3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803010" y="5744717"/>
            <a:ext cx="109855" cy="750570"/>
            <a:chOff x="5803010" y="5744717"/>
            <a:chExt cx="109855" cy="750570"/>
          </a:xfrm>
        </p:grpSpPr>
        <p:sp>
          <p:nvSpPr>
            <p:cNvPr id="39" name="object 39"/>
            <p:cNvSpPr/>
            <p:nvPr/>
          </p:nvSpPr>
          <p:spPr>
            <a:xfrm>
              <a:off x="5857874" y="6193916"/>
              <a:ext cx="0" cy="205104"/>
            </a:xfrm>
            <a:custGeom>
              <a:avLst/>
              <a:gdLst/>
              <a:ahLst/>
              <a:cxnLst/>
              <a:rect l="l" t="t" r="r" b="b"/>
              <a:pathLst>
                <a:path h="205104">
                  <a:moveTo>
                    <a:pt x="0" y="0"/>
                  </a:moveTo>
                  <a:lnTo>
                    <a:pt x="0" y="204978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5803010" y="6385178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8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5857874" y="5744717"/>
              <a:ext cx="0" cy="143510"/>
            </a:xfrm>
            <a:custGeom>
              <a:avLst/>
              <a:gdLst/>
              <a:ahLst/>
              <a:cxnLst/>
              <a:rect l="l" t="t" r="r" b="b"/>
              <a:pathLst>
                <a:path h="143510">
                  <a:moveTo>
                    <a:pt x="0" y="0"/>
                  </a:moveTo>
                  <a:lnTo>
                    <a:pt x="0" y="143510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5803010" y="5874511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3" name="object 43"/>
          <p:cNvSpPr txBox="1"/>
          <p:nvPr/>
        </p:nvSpPr>
        <p:spPr>
          <a:xfrm>
            <a:off x="4237990" y="6107048"/>
            <a:ext cx="2197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No</a:t>
            </a:r>
            <a:endParaRPr sz="1200">
              <a:latin typeface="Arial"/>
              <a:cs typeface="Arial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1505458" y="6796236"/>
            <a:ext cx="1278890" cy="3384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65"/>
              </a:lnSpc>
            </a:pP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Subtype:</a:t>
            </a:r>
            <a:endParaRPr sz="1200">
              <a:latin typeface="Arial"/>
              <a:cs typeface="Arial"/>
            </a:endParaRPr>
          </a:p>
          <a:p>
            <a:pPr algn="ctr">
              <a:lnSpc>
                <a:spcPts val="1380"/>
              </a:lnSpc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Unpaid</a:t>
            </a:r>
            <a:r>
              <a:rPr sz="12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Academic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45" name="object 4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288535" y="5725921"/>
            <a:ext cx="114300" cy="2580005"/>
            <a:chOff x="4288535" y="5725921"/>
            <a:chExt cx="114300" cy="2580005"/>
          </a:xfrm>
        </p:grpSpPr>
        <p:sp>
          <p:nvSpPr>
            <p:cNvPr id="46" name="object 46"/>
            <p:cNvSpPr/>
            <p:nvPr/>
          </p:nvSpPr>
          <p:spPr>
            <a:xfrm>
              <a:off x="4343399" y="6400799"/>
              <a:ext cx="4445" cy="1809114"/>
            </a:xfrm>
            <a:custGeom>
              <a:avLst/>
              <a:gdLst/>
              <a:ahLst/>
              <a:cxnLst/>
              <a:rect l="l" t="t" r="r" b="b"/>
              <a:pathLst>
                <a:path w="4445" h="1809115">
                  <a:moveTo>
                    <a:pt x="4063" y="0"/>
                  </a:moveTo>
                  <a:lnTo>
                    <a:pt x="4063" y="197485"/>
                  </a:lnTo>
                  <a:lnTo>
                    <a:pt x="0" y="197485"/>
                  </a:lnTo>
                  <a:lnTo>
                    <a:pt x="0" y="1808733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4288535" y="8195817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4347463" y="5725921"/>
              <a:ext cx="0" cy="236220"/>
            </a:xfrm>
            <a:custGeom>
              <a:avLst/>
              <a:gdLst/>
              <a:ahLst/>
              <a:cxnLst/>
              <a:rect l="l" t="t" r="r" b="b"/>
              <a:pathLst>
                <a:path h="236220">
                  <a:moveTo>
                    <a:pt x="0" y="0"/>
                  </a:moveTo>
                  <a:lnTo>
                    <a:pt x="0" y="235965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4292599" y="5948171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0" name="object 50"/>
          <p:cNvSpPr txBox="1"/>
          <p:nvPr/>
        </p:nvSpPr>
        <p:spPr>
          <a:xfrm>
            <a:off x="1381886" y="6515100"/>
            <a:ext cx="1523365" cy="914400"/>
          </a:xfrm>
          <a:prstGeom prst="rect">
            <a:avLst/>
          </a:prstGeom>
          <a:solidFill>
            <a:srgbClr val="4A2D84"/>
          </a:solidFill>
        </p:spPr>
        <p:txBody>
          <a:bodyPr vert="horz" wrap="square" lIns="0" tIns="914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720"/>
              </a:spcBef>
            </a:pPr>
            <a:endParaRPr sz="1200">
              <a:latin typeface="Times New Roman"/>
              <a:cs typeface="Times New Roman"/>
            </a:endParaRPr>
          </a:p>
          <a:p>
            <a:pPr marL="2540" algn="ctr">
              <a:lnSpc>
                <a:spcPts val="1380"/>
              </a:lnSpc>
            </a:pP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Subtype:</a:t>
            </a:r>
            <a:endParaRPr sz="1200">
              <a:latin typeface="Arial"/>
              <a:cs typeface="Arial"/>
            </a:endParaRPr>
          </a:p>
          <a:p>
            <a:pPr marL="2540" algn="ctr">
              <a:lnSpc>
                <a:spcPts val="1380"/>
              </a:lnSpc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Unpaid</a:t>
            </a:r>
            <a:r>
              <a:rPr sz="12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Academic</a:t>
            </a:r>
            <a:endParaRPr sz="1200">
              <a:latin typeface="Arial"/>
              <a:cs typeface="Arial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1143609" y="5301446"/>
            <a:ext cx="1998980" cy="170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25"/>
              </a:lnSpc>
            </a:pP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Job</a:t>
            </a:r>
            <a:r>
              <a:rPr sz="1200" spc="-3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Profile:</a:t>
            </a:r>
            <a:r>
              <a:rPr sz="1200" spc="-1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Unpaid</a:t>
            </a:r>
            <a:r>
              <a:rPr sz="1200" spc="-1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Academic</a:t>
            </a:r>
            <a:endParaRPr sz="1200">
              <a:latin typeface="Arial"/>
              <a:cs typeface="Arial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1057275" y="5086350"/>
            <a:ext cx="2171700" cy="621030"/>
          </a:xfrm>
          <a:prstGeom prst="rect">
            <a:avLst/>
          </a:prstGeom>
          <a:solidFill>
            <a:srgbClr val="D7D7D7"/>
          </a:solidFill>
        </p:spPr>
        <p:txBody>
          <a:bodyPr vert="horz" wrap="square" lIns="0" tIns="254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00"/>
              </a:spcBef>
            </a:pPr>
            <a:endParaRPr sz="1200">
              <a:latin typeface="Times New Roman"/>
              <a:cs typeface="Times New Roman"/>
            </a:endParaRPr>
          </a:p>
          <a:p>
            <a:pPr marL="85725">
              <a:lnSpc>
                <a:spcPct val="100000"/>
              </a:lnSpc>
            </a:pP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Job</a:t>
            </a:r>
            <a:r>
              <a:rPr sz="1200" spc="-3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Profile:</a:t>
            </a:r>
            <a:r>
              <a:rPr sz="1200" spc="-1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Unpaid</a:t>
            </a:r>
            <a:r>
              <a:rPr sz="1200" spc="-1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Academic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53" name="object 5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088260" y="5706871"/>
            <a:ext cx="109855" cy="808355"/>
            <a:chOff x="2088260" y="5706871"/>
            <a:chExt cx="109855" cy="808355"/>
          </a:xfrm>
        </p:grpSpPr>
        <p:sp>
          <p:nvSpPr>
            <p:cNvPr id="54" name="object 54"/>
            <p:cNvSpPr/>
            <p:nvPr/>
          </p:nvSpPr>
          <p:spPr>
            <a:xfrm>
              <a:off x="2143124" y="5706871"/>
              <a:ext cx="0" cy="712470"/>
            </a:xfrm>
            <a:custGeom>
              <a:avLst/>
              <a:gdLst/>
              <a:ahLst/>
              <a:cxnLst/>
              <a:rect l="l" t="t" r="r" b="b"/>
              <a:pathLst>
                <a:path h="712470">
                  <a:moveTo>
                    <a:pt x="0" y="0"/>
                  </a:moveTo>
                  <a:lnTo>
                    <a:pt x="0" y="712215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2088260" y="6405371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5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6" name="object 5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088260" y="1817370"/>
            <a:ext cx="1619250" cy="2011680"/>
            <a:chOff x="2088260" y="1817370"/>
            <a:chExt cx="1619250" cy="2011680"/>
          </a:xfrm>
        </p:grpSpPr>
        <p:sp>
          <p:nvSpPr>
            <p:cNvPr id="57" name="object 57"/>
            <p:cNvSpPr/>
            <p:nvPr/>
          </p:nvSpPr>
          <p:spPr>
            <a:xfrm>
              <a:off x="3652265" y="1828800"/>
              <a:ext cx="635" cy="189865"/>
            </a:xfrm>
            <a:custGeom>
              <a:avLst/>
              <a:gdLst/>
              <a:ahLst/>
              <a:cxnLst/>
              <a:rect l="l" t="t" r="r" b="b"/>
              <a:pathLst>
                <a:path w="635" h="189864">
                  <a:moveTo>
                    <a:pt x="0" y="0"/>
                  </a:moveTo>
                  <a:lnTo>
                    <a:pt x="0" y="85725"/>
                  </a:lnTo>
                  <a:lnTo>
                    <a:pt x="126" y="189738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3597528" y="2004822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5">
                  <a:moveTo>
                    <a:pt x="109728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8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2143124" y="3143250"/>
              <a:ext cx="1509395" cy="589915"/>
            </a:xfrm>
            <a:custGeom>
              <a:avLst/>
              <a:gdLst/>
              <a:ahLst/>
              <a:cxnLst/>
              <a:rect l="l" t="t" r="r" b="b"/>
              <a:pathLst>
                <a:path w="1509395" h="589914">
                  <a:moveTo>
                    <a:pt x="1509267" y="0"/>
                  </a:moveTo>
                  <a:lnTo>
                    <a:pt x="1509267" y="281177"/>
                  </a:lnTo>
                  <a:lnTo>
                    <a:pt x="0" y="281177"/>
                  </a:lnTo>
                  <a:lnTo>
                    <a:pt x="0" y="589788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2088260" y="3719322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5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1" name="object 61"/>
          <p:cNvSpPr txBox="1"/>
          <p:nvPr/>
        </p:nvSpPr>
        <p:spPr>
          <a:xfrm>
            <a:off x="1901951" y="4156668"/>
            <a:ext cx="483234" cy="170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25"/>
              </a:lnSpc>
            </a:pP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Unpaid</a:t>
            </a:r>
            <a:endParaRPr sz="1200">
              <a:latin typeface="Arial"/>
              <a:cs typeface="Arial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1400175" y="3829050"/>
            <a:ext cx="1485900" cy="844550"/>
          </a:xfrm>
          <a:prstGeom prst="rect">
            <a:avLst/>
          </a:prstGeom>
          <a:solidFill>
            <a:srgbClr val="CCCCCC"/>
          </a:solidFill>
        </p:spPr>
        <p:txBody>
          <a:bodyPr vert="horz" wrap="square" lIns="0" tIns="13779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85"/>
              </a:spcBef>
            </a:pPr>
            <a:endParaRPr sz="12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Unpaid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63" name="object 6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088260" y="4673727"/>
            <a:ext cx="109855" cy="412750"/>
            <a:chOff x="2088260" y="4673727"/>
            <a:chExt cx="109855" cy="412750"/>
          </a:xfrm>
        </p:grpSpPr>
        <p:sp>
          <p:nvSpPr>
            <p:cNvPr id="64" name="object 64"/>
            <p:cNvSpPr/>
            <p:nvPr/>
          </p:nvSpPr>
          <p:spPr>
            <a:xfrm>
              <a:off x="2143124" y="4673727"/>
              <a:ext cx="0" cy="316865"/>
            </a:xfrm>
            <a:custGeom>
              <a:avLst/>
              <a:gdLst/>
              <a:ahLst/>
              <a:cxnLst/>
              <a:rect l="l" t="t" r="r" b="b"/>
              <a:pathLst>
                <a:path h="316864">
                  <a:moveTo>
                    <a:pt x="0" y="0"/>
                  </a:moveTo>
                  <a:lnTo>
                    <a:pt x="0" y="316611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2088260" y="4976622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5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6" name="object 6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640963" y="3131820"/>
            <a:ext cx="1557655" cy="697230"/>
            <a:chOff x="3640963" y="3131820"/>
            <a:chExt cx="1557655" cy="697230"/>
          </a:xfrm>
        </p:grpSpPr>
        <p:sp>
          <p:nvSpPr>
            <p:cNvPr id="67" name="object 67"/>
            <p:cNvSpPr/>
            <p:nvPr/>
          </p:nvSpPr>
          <p:spPr>
            <a:xfrm>
              <a:off x="3652393" y="3143250"/>
              <a:ext cx="1491615" cy="589915"/>
            </a:xfrm>
            <a:custGeom>
              <a:avLst/>
              <a:gdLst/>
              <a:ahLst/>
              <a:cxnLst/>
              <a:rect l="l" t="t" r="r" b="b"/>
              <a:pathLst>
                <a:path w="1491614" h="589914">
                  <a:moveTo>
                    <a:pt x="0" y="0"/>
                  </a:moveTo>
                  <a:lnTo>
                    <a:pt x="0" y="278638"/>
                  </a:lnTo>
                  <a:lnTo>
                    <a:pt x="1491107" y="278638"/>
                  </a:lnTo>
                  <a:lnTo>
                    <a:pt x="1491107" y="589788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5088636" y="3719322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9" name="object 6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074284" y="4672329"/>
            <a:ext cx="109855" cy="414020"/>
            <a:chOff x="5074284" y="4672329"/>
            <a:chExt cx="109855" cy="414020"/>
          </a:xfrm>
        </p:grpSpPr>
        <p:sp>
          <p:nvSpPr>
            <p:cNvPr id="70" name="object 70"/>
            <p:cNvSpPr/>
            <p:nvPr/>
          </p:nvSpPr>
          <p:spPr>
            <a:xfrm>
              <a:off x="5129148" y="4672329"/>
              <a:ext cx="0" cy="318135"/>
            </a:xfrm>
            <a:custGeom>
              <a:avLst/>
              <a:gdLst/>
              <a:ahLst/>
              <a:cxnLst/>
              <a:rect l="l" t="t" r="r" b="b"/>
              <a:pathLst>
                <a:path h="318135">
                  <a:moveTo>
                    <a:pt x="0" y="0"/>
                  </a:moveTo>
                  <a:lnTo>
                    <a:pt x="0" y="318008"/>
                  </a:lnTo>
                </a:path>
              </a:pathLst>
            </a:custGeom>
            <a:ln w="22859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5074284" y="4976621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2" name="object 72"/>
          <p:cNvSpPr txBox="1"/>
          <p:nvPr/>
        </p:nvSpPr>
        <p:spPr>
          <a:xfrm>
            <a:off x="4991989" y="4156668"/>
            <a:ext cx="305435" cy="170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25"/>
              </a:lnSpc>
            </a:pPr>
            <a:r>
              <a:rPr sz="1200" spc="-20" dirty="0">
                <a:solidFill>
                  <a:srgbClr val="3C4652"/>
                </a:solidFill>
                <a:latin typeface="Arial"/>
                <a:cs typeface="Arial"/>
              </a:rPr>
              <a:t>Paid</a:t>
            </a:r>
            <a:endParaRPr sz="1200">
              <a:latin typeface="Arial"/>
              <a:cs typeface="Arial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4400550" y="3829050"/>
            <a:ext cx="1485900" cy="844550"/>
          </a:xfrm>
          <a:prstGeom prst="rect">
            <a:avLst/>
          </a:prstGeom>
          <a:solidFill>
            <a:srgbClr val="CCCCCC"/>
          </a:solidFill>
        </p:spPr>
        <p:txBody>
          <a:bodyPr vert="horz" wrap="square" lIns="0" tIns="13779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85"/>
              </a:spcBef>
            </a:pPr>
            <a:endParaRPr sz="1200">
              <a:latin typeface="Times New Roman"/>
              <a:cs typeface="Times New Roman"/>
            </a:endParaRPr>
          </a:p>
          <a:p>
            <a:pPr marL="1905" algn="ctr">
              <a:lnSpc>
                <a:spcPct val="100000"/>
              </a:lnSpc>
            </a:pPr>
            <a:r>
              <a:rPr sz="1200" spc="-20" dirty="0">
                <a:solidFill>
                  <a:srgbClr val="3C4652"/>
                </a:solidFill>
                <a:latin typeface="Arial"/>
                <a:cs typeface="Arial"/>
              </a:rPr>
              <a:t>Paid</a:t>
            </a:r>
            <a:endParaRPr sz="1200">
              <a:latin typeface="Arial"/>
              <a:cs typeface="Arial"/>
            </a:endParaRPr>
          </a:p>
        </p:txBody>
      </p:sp>
      <p:sp>
        <p:nvSpPr>
          <p:cNvPr id="74" name="object 74" descr="$PPTXTitle"/>
          <p:cNvSpPr txBox="1">
            <a:spLocks noGrp="1"/>
          </p:cNvSpPr>
          <p:nvPr>
            <p:ph type="title"/>
          </p:nvPr>
        </p:nvSpPr>
        <p:spPr>
          <a:xfrm>
            <a:off x="300634" y="188214"/>
            <a:ext cx="4596765" cy="901700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12700" marR="5080">
              <a:lnSpc>
                <a:spcPts val="3300"/>
              </a:lnSpc>
              <a:spcBef>
                <a:spcPts val="459"/>
              </a:spcBef>
            </a:pPr>
            <a:r>
              <a:rPr spc="-40" dirty="0"/>
              <a:t>EMERITUS/RETIREE </a:t>
            </a:r>
            <a:r>
              <a:rPr spc="-90" dirty="0"/>
              <a:t>ACADEMIC</a:t>
            </a:r>
            <a:r>
              <a:rPr spc="-30" dirty="0"/>
              <a:t> </a:t>
            </a:r>
            <a:r>
              <a:rPr spc="-90" dirty="0"/>
              <a:t>PERSONNEL</a:t>
            </a:r>
          </a:p>
        </p:txBody>
      </p:sp>
      <p:sp>
        <p:nvSpPr>
          <p:cNvPr id="77" name="Date Placeholder 76">
            <a:extLst>
              <a:ext uri="{FF2B5EF4-FFF2-40B4-BE49-F238E27FC236}">
                <a16:creationId xmlns:a16="http://schemas.microsoft.com/office/drawing/2014/main" id="{FD4D7289-9F9A-07E8-50E2-60C67603C573}"/>
              </a:ext>
            </a:extLst>
          </p:cNvPr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r>
              <a:rPr lang="en-US"/>
              <a:t>2/12/2026</a:t>
            </a:r>
          </a:p>
        </p:txBody>
      </p:sp>
      <p:sp>
        <p:nvSpPr>
          <p:cNvPr id="78" name="Slide Number Placeholder 77">
            <a:extLst>
              <a:ext uri="{FF2B5EF4-FFF2-40B4-BE49-F238E27FC236}">
                <a16:creationId xmlns:a16="http://schemas.microsoft.com/office/drawing/2014/main" id="{AFEB8724-A5B1-98CE-324B-7DA762233081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511546" y="5017770"/>
            <a:ext cx="109855" cy="754380"/>
            <a:chOff x="5511546" y="5017770"/>
            <a:chExt cx="109855" cy="754380"/>
          </a:xfrm>
        </p:grpSpPr>
        <p:sp>
          <p:nvSpPr>
            <p:cNvPr id="3" name="object 3"/>
            <p:cNvSpPr/>
            <p:nvPr/>
          </p:nvSpPr>
          <p:spPr>
            <a:xfrm>
              <a:off x="5566410" y="5029200"/>
              <a:ext cx="34290" cy="647065"/>
            </a:xfrm>
            <a:custGeom>
              <a:avLst/>
              <a:gdLst/>
              <a:ahLst/>
              <a:cxnLst/>
              <a:rect l="l" t="t" r="r" b="b"/>
              <a:pathLst>
                <a:path w="34289" h="647064">
                  <a:moveTo>
                    <a:pt x="34289" y="0"/>
                  </a:moveTo>
                  <a:lnTo>
                    <a:pt x="0" y="0"/>
                  </a:lnTo>
                  <a:lnTo>
                    <a:pt x="0" y="646938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511546" y="5662422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840607" y="2103120"/>
            <a:ext cx="109855" cy="525780"/>
            <a:chOff x="3840607" y="2103120"/>
            <a:chExt cx="109855" cy="525780"/>
          </a:xfrm>
        </p:grpSpPr>
        <p:sp>
          <p:nvSpPr>
            <p:cNvPr id="6" name="object 6"/>
            <p:cNvSpPr/>
            <p:nvPr/>
          </p:nvSpPr>
          <p:spPr>
            <a:xfrm>
              <a:off x="3886200" y="2114550"/>
              <a:ext cx="9525" cy="418465"/>
            </a:xfrm>
            <a:custGeom>
              <a:avLst/>
              <a:gdLst/>
              <a:ahLst/>
              <a:cxnLst/>
              <a:rect l="l" t="t" r="r" b="b"/>
              <a:pathLst>
                <a:path w="9525" h="418464">
                  <a:moveTo>
                    <a:pt x="0" y="0"/>
                  </a:moveTo>
                  <a:lnTo>
                    <a:pt x="9271" y="0"/>
                  </a:lnTo>
                  <a:lnTo>
                    <a:pt x="9271" y="418338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840607" y="2519172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5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164714" y="3417570"/>
            <a:ext cx="1742439" cy="982980"/>
            <a:chOff x="2164714" y="3417570"/>
            <a:chExt cx="1742439" cy="982980"/>
          </a:xfrm>
        </p:grpSpPr>
        <p:sp>
          <p:nvSpPr>
            <p:cNvPr id="9" name="object 9"/>
            <p:cNvSpPr/>
            <p:nvPr/>
          </p:nvSpPr>
          <p:spPr>
            <a:xfrm>
              <a:off x="2219578" y="3429000"/>
              <a:ext cx="1676400" cy="875665"/>
            </a:xfrm>
            <a:custGeom>
              <a:avLst/>
              <a:gdLst/>
              <a:ahLst/>
              <a:cxnLst/>
              <a:rect l="l" t="t" r="r" b="b"/>
              <a:pathLst>
                <a:path w="1676400" h="875664">
                  <a:moveTo>
                    <a:pt x="1675892" y="0"/>
                  </a:moveTo>
                  <a:lnTo>
                    <a:pt x="1675892" y="571500"/>
                  </a:lnTo>
                  <a:lnTo>
                    <a:pt x="0" y="571500"/>
                  </a:lnTo>
                  <a:lnTo>
                    <a:pt x="0" y="875538"/>
                  </a:lnTo>
                </a:path>
              </a:pathLst>
            </a:custGeom>
            <a:ln w="22859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164714" y="4290822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5" h="109854">
                  <a:moveTo>
                    <a:pt x="109728" y="0"/>
                  </a:moveTo>
                  <a:lnTo>
                    <a:pt x="0" y="0"/>
                  </a:lnTo>
                  <a:lnTo>
                    <a:pt x="54864" y="109727"/>
                  </a:lnTo>
                  <a:lnTo>
                    <a:pt x="109728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196845" y="4960620"/>
            <a:ext cx="109855" cy="754380"/>
            <a:chOff x="2196845" y="4960620"/>
            <a:chExt cx="109855" cy="754380"/>
          </a:xfrm>
        </p:grpSpPr>
        <p:sp>
          <p:nvSpPr>
            <p:cNvPr id="12" name="object 12"/>
            <p:cNvSpPr/>
            <p:nvPr/>
          </p:nvSpPr>
          <p:spPr>
            <a:xfrm>
              <a:off x="2251709" y="4972050"/>
              <a:ext cx="34290" cy="647065"/>
            </a:xfrm>
            <a:custGeom>
              <a:avLst/>
              <a:gdLst/>
              <a:ahLst/>
              <a:cxnLst/>
              <a:rect l="l" t="t" r="r" b="b"/>
              <a:pathLst>
                <a:path w="34289" h="647064">
                  <a:moveTo>
                    <a:pt x="34289" y="0"/>
                  </a:moveTo>
                  <a:lnTo>
                    <a:pt x="0" y="0"/>
                  </a:lnTo>
                  <a:lnTo>
                    <a:pt x="0" y="646938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196845" y="5605272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5" h="109854">
                  <a:moveTo>
                    <a:pt x="109728" y="0"/>
                  </a:moveTo>
                  <a:lnTo>
                    <a:pt x="0" y="0"/>
                  </a:lnTo>
                  <a:lnTo>
                    <a:pt x="54864" y="109727"/>
                  </a:lnTo>
                  <a:lnTo>
                    <a:pt x="109728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874770" y="3989070"/>
            <a:ext cx="1720850" cy="446405"/>
            <a:chOff x="3874770" y="3989070"/>
            <a:chExt cx="1720850" cy="446405"/>
          </a:xfrm>
        </p:grpSpPr>
        <p:sp>
          <p:nvSpPr>
            <p:cNvPr id="15" name="object 15"/>
            <p:cNvSpPr/>
            <p:nvPr/>
          </p:nvSpPr>
          <p:spPr>
            <a:xfrm>
              <a:off x="3886200" y="4000500"/>
              <a:ext cx="1654810" cy="339090"/>
            </a:xfrm>
            <a:custGeom>
              <a:avLst/>
              <a:gdLst/>
              <a:ahLst/>
              <a:cxnLst/>
              <a:rect l="l" t="t" r="r" b="b"/>
              <a:pathLst>
                <a:path w="1654810" h="339089">
                  <a:moveTo>
                    <a:pt x="0" y="0"/>
                  </a:moveTo>
                  <a:lnTo>
                    <a:pt x="1654428" y="0"/>
                  </a:lnTo>
                  <a:lnTo>
                    <a:pt x="1654428" y="338963"/>
                  </a:lnTo>
                </a:path>
              </a:pathLst>
            </a:custGeom>
            <a:ln w="22859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485765" y="4325747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85" dirty="0"/>
              <a:t>RETIRED</a:t>
            </a:r>
            <a:r>
              <a:rPr spc="-30" dirty="0"/>
              <a:t> </a:t>
            </a:r>
            <a:r>
              <a:rPr spc="-85" dirty="0"/>
              <a:t>STAFF</a:t>
            </a:r>
          </a:p>
        </p:txBody>
      </p:sp>
      <p:sp>
        <p:nvSpPr>
          <p:cNvPr id="19" name="object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257677" y="1657349"/>
            <a:ext cx="1257300" cy="457200"/>
          </a:xfrm>
          <a:custGeom>
            <a:avLst/>
            <a:gdLst/>
            <a:ahLst/>
            <a:cxnLst/>
            <a:rect l="l" t="t" r="r" b="b"/>
            <a:pathLst>
              <a:path w="1257300" h="457200">
                <a:moveTo>
                  <a:pt x="1256792" y="228600"/>
                </a:moveTo>
                <a:lnTo>
                  <a:pt x="1251673" y="182537"/>
                </a:lnTo>
                <a:lnTo>
                  <a:pt x="1236992" y="139636"/>
                </a:lnTo>
                <a:lnTo>
                  <a:pt x="1213789" y="100799"/>
                </a:lnTo>
                <a:lnTo>
                  <a:pt x="1183068" y="66967"/>
                </a:lnTo>
                <a:lnTo>
                  <a:pt x="1145832" y="39052"/>
                </a:lnTo>
                <a:lnTo>
                  <a:pt x="1103122" y="17970"/>
                </a:lnTo>
                <a:lnTo>
                  <a:pt x="1055954" y="4648"/>
                </a:lnTo>
                <a:lnTo>
                  <a:pt x="1005332" y="0"/>
                </a:lnTo>
                <a:lnTo>
                  <a:pt x="251460" y="0"/>
                </a:lnTo>
                <a:lnTo>
                  <a:pt x="200799" y="4648"/>
                </a:lnTo>
                <a:lnTo>
                  <a:pt x="153606" y="17970"/>
                </a:lnTo>
                <a:lnTo>
                  <a:pt x="110883" y="39052"/>
                </a:lnTo>
                <a:lnTo>
                  <a:pt x="73672" y="66967"/>
                </a:lnTo>
                <a:lnTo>
                  <a:pt x="42951" y="100799"/>
                </a:lnTo>
                <a:lnTo>
                  <a:pt x="19761" y="139636"/>
                </a:lnTo>
                <a:lnTo>
                  <a:pt x="5105" y="182537"/>
                </a:lnTo>
                <a:lnTo>
                  <a:pt x="0" y="228600"/>
                </a:lnTo>
                <a:lnTo>
                  <a:pt x="5105" y="274675"/>
                </a:lnTo>
                <a:lnTo>
                  <a:pt x="19761" y="317576"/>
                </a:lnTo>
                <a:lnTo>
                  <a:pt x="42951" y="356412"/>
                </a:lnTo>
                <a:lnTo>
                  <a:pt x="73672" y="390245"/>
                </a:lnTo>
                <a:lnTo>
                  <a:pt x="110883" y="418160"/>
                </a:lnTo>
                <a:lnTo>
                  <a:pt x="153606" y="439242"/>
                </a:lnTo>
                <a:lnTo>
                  <a:pt x="200799" y="452564"/>
                </a:lnTo>
                <a:lnTo>
                  <a:pt x="251460" y="457200"/>
                </a:lnTo>
                <a:lnTo>
                  <a:pt x="1005332" y="457200"/>
                </a:lnTo>
                <a:lnTo>
                  <a:pt x="1055954" y="452564"/>
                </a:lnTo>
                <a:lnTo>
                  <a:pt x="1103122" y="439242"/>
                </a:lnTo>
                <a:lnTo>
                  <a:pt x="1145832" y="418160"/>
                </a:lnTo>
                <a:lnTo>
                  <a:pt x="1183055" y="390245"/>
                </a:lnTo>
                <a:lnTo>
                  <a:pt x="1213789" y="356412"/>
                </a:lnTo>
                <a:lnTo>
                  <a:pt x="1236992" y="317576"/>
                </a:lnTo>
                <a:lnTo>
                  <a:pt x="1251673" y="274675"/>
                </a:lnTo>
                <a:lnTo>
                  <a:pt x="1256792" y="228600"/>
                </a:lnTo>
                <a:close/>
              </a:path>
            </a:pathLst>
          </a:custGeom>
          <a:solidFill>
            <a:srgbClr val="4A2D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3701541" y="1744218"/>
            <a:ext cx="42037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Staff</a:t>
            </a:r>
            <a:endParaRPr sz="14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010410" y="4740614"/>
            <a:ext cx="431800" cy="170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25"/>
              </a:lnSpc>
            </a:pP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Salary</a:t>
            </a:r>
            <a:endParaRPr sz="12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765935" y="4413250"/>
            <a:ext cx="920115" cy="844550"/>
          </a:xfrm>
          <a:prstGeom prst="rect">
            <a:avLst/>
          </a:prstGeom>
          <a:solidFill>
            <a:srgbClr val="D7D7D7"/>
          </a:solidFill>
        </p:spPr>
        <p:txBody>
          <a:bodyPr vert="horz" wrap="square" lIns="0" tIns="13716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80"/>
              </a:spcBef>
            </a:pPr>
            <a:endParaRPr sz="1200">
              <a:latin typeface="Times New Roman"/>
              <a:cs typeface="Times New Roman"/>
            </a:endParaRPr>
          </a:p>
          <a:p>
            <a:pPr marL="244475">
              <a:lnSpc>
                <a:spcPct val="100000"/>
              </a:lnSpc>
              <a:spcBef>
                <a:spcPts val="5"/>
              </a:spcBef>
            </a:pP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Salary</a:t>
            </a:r>
            <a:endParaRPr sz="1200">
              <a:latin typeface="Arial"/>
              <a:cs typeface="Arial"/>
            </a:endParaRPr>
          </a:p>
        </p:txBody>
      </p:sp>
      <p:sp>
        <p:nvSpPr>
          <p:cNvPr id="23" name="object 2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371723" y="2628899"/>
            <a:ext cx="1047750" cy="1028700"/>
          </a:xfrm>
          <a:custGeom>
            <a:avLst/>
            <a:gdLst/>
            <a:ahLst/>
            <a:cxnLst/>
            <a:rect l="l" t="t" r="r" b="b"/>
            <a:pathLst>
              <a:path w="1047750" h="1028700">
                <a:moveTo>
                  <a:pt x="1047369" y="514350"/>
                </a:moveTo>
                <a:lnTo>
                  <a:pt x="1045222" y="467550"/>
                </a:lnTo>
                <a:lnTo>
                  <a:pt x="1038936" y="421932"/>
                </a:lnTo>
                <a:lnTo>
                  <a:pt x="1028661" y="377659"/>
                </a:lnTo>
                <a:lnTo>
                  <a:pt x="1014615" y="334924"/>
                </a:lnTo>
                <a:lnTo>
                  <a:pt x="996962" y="293903"/>
                </a:lnTo>
                <a:lnTo>
                  <a:pt x="975893" y="254800"/>
                </a:lnTo>
                <a:lnTo>
                  <a:pt x="951598" y="217766"/>
                </a:lnTo>
                <a:lnTo>
                  <a:pt x="924255" y="183007"/>
                </a:lnTo>
                <a:lnTo>
                  <a:pt x="894041" y="150698"/>
                </a:lnTo>
                <a:lnTo>
                  <a:pt x="861148" y="121005"/>
                </a:lnTo>
                <a:lnTo>
                  <a:pt x="825766" y="94132"/>
                </a:lnTo>
                <a:lnTo>
                  <a:pt x="788073" y="70256"/>
                </a:lnTo>
                <a:lnTo>
                  <a:pt x="748258" y="49542"/>
                </a:lnTo>
                <a:lnTo>
                  <a:pt x="706501" y="32194"/>
                </a:lnTo>
                <a:lnTo>
                  <a:pt x="662978" y="18389"/>
                </a:lnTo>
                <a:lnTo>
                  <a:pt x="617893" y="8293"/>
                </a:lnTo>
                <a:lnTo>
                  <a:pt x="571423" y="2108"/>
                </a:lnTo>
                <a:lnTo>
                  <a:pt x="523748" y="0"/>
                </a:lnTo>
                <a:lnTo>
                  <a:pt x="476059" y="2108"/>
                </a:lnTo>
                <a:lnTo>
                  <a:pt x="429577" y="8293"/>
                </a:lnTo>
                <a:lnTo>
                  <a:pt x="384479" y="18389"/>
                </a:lnTo>
                <a:lnTo>
                  <a:pt x="340956" y="32194"/>
                </a:lnTo>
                <a:lnTo>
                  <a:pt x="299186" y="49542"/>
                </a:lnTo>
                <a:lnTo>
                  <a:pt x="259346" y="70256"/>
                </a:lnTo>
                <a:lnTo>
                  <a:pt x="221640" y="94132"/>
                </a:lnTo>
                <a:lnTo>
                  <a:pt x="186232" y="121005"/>
                </a:lnTo>
                <a:lnTo>
                  <a:pt x="153327" y="150698"/>
                </a:lnTo>
                <a:lnTo>
                  <a:pt x="123101" y="183007"/>
                </a:lnTo>
                <a:lnTo>
                  <a:pt x="95745" y="217766"/>
                </a:lnTo>
                <a:lnTo>
                  <a:pt x="71437" y="254800"/>
                </a:lnTo>
                <a:lnTo>
                  <a:pt x="50355" y="293903"/>
                </a:lnTo>
                <a:lnTo>
                  <a:pt x="32702" y="334924"/>
                </a:lnTo>
                <a:lnTo>
                  <a:pt x="18656" y="377659"/>
                </a:lnTo>
                <a:lnTo>
                  <a:pt x="8394" y="421932"/>
                </a:lnTo>
                <a:lnTo>
                  <a:pt x="2120" y="467550"/>
                </a:lnTo>
                <a:lnTo>
                  <a:pt x="0" y="514350"/>
                </a:lnTo>
                <a:lnTo>
                  <a:pt x="2120" y="561162"/>
                </a:lnTo>
                <a:lnTo>
                  <a:pt x="8394" y="606780"/>
                </a:lnTo>
                <a:lnTo>
                  <a:pt x="18656" y="651052"/>
                </a:lnTo>
                <a:lnTo>
                  <a:pt x="32702" y="693788"/>
                </a:lnTo>
                <a:lnTo>
                  <a:pt x="50355" y="734809"/>
                </a:lnTo>
                <a:lnTo>
                  <a:pt x="71437" y="773912"/>
                </a:lnTo>
                <a:lnTo>
                  <a:pt x="95745" y="810945"/>
                </a:lnTo>
                <a:lnTo>
                  <a:pt x="123101" y="845705"/>
                </a:lnTo>
                <a:lnTo>
                  <a:pt x="153327" y="878014"/>
                </a:lnTo>
                <a:lnTo>
                  <a:pt x="186232" y="907707"/>
                </a:lnTo>
                <a:lnTo>
                  <a:pt x="221640" y="934580"/>
                </a:lnTo>
                <a:lnTo>
                  <a:pt x="259346" y="958456"/>
                </a:lnTo>
                <a:lnTo>
                  <a:pt x="299186" y="979170"/>
                </a:lnTo>
                <a:lnTo>
                  <a:pt x="340956" y="996518"/>
                </a:lnTo>
                <a:lnTo>
                  <a:pt x="384479" y="1010323"/>
                </a:lnTo>
                <a:lnTo>
                  <a:pt x="429577" y="1020419"/>
                </a:lnTo>
                <a:lnTo>
                  <a:pt x="476059" y="1026604"/>
                </a:lnTo>
                <a:lnTo>
                  <a:pt x="523748" y="1028700"/>
                </a:lnTo>
                <a:lnTo>
                  <a:pt x="571423" y="1026604"/>
                </a:lnTo>
                <a:lnTo>
                  <a:pt x="617893" y="1020419"/>
                </a:lnTo>
                <a:lnTo>
                  <a:pt x="662978" y="1010323"/>
                </a:lnTo>
                <a:lnTo>
                  <a:pt x="706501" y="996518"/>
                </a:lnTo>
                <a:lnTo>
                  <a:pt x="748258" y="979170"/>
                </a:lnTo>
                <a:lnTo>
                  <a:pt x="788073" y="958456"/>
                </a:lnTo>
                <a:lnTo>
                  <a:pt x="825766" y="934580"/>
                </a:lnTo>
                <a:lnTo>
                  <a:pt x="861148" y="907707"/>
                </a:lnTo>
                <a:lnTo>
                  <a:pt x="894041" y="878014"/>
                </a:lnTo>
                <a:lnTo>
                  <a:pt x="924255" y="845705"/>
                </a:lnTo>
                <a:lnTo>
                  <a:pt x="951598" y="810945"/>
                </a:lnTo>
                <a:lnTo>
                  <a:pt x="975893" y="773912"/>
                </a:lnTo>
                <a:lnTo>
                  <a:pt x="996962" y="734809"/>
                </a:lnTo>
                <a:lnTo>
                  <a:pt x="1014615" y="693788"/>
                </a:lnTo>
                <a:lnTo>
                  <a:pt x="1028661" y="651052"/>
                </a:lnTo>
                <a:lnTo>
                  <a:pt x="1038936" y="606780"/>
                </a:lnTo>
                <a:lnTo>
                  <a:pt x="1045222" y="561162"/>
                </a:lnTo>
                <a:lnTo>
                  <a:pt x="1047369" y="514350"/>
                </a:lnTo>
                <a:close/>
              </a:path>
            </a:pathLst>
          </a:custGeom>
          <a:solidFill>
            <a:srgbClr val="8575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3440684" y="2936875"/>
            <a:ext cx="914400" cy="375920"/>
          </a:xfrm>
          <a:prstGeom prst="rect">
            <a:avLst/>
          </a:prstGeom>
        </p:spPr>
        <p:txBody>
          <a:bodyPr vert="horz" wrap="square" lIns="0" tIns="31114" rIns="0" bIns="0" rtlCol="0">
            <a:spAutoFit/>
          </a:bodyPr>
          <a:lstStyle/>
          <a:p>
            <a:pPr marL="12700" marR="5080" indent="173355">
              <a:lnSpc>
                <a:spcPts val="1320"/>
              </a:lnSpc>
              <a:spcBef>
                <a:spcPts val="244"/>
              </a:spcBef>
            </a:pP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Position Management</a:t>
            </a:r>
            <a:endParaRPr sz="12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5321553" y="4762690"/>
            <a:ext cx="441325" cy="170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30"/>
              </a:lnSpc>
            </a:pP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Hourly</a:t>
            </a:r>
            <a:endParaRPr sz="12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5080634" y="4436109"/>
            <a:ext cx="920115" cy="844550"/>
          </a:xfrm>
          <a:prstGeom prst="rect">
            <a:avLst/>
          </a:prstGeom>
          <a:solidFill>
            <a:srgbClr val="D7D7D7"/>
          </a:solidFill>
        </p:spPr>
        <p:txBody>
          <a:bodyPr vert="horz" wrap="square" lIns="0" tIns="13716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80"/>
              </a:spcBef>
            </a:pPr>
            <a:endParaRPr sz="1200">
              <a:latin typeface="Times New Roman"/>
              <a:cs typeface="Times New Roman"/>
            </a:endParaRPr>
          </a:p>
          <a:p>
            <a:pPr marL="240665">
              <a:lnSpc>
                <a:spcPct val="100000"/>
              </a:lnSpc>
            </a:pP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Hourly</a:t>
            </a:r>
            <a:endParaRPr sz="12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794636" y="5856817"/>
            <a:ext cx="914400" cy="47561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indent="-635" algn="ctr">
              <a:lnSpc>
                <a:spcPct val="83400"/>
              </a:lnSpc>
              <a:spcBef>
                <a:spcPts val="125"/>
              </a:spcBef>
            </a:pP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Subtype</a:t>
            </a:r>
            <a:r>
              <a:rPr sz="1200" spc="-25" dirty="0">
                <a:solidFill>
                  <a:srgbClr val="FFFFFF"/>
                </a:solidFill>
                <a:latin typeface="Arial"/>
                <a:cs typeface="Arial"/>
              </a:rPr>
              <a:t> is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Fixed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Term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(Fixed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Term)</a:t>
            </a:r>
            <a:endParaRPr sz="12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685925" y="5715000"/>
            <a:ext cx="1131570" cy="787400"/>
          </a:xfrm>
          <a:prstGeom prst="rect">
            <a:avLst/>
          </a:prstGeom>
          <a:solidFill>
            <a:srgbClr val="4A2D84"/>
          </a:solidFill>
        </p:spPr>
        <p:txBody>
          <a:bodyPr vert="horz" wrap="square" lIns="0" tIns="157480" rIns="0" bIns="0" rtlCol="0">
            <a:spAutoFit/>
          </a:bodyPr>
          <a:lstStyle/>
          <a:p>
            <a:pPr marL="108585" marR="100965" indent="-635" algn="ctr">
              <a:lnSpc>
                <a:spcPct val="83400"/>
              </a:lnSpc>
              <a:spcBef>
                <a:spcPts val="1240"/>
              </a:spcBef>
            </a:pP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Subtype</a:t>
            </a:r>
            <a:r>
              <a:rPr sz="1200" spc="-25" dirty="0">
                <a:solidFill>
                  <a:srgbClr val="FFFFFF"/>
                </a:solidFill>
                <a:latin typeface="Arial"/>
                <a:cs typeface="Arial"/>
              </a:rPr>
              <a:t> is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Fixed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Term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(Fixed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Term)</a:t>
            </a:r>
            <a:endParaRPr sz="12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5121528" y="5914094"/>
            <a:ext cx="914400" cy="47561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indent="100965" algn="just">
              <a:lnSpc>
                <a:spcPts val="1200"/>
              </a:lnSpc>
              <a:spcBef>
                <a:spcPts val="125"/>
              </a:spcBef>
            </a:pP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Subtype</a:t>
            </a:r>
            <a:r>
              <a:rPr sz="1200" spc="-25" dirty="0">
                <a:solidFill>
                  <a:srgbClr val="FFFFFF"/>
                </a:solidFill>
                <a:latin typeface="Arial"/>
                <a:cs typeface="Arial"/>
              </a:rPr>
              <a:t> is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Temporary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(Fixed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Term)</a:t>
            </a:r>
            <a:endParaRPr sz="12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4983479" y="5772150"/>
            <a:ext cx="1188720" cy="787400"/>
          </a:xfrm>
          <a:prstGeom prst="rect">
            <a:avLst/>
          </a:prstGeom>
          <a:solidFill>
            <a:srgbClr val="4A2D84"/>
          </a:solidFill>
        </p:spPr>
        <p:txBody>
          <a:bodyPr vert="horz" wrap="square" lIns="0" tIns="158115" rIns="0" bIns="0" rtlCol="0">
            <a:spAutoFit/>
          </a:bodyPr>
          <a:lstStyle/>
          <a:p>
            <a:pPr marL="137795" marR="128270" indent="100965" algn="just">
              <a:lnSpc>
                <a:spcPts val="1200"/>
              </a:lnSpc>
              <a:spcBef>
                <a:spcPts val="1245"/>
              </a:spcBef>
            </a:pP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Subtype</a:t>
            </a:r>
            <a:r>
              <a:rPr sz="1200" spc="-25" dirty="0">
                <a:solidFill>
                  <a:srgbClr val="FFFFFF"/>
                </a:solidFill>
                <a:latin typeface="Arial"/>
                <a:cs typeface="Arial"/>
              </a:rPr>
              <a:t> is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Temporary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(Fixed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Term)</a:t>
            </a:r>
            <a:endParaRPr sz="1200">
              <a:latin typeface="Arial"/>
              <a:cs typeface="Arial"/>
            </a:endParaRPr>
          </a:p>
        </p:txBody>
      </p:sp>
      <p:sp>
        <p:nvSpPr>
          <p:cNvPr id="32" name="Date Placeholder 31">
            <a:extLst>
              <a:ext uri="{FF2B5EF4-FFF2-40B4-BE49-F238E27FC236}">
                <a16:creationId xmlns:a16="http://schemas.microsoft.com/office/drawing/2014/main" id="{280C383D-1D80-E68C-99FD-92C163823CF0}"/>
              </a:ext>
            </a:extLst>
          </p:cNvPr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r>
              <a:rPr lang="en-US"/>
              <a:t>2/12/2026</a:t>
            </a:r>
          </a:p>
        </p:txBody>
      </p:sp>
      <p:sp>
        <p:nvSpPr>
          <p:cNvPr id="33" name="Slide Number Placeholder 32">
            <a:extLst>
              <a:ext uri="{FF2B5EF4-FFF2-40B4-BE49-F238E27FC236}">
                <a16:creationId xmlns:a16="http://schemas.microsoft.com/office/drawing/2014/main" id="{428D8197-FAA1-F71B-98D6-9141B2A4C580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5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3536DAF32DA194DA62B22F973C2D899" ma:contentTypeVersion="18" ma:contentTypeDescription="Create a new document." ma:contentTypeScope="" ma:versionID="043656bcdd85b33549e5d617de0f6ebd">
  <xsd:schema xmlns:xsd="http://www.w3.org/2001/XMLSchema" xmlns:xs="http://www.w3.org/2001/XMLSchema" xmlns:p="http://schemas.microsoft.com/office/2006/metadata/properties" xmlns:ns2="4a91ee42-f451-4c55-b0c9-f5c7a4b7ee1f" targetNamespace="http://schemas.microsoft.com/office/2006/metadata/properties" ma:root="true" ma:fieldsID="6f2a979d253704bccad0c1d0049c4b1c" ns2:_="">
    <xsd:import namespace="4a91ee42-f451-4c55-b0c9-f5c7a4b7ee1f"/>
    <xsd:element name="properties">
      <xsd:complexType>
        <xsd:sequence>
          <xsd:element name="documentManagement">
            <xsd:complexType>
              <xsd:all>
                <xsd:element ref="ns2:Documenttype" minOccurs="0"/>
                <xsd:element ref="ns2:Owner" minOccurs="0"/>
                <xsd:element ref="ns2:Website" minOccurs="0"/>
                <xsd:element ref="ns2:Location" minOccurs="0"/>
                <xsd:element ref="ns2:Approver" minOccurs="0"/>
                <xsd:element ref="ns2:Review_x0020_frequency" minOccurs="0"/>
                <xsd:element ref="ns2:ContentAuthor" minOccurs="0"/>
                <xsd:element ref="ns2:Linkedlocation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ADArequirement" minOccurs="0"/>
                <xsd:element ref="ns2:Reason_x0020_for_x0020_the_x0020_search_x0020_waiver" minOccurs="0"/>
                <xsd:element ref="ns2:Visa_x0020_sponsorship" minOccurs="0"/>
                <xsd:element ref="ns2:Notes" minOccurs="0"/>
                <xsd:element ref="ns2:PermanentLink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a91ee42-f451-4c55-b0c9-f5c7a4b7ee1f" elementFormDefault="qualified">
    <xsd:import namespace="http://schemas.microsoft.com/office/2006/documentManagement/types"/>
    <xsd:import namespace="http://schemas.microsoft.com/office/infopath/2007/PartnerControls"/>
    <xsd:element name="Documenttype" ma:index="2" nillable="true" ma:displayName="Document type" ma:format="Dropdown" ma:internalName="Documenttype">
      <xsd:simpleType>
        <xsd:restriction base="dms:Choice">
          <xsd:enumeration value="Form"/>
          <xsd:enumeration value="Guide"/>
          <xsd:enumeration value="Checklist"/>
          <xsd:enumeration value="Template"/>
          <xsd:enumeration value="Presentation"/>
        </xsd:restriction>
      </xsd:simpleType>
    </xsd:element>
    <xsd:element name="Owner" ma:index="3" nillable="true" ma:displayName="Unit" ma:description="Indicates the functional area of UWHR and ownership by VP, AVP or Executive Director" ma:format="Dropdown" ma:internalName="Owner" ma:readOnly="false">
      <xsd:simpleType>
        <xsd:restriction base="dms:Choice">
          <xsd:enumeration value="Operations"/>
          <xsd:enumeration value="Policy"/>
          <xsd:enumeration value="Compensation"/>
          <xsd:enumeration value="Labor Relations"/>
          <xsd:enumeration value="POD"/>
          <xsd:enumeration value="Employee Experience"/>
          <xsd:enumeration value="TTM"/>
          <xsd:enumeration value="VPHR"/>
          <xsd:enumeration value="Benefits"/>
          <xsd:enumeration value="DSO"/>
          <xsd:enumeration value="EOAA"/>
          <xsd:enumeration value="Recruiting"/>
        </xsd:restriction>
      </xsd:simpleType>
    </xsd:element>
    <xsd:element name="Website" ma:index="4" nillable="true" ma:displayName="Microsite" ma:default="UWHR" ma:format="Dropdown" ma:internalName="Website">
      <xsd:simpleType>
        <xsd:restriction base="dms:Choice">
          <xsd:enumeration value="UWHR"/>
          <xsd:enumeration value="Whole U"/>
          <xsd:enumeration value="Jobs"/>
          <xsd:enumeration value="CFD"/>
          <xsd:enumeration value="EWH"/>
          <xsd:enumeration value="VPHR"/>
          <xsd:enumeration value="Benefits"/>
          <xsd:enumeration value="Operations"/>
          <xsd:enumeration value="Compensation"/>
          <xsd:enumeration value="DSO"/>
          <xsd:enumeration value="Labor Relations"/>
          <xsd:enumeration value="WorkLife"/>
          <xsd:enumeration value="TTM"/>
          <xsd:enumeration value="Diversity, Equity, Inclusion"/>
          <xsd:enumeration value="Student Employment"/>
          <xsd:enumeration value="Hybrid Work"/>
          <xsd:enumeration value="HR Support for Budget Reductions"/>
          <xsd:enumeration value="Workday HCM"/>
          <xsd:enumeration value="Time and Absence"/>
          <xsd:enumeration value="Employee Experience"/>
          <xsd:enumeration value="POD"/>
          <xsd:enumeration value="Policy"/>
        </xsd:restriction>
      </xsd:simpleType>
    </xsd:element>
    <xsd:element name="Location" ma:index="5" nillable="true" ma:displayName="Applies at:" ma:default="Campus &amp; Medical Centers" ma:description="Indicates an enterprise-wide, campus, or medical center document." ma:format="Dropdown" ma:internalName="Location" ma:readOnly="false">
      <xsd:simpleType>
        <xsd:restriction base="dms:Choice">
          <xsd:enumeration value="Campus &amp; Medical Centers"/>
          <xsd:enumeration value="Campus"/>
          <xsd:enumeration value="Medical Centers"/>
        </xsd:restriction>
      </xsd:simpleType>
    </xsd:element>
    <xsd:element name="Approver" ma:index="6" nillable="true" ma:displayName="Approver" ma:list="UserInfo" ma:SharePointGroup="0" ma:internalName="Approver" ma:readOnly="fals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Review_x0020_frequency" ma:index="7" nillable="true" ma:displayName="Review frequency" ma:default="12" ma:format="Dropdown" ma:internalName="Review_x0020_frequency" ma:readOnly="false">
      <xsd:simpleType>
        <xsd:restriction base="dms:Choice">
          <xsd:enumeration value="12"/>
          <xsd:enumeration value="24"/>
          <xsd:enumeration value="36"/>
          <xsd:enumeration value="None"/>
        </xsd:restriction>
      </xsd:simpleType>
    </xsd:element>
    <xsd:element name="ContentAuthor" ma:index="9" nillable="true" ma:displayName="Content Author" ma:description="Primary individual(s) who will be provide updates to content and who should be notified when a document is scheduled for review." ma:format="Dropdown" ma:list="UserInfo" ma:SharePointGroup="0" ma:internalName="ContentAuthor" ma:readOnly="fals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Linkedlocation" ma:index="10" nillable="true" ma:displayName="Linked location" ma:format="Hyperlink" ma:internalName="Linkedlocation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13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ADArequirement" ma:index="18" nillable="true" ma:displayName="ADA requirement" ma:default="WCAG 2.0" ma:format="Dropdown" ma:hidden="true" ma:internalName="ADArequirement" ma:readOnly="false">
      <xsd:simpleType>
        <xsd:restriction base="dms:Choice">
          <xsd:enumeration value="WCAG 2.0"/>
          <xsd:enumeration value="Exempt"/>
        </xsd:restriction>
      </xsd:simpleType>
    </xsd:element>
    <xsd:element name="Reason_x0020_for_x0020_the_x0020_search_x0020_waiver" ma:index="19" nillable="true" ma:displayName="Reason for the search waiver" ma:hidden="true" ma:internalName="Reason_x0020_for_x0020_the_x0020_search_x0020_waiver" ma:readOnly="false">
      <xsd:simpleType>
        <xsd:restriction base="dms:Choice">
          <xsd:enumeration value="Spouse or partner accommodation"/>
          <xsd:enumeration value="Critical hire"/>
          <xsd:enumeration value="Candidate specifically named in a contract or grant"/>
          <xsd:enumeration value="Uniquely qualified"/>
        </xsd:restriction>
      </xsd:simpleType>
    </xsd:element>
    <xsd:element name="Visa_x0020_sponsorship" ma:index="20" nillable="true" ma:displayName="Visa sponsorship" ma:hidden="true" ma:internalName="Visa_x0020_sponsorship" ma:readOnly="false">
      <xsd:simpleType>
        <xsd:restriction base="dms:Boolean"/>
      </xsd:simpleType>
    </xsd:element>
    <xsd:element name="Notes" ma:index="23" nillable="true" ma:displayName="Notes" ma:description="Miscellany information to help manage the document" ma:format="Dropdown" ma:internalName="Notes">
      <xsd:simpleType>
        <xsd:restriction base="dms:Text">
          <xsd:maxLength value="255"/>
        </xsd:restriction>
      </xsd:simpleType>
    </xsd:element>
    <xsd:element name="PermanentLinks" ma:index="24" nillable="true" ma:displayName="Permanent Links" ma:format="Dropdown" ma:internalName="PermanentLinks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Owner xmlns="4a91ee42-f451-4c55-b0c9-f5c7a4b7ee1f">Policy</Owner>
    <Approver xmlns="4a91ee42-f451-4c55-b0c9-f5c7a4b7ee1f">
      <UserInfo>
        <DisplayName>Marisa Graudins</DisplayName>
        <AccountId>20</AccountId>
        <AccountType/>
      </UserInfo>
    </Approver>
    <Location xmlns="4a91ee42-f451-4c55-b0c9-f5c7a4b7ee1f">Campus &amp; Medical Centers</Location>
    <Documenttype xmlns="4a91ee42-f451-4c55-b0c9-f5c7a4b7ee1f">Guide</Documenttype>
    <Website xmlns="4a91ee42-f451-4c55-b0c9-f5c7a4b7ee1f">UWHR</Website>
    <ADArequirement xmlns="4a91ee42-f451-4c55-b0c9-f5c7a4b7ee1f">WCAG 2.0</ADArequirement>
    <Review_x0020_frequency xmlns="4a91ee42-f451-4c55-b0c9-f5c7a4b7ee1f">12</Review_x0020_frequency>
    <Reason_x0020_for_x0020_the_x0020_search_x0020_waiver xmlns="4a91ee42-f451-4c55-b0c9-f5c7a4b7ee1f" xsi:nil="true"/>
    <Notes xmlns="4a91ee42-f451-4c55-b0c9-f5c7a4b7ee1f" xsi:nil="true"/>
    <Visa_x0020_sponsorship xmlns="4a91ee42-f451-4c55-b0c9-f5c7a4b7ee1f" xsi:nil="true"/>
    <ContentAuthor xmlns="4a91ee42-f451-4c55-b0c9-f5c7a4b7ee1f">
      <UserInfo>
        <DisplayName/>
        <AccountId xsi:nil="true"/>
        <AccountType/>
      </UserInfo>
    </ContentAuthor>
    <Linkedlocation xmlns="4a91ee42-f451-4c55-b0c9-f5c7a4b7ee1f">
      <Url xsi:nil="true"/>
      <Description xsi:nil="true"/>
    </Linkedlocation>
    <PermanentLinks xmlns="4a91ee42-f451-4c55-b0c9-f5c7a4b7ee1f">https://uwnetid.sharepoint.com/:p:/s/uwhr_web_document_library/IQASWzIwgfUET7kkH7r_WyjeAWuK602R-jYH_kSvlPMDxPw?e=oEfH5E</PermanentLinks>
  </documentManagement>
</p:properties>
</file>

<file path=customXml/itemProps1.xml><?xml version="1.0" encoding="utf-8"?>
<ds:datastoreItem xmlns:ds="http://schemas.openxmlformats.org/officeDocument/2006/customXml" ds:itemID="{4B50F45E-9112-48BF-A44C-F0BFD1315FEE}"/>
</file>

<file path=customXml/itemProps2.xml><?xml version="1.0" encoding="utf-8"?>
<ds:datastoreItem xmlns:ds="http://schemas.openxmlformats.org/officeDocument/2006/customXml" ds:itemID="{6A2F2FB8-98F0-4928-9C2B-79C48283EE14}"/>
</file>

<file path=customXml/itemProps3.xml><?xml version="1.0" encoding="utf-8"?>
<ds:datastoreItem xmlns:ds="http://schemas.openxmlformats.org/officeDocument/2006/customXml" ds:itemID="{DF6063B6-10E5-48F0-9A0A-FCBAAC548BEC}"/>
</file>

<file path=docMetadata/LabelInfo.xml><?xml version="1.0" encoding="utf-8"?>
<clbl:labelList xmlns:clbl="http://schemas.microsoft.com/office/2020/mipLabelMetadata">
  <clbl:label id="{f6b6dd5b-f02f-441a-99a0-162ac5060bd2}" enabled="0" method="" siteId="{f6b6dd5b-f02f-441a-99a0-162ac5060bd2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132</TotalTime>
  <Words>665</Words>
  <Application>Microsoft Office PowerPoint</Application>
  <PresentationFormat>Custom</PresentationFormat>
  <Paragraphs>192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Aptos</vt:lpstr>
      <vt:lpstr>Arial</vt:lpstr>
      <vt:lpstr>Calibri</vt:lpstr>
      <vt:lpstr>Encode Sans Normal</vt:lpstr>
      <vt:lpstr>Times New Roman</vt:lpstr>
      <vt:lpstr>Office Theme</vt:lpstr>
      <vt:lpstr>UW Funded Student Employees</vt:lpstr>
      <vt:lpstr>Externally Funded</vt:lpstr>
      <vt:lpstr>Not Funded By UW</vt:lpstr>
      <vt:lpstr>EMERITUS/RETIREE ACADEMIC PERSONNEL</vt:lpstr>
      <vt:lpstr>RETIRED STAFF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Employee Type and Subtype_UW Student Employees</dc:title>
  <dc:creator>Jessica B. Rudy</dc:creator>
  <cp:keywords>Position management</cp:keywords>
  <cp:lastModifiedBy>Trista Truemper</cp:lastModifiedBy>
  <cp:revision>58</cp:revision>
  <dcterms:created xsi:type="dcterms:W3CDTF">2026-02-12T23:27:39Z</dcterms:created>
  <dcterms:modified xsi:type="dcterms:W3CDTF">2026-02-27T16:57:32Z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2022-07-29T00:00:00Z</vt:filetime>
  </property>
  <property fmtid="{D5CDD505-2E9C-101B-9397-08002B2CF9AE}" pid="3" name="Creator">
    <vt:lpwstr>Microsoft® Visio® 2019</vt:lpwstr>
  </property>
  <property fmtid="{D5CDD505-2E9C-101B-9397-08002B2CF9AE}" pid="4" name="LastSaved">
    <vt:filetime>2026-02-12T00:00:00Z</vt:filetime>
  </property>
  <property fmtid="{D5CDD505-2E9C-101B-9397-08002B2CF9AE}" pid="5" name="Producer">
    <vt:lpwstr>Microsoft® Visio® 2019</vt:lpwstr>
  </property>
  <property fmtid="{D5CDD505-2E9C-101B-9397-08002B2CF9AE}" pid="6" name="ContentTypeId">
    <vt:lpwstr>0x01010063536DAF32DA194DA62B22F973C2D899</vt:lpwstr>
  </property>
  <property fmtid="{D5CDD505-2E9C-101B-9397-08002B2CF9AE}" pid="7" name="ReviewDate">
    <vt:filetime>2027-04-01T07:00:00Z</vt:filetime>
  </property>
  <property fmtid="{D5CDD505-2E9C-101B-9397-08002B2CF9AE}" pid="8" name="TaxKeyword">
    <vt:lpwstr>4;#Position management|46be4ec3-0bff-478a-9d5d-ac9af4938dca</vt:lpwstr>
  </property>
</Properties>
</file>