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Metadata/LabelInfo.xml" ContentType="application/vnd.ms-office.classificationlabel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7772400" cy="10058400"/>
  <p:notesSz cx="7772400" cy="10058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419" autoAdjust="0"/>
  </p:normalViewPr>
  <p:slideViewPr>
    <p:cSldViewPr>
      <p:cViewPr varScale="1">
        <p:scale>
          <a:sx n="69" d="100"/>
          <a:sy n="69" d="100"/>
        </p:scale>
        <p:origin x="3114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2.xml"/><Relationship Id="rId5" Type="http://schemas.openxmlformats.org/officeDocument/2006/relationships/presProps" Target="presProps.xml"/><Relationship Id="rId10" Type="http://schemas.openxmlformats.org/officeDocument/2006/relationships/customXml" Target="../customXml/item1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ista Truemper" userId="99575bce-dddb-4818-bb07-b293fdd98daa" providerId="ADAL" clId="{96BEC130-7C21-40B0-B90E-88C03787DAB9}"/>
    <pc:docChg chg="delSld">
      <pc:chgData name="Trista Truemper" userId="99575bce-dddb-4818-bb07-b293fdd98daa" providerId="ADAL" clId="{96BEC130-7C21-40B0-B90E-88C03787DAB9}" dt="2026-02-27T16:45:03.041" v="7" actId="2696"/>
      <pc:docMkLst>
        <pc:docMk/>
      </pc:docMkLst>
      <pc:sldChg chg="del">
        <pc:chgData name="Trista Truemper" userId="99575bce-dddb-4818-bb07-b293fdd98daa" providerId="ADAL" clId="{96BEC130-7C21-40B0-B90E-88C03787DAB9}" dt="2026-02-27T16:44:48.485" v="0" actId="2696"/>
        <pc:sldMkLst>
          <pc:docMk/>
          <pc:sldMk cId="0" sldId="257"/>
        </pc:sldMkLst>
      </pc:sldChg>
      <pc:sldChg chg="del">
        <pc:chgData name="Trista Truemper" userId="99575bce-dddb-4818-bb07-b293fdd98daa" providerId="ADAL" clId="{96BEC130-7C21-40B0-B90E-88C03787DAB9}" dt="2026-02-27T16:44:50.650" v="1" actId="2696"/>
        <pc:sldMkLst>
          <pc:docMk/>
          <pc:sldMk cId="0" sldId="258"/>
        </pc:sldMkLst>
      </pc:sldChg>
      <pc:sldChg chg="del">
        <pc:chgData name="Trista Truemper" userId="99575bce-dddb-4818-bb07-b293fdd98daa" providerId="ADAL" clId="{96BEC130-7C21-40B0-B90E-88C03787DAB9}" dt="2026-02-27T16:44:52.388" v="2" actId="2696"/>
        <pc:sldMkLst>
          <pc:docMk/>
          <pc:sldMk cId="0" sldId="259"/>
        </pc:sldMkLst>
      </pc:sldChg>
      <pc:sldChg chg="del">
        <pc:chgData name="Trista Truemper" userId="99575bce-dddb-4818-bb07-b293fdd98daa" providerId="ADAL" clId="{96BEC130-7C21-40B0-B90E-88C03787DAB9}" dt="2026-02-27T16:44:54.962" v="3" actId="2696"/>
        <pc:sldMkLst>
          <pc:docMk/>
          <pc:sldMk cId="0" sldId="260"/>
        </pc:sldMkLst>
      </pc:sldChg>
      <pc:sldChg chg="del">
        <pc:chgData name="Trista Truemper" userId="99575bce-dddb-4818-bb07-b293fdd98daa" providerId="ADAL" clId="{96BEC130-7C21-40B0-B90E-88C03787DAB9}" dt="2026-02-27T16:44:56.896" v="4" actId="2696"/>
        <pc:sldMkLst>
          <pc:docMk/>
          <pc:sldMk cId="0" sldId="261"/>
        </pc:sldMkLst>
      </pc:sldChg>
      <pc:sldChg chg="del">
        <pc:chgData name="Trista Truemper" userId="99575bce-dddb-4818-bb07-b293fdd98daa" providerId="ADAL" clId="{96BEC130-7C21-40B0-B90E-88C03787DAB9}" dt="2026-02-27T16:44:58.931" v="5" actId="2696"/>
        <pc:sldMkLst>
          <pc:docMk/>
          <pc:sldMk cId="0" sldId="262"/>
        </pc:sldMkLst>
      </pc:sldChg>
      <pc:sldChg chg="del">
        <pc:chgData name="Trista Truemper" userId="99575bce-dddb-4818-bb07-b293fdd98daa" providerId="ADAL" clId="{96BEC130-7C21-40B0-B90E-88C03787DAB9}" dt="2026-02-27T16:45:00.887" v="6" actId="2696"/>
        <pc:sldMkLst>
          <pc:docMk/>
          <pc:sldMk cId="0" sldId="263"/>
        </pc:sldMkLst>
      </pc:sldChg>
      <pc:sldChg chg="del">
        <pc:chgData name="Trista Truemper" userId="99575bce-dddb-4818-bb07-b293fdd98daa" providerId="ADAL" clId="{96BEC130-7C21-40B0-B90E-88C03787DAB9}" dt="2026-02-27T16:45:03.041" v="7" actId="2696"/>
        <pc:sldMkLst>
          <pc:docMk/>
          <pc:sldMk cId="0" sldId="264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33198FD-0B09-FE91-6B0D-434F83097D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43B9BC-99AF-3134-00D2-C65E2C36B64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C6575C-8FA1-491A-8937-7BF585BD24F7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52A080-ECEE-E3C6-B959-5B1F096A263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UWHR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CC001E-67FB-9AED-F680-2C1B95F88F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A7C47F-A7D5-4D72-B786-5FFB16C89A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44016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A3CFE-1F02-4F49-9776-B115CF8C7C5F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74925" y="1257300"/>
            <a:ext cx="2622550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77875" y="4840288"/>
            <a:ext cx="6216650" cy="3960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UWHR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EEF555-07F1-4F5A-8431-9B1A63C1D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48704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Flowchart created to help Workday users determine UW funded faculty. Employee subtypes include: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dirty="0"/>
              <a:t>Regular Practice Plan:</a:t>
            </a:r>
            <a:r>
              <a:rPr lang="en-US" dirty="0"/>
              <a:t> Multi-year or indefinite faculty in the School of Medicine who participate in the Practice Plan.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dirty="0"/>
              <a:t>Regular Salary:</a:t>
            </a:r>
            <a:r>
              <a:rPr lang="en-US" dirty="0"/>
              <a:t> Multi-year or indefinite faculty not affiliated with the Practice Plan.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dirty="0"/>
              <a:t>Regular PDR (Paid Direct):</a:t>
            </a:r>
            <a:r>
              <a:rPr lang="en-US" dirty="0"/>
              <a:t> Multi-year or indefinite faculty whose job profile is outside the main faculty list; compensated directly.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b="1" dirty="0"/>
              <a:t>Temporary (Fixed Term):</a:t>
            </a:r>
            <a:r>
              <a:rPr lang="en-US" dirty="0"/>
              <a:t> Hourly, short-term faculty appointments.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b="1" dirty="0"/>
              <a:t>Fixed Term (Fixed Term):</a:t>
            </a:r>
            <a:r>
              <a:rPr lang="en-US" dirty="0"/>
              <a:t> Stipend or salaried short-term faculty not part of the Practice Plan.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b="1" dirty="0"/>
              <a:t>Fixed Term Practice Plan (Fixed Term):</a:t>
            </a:r>
            <a:r>
              <a:rPr lang="en-US" dirty="0"/>
              <a:t> Salaried short-term faculty in the School of Medicine who are part of the Practice Plan.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F555-07F1-4F5A-8431-9B1A63C1D51A}" type="slidenum">
              <a:rPr lang="en-US" smtClean="0"/>
              <a:t>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BD7AA1-4673-F9B2-06E7-A212C9D5202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UWHR</a:t>
            </a:r>
          </a:p>
        </p:txBody>
      </p:sp>
    </p:spTree>
    <p:extLst>
      <p:ext uri="{BB962C8B-B14F-4D97-AF65-F5344CB8AC3E}">
        <p14:creationId xmlns:p14="http://schemas.microsoft.com/office/powerpoint/2010/main" val="342804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7772400" cy="10058400"/>
          </a:xfrm>
          <a:custGeom>
            <a:avLst/>
            <a:gdLst/>
            <a:ahLst/>
            <a:cxnLst/>
            <a:rect l="l" t="t" r="r" b="b"/>
            <a:pathLst>
              <a:path w="7772400" h="10058400">
                <a:moveTo>
                  <a:pt x="0" y="10058400"/>
                </a:moveTo>
                <a:lnTo>
                  <a:pt x="7772400" y="10058400"/>
                </a:lnTo>
                <a:lnTo>
                  <a:pt x="7772400" y="0"/>
                </a:lnTo>
                <a:lnTo>
                  <a:pt x="0" y="0"/>
                </a:lnTo>
                <a:lnTo>
                  <a:pt x="0" y="100584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634" y="269875"/>
            <a:ext cx="3061335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516369" y="9579884"/>
            <a:ext cx="957579" cy="1970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300634" y="269875"/>
            <a:ext cx="7243166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dirty="0">
                <a:latin typeface="Encode Sans Normal" panose="02000000000000000000" pitchFamily="2" charset="0"/>
              </a:rPr>
              <a:t>UW Funded Faculty</a:t>
            </a:r>
            <a:br>
              <a:rPr lang="en-US" dirty="0">
                <a:latin typeface="Encode Sans Normal" panose="02000000000000000000" pitchFamily="2" charset="0"/>
              </a:rPr>
            </a:br>
            <a:endParaRPr spc="-80" dirty="0"/>
          </a:p>
        </p:txBody>
      </p:sp>
      <p:grpSp>
        <p:nvGrp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840230" y="1028699"/>
            <a:ext cx="2655191" cy="1771391"/>
            <a:chOff x="1840230" y="1028699"/>
            <a:chExt cx="2655191" cy="1743075"/>
          </a:xfrm>
        </p:grpSpPr>
        <p:sp>
          <p:nvSpPr>
            <p:cNvPr id="5" name="object 5"/>
            <p:cNvSpPr/>
            <p:nvPr/>
          </p:nvSpPr>
          <p:spPr>
            <a:xfrm>
              <a:off x="3496055" y="1028699"/>
              <a:ext cx="999366" cy="337420"/>
            </a:xfrm>
            <a:custGeom>
              <a:avLst/>
              <a:gdLst/>
              <a:ahLst/>
              <a:cxnLst/>
              <a:rect l="l" t="t" r="r" b="b"/>
              <a:pathLst>
                <a:path w="1257300" h="457200">
                  <a:moveTo>
                    <a:pt x="1256792" y="228600"/>
                  </a:moveTo>
                  <a:lnTo>
                    <a:pt x="1251673" y="182537"/>
                  </a:lnTo>
                  <a:lnTo>
                    <a:pt x="1236992" y="139636"/>
                  </a:lnTo>
                  <a:lnTo>
                    <a:pt x="1213789" y="100799"/>
                  </a:lnTo>
                  <a:lnTo>
                    <a:pt x="1183068" y="66967"/>
                  </a:lnTo>
                  <a:lnTo>
                    <a:pt x="1145832" y="39052"/>
                  </a:lnTo>
                  <a:lnTo>
                    <a:pt x="1103122" y="17970"/>
                  </a:lnTo>
                  <a:lnTo>
                    <a:pt x="1055954" y="4648"/>
                  </a:lnTo>
                  <a:lnTo>
                    <a:pt x="1005332" y="0"/>
                  </a:lnTo>
                  <a:lnTo>
                    <a:pt x="251460" y="0"/>
                  </a:lnTo>
                  <a:lnTo>
                    <a:pt x="200799" y="4648"/>
                  </a:lnTo>
                  <a:lnTo>
                    <a:pt x="153606" y="17970"/>
                  </a:lnTo>
                  <a:lnTo>
                    <a:pt x="110883" y="39052"/>
                  </a:lnTo>
                  <a:lnTo>
                    <a:pt x="73672" y="66967"/>
                  </a:lnTo>
                  <a:lnTo>
                    <a:pt x="42951" y="100799"/>
                  </a:lnTo>
                  <a:lnTo>
                    <a:pt x="19761" y="139636"/>
                  </a:lnTo>
                  <a:lnTo>
                    <a:pt x="5105" y="182537"/>
                  </a:lnTo>
                  <a:lnTo>
                    <a:pt x="0" y="228600"/>
                  </a:lnTo>
                  <a:lnTo>
                    <a:pt x="5105" y="274675"/>
                  </a:lnTo>
                  <a:lnTo>
                    <a:pt x="19761" y="317576"/>
                  </a:lnTo>
                  <a:lnTo>
                    <a:pt x="42951" y="356412"/>
                  </a:lnTo>
                  <a:lnTo>
                    <a:pt x="73672" y="390245"/>
                  </a:lnTo>
                  <a:lnTo>
                    <a:pt x="110883" y="418160"/>
                  </a:lnTo>
                  <a:lnTo>
                    <a:pt x="153606" y="439242"/>
                  </a:lnTo>
                  <a:lnTo>
                    <a:pt x="200799" y="452564"/>
                  </a:lnTo>
                  <a:lnTo>
                    <a:pt x="251460" y="457200"/>
                  </a:lnTo>
                  <a:lnTo>
                    <a:pt x="1005332" y="457200"/>
                  </a:lnTo>
                  <a:lnTo>
                    <a:pt x="1055954" y="452564"/>
                  </a:lnTo>
                  <a:lnTo>
                    <a:pt x="1103122" y="439242"/>
                  </a:lnTo>
                  <a:lnTo>
                    <a:pt x="1145832" y="418160"/>
                  </a:lnTo>
                  <a:lnTo>
                    <a:pt x="1183055" y="390245"/>
                  </a:lnTo>
                  <a:lnTo>
                    <a:pt x="1213789" y="356412"/>
                  </a:lnTo>
                  <a:lnTo>
                    <a:pt x="1236992" y="317576"/>
                  </a:lnTo>
                  <a:lnTo>
                    <a:pt x="1251673" y="274675"/>
                  </a:lnTo>
                  <a:lnTo>
                    <a:pt x="1256792" y="228600"/>
                  </a:lnTo>
                  <a:close/>
                </a:path>
              </a:pathLst>
            </a:custGeom>
            <a:solidFill>
              <a:srgbClr val="4A2D83"/>
            </a:solidFill>
          </p:spPr>
          <p:txBody>
            <a:bodyPr wrap="square" lIns="0" tIns="0" rIns="0" bIns="0" rtlCol="0"/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</a:rPr>
                <a:t>Faculty</a:t>
              </a:r>
              <a:endParaRPr sz="1600" dirty="0">
                <a:solidFill>
                  <a:schemeClr val="bg1"/>
                </a:solidFill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1840230" y="1857374"/>
              <a:ext cx="977265" cy="914400"/>
            </a:xfrm>
            <a:custGeom>
              <a:avLst/>
              <a:gdLst/>
              <a:ahLst/>
              <a:cxnLst/>
              <a:rect l="l" t="t" r="r" b="b"/>
              <a:pathLst>
                <a:path w="977264" h="914400">
                  <a:moveTo>
                    <a:pt x="977265" y="457200"/>
                  </a:moveTo>
                  <a:lnTo>
                    <a:pt x="974737" y="410438"/>
                  </a:lnTo>
                  <a:lnTo>
                    <a:pt x="967320" y="365036"/>
                  </a:lnTo>
                  <a:lnTo>
                    <a:pt x="955268" y="321208"/>
                  </a:lnTo>
                  <a:lnTo>
                    <a:pt x="938834" y="279196"/>
                  </a:lnTo>
                  <a:lnTo>
                    <a:pt x="918248" y="239229"/>
                  </a:lnTo>
                  <a:lnTo>
                    <a:pt x="893762" y="201536"/>
                  </a:lnTo>
                  <a:lnTo>
                    <a:pt x="865619" y="166344"/>
                  </a:lnTo>
                  <a:lnTo>
                    <a:pt x="834072" y="133883"/>
                  </a:lnTo>
                  <a:lnTo>
                    <a:pt x="799350" y="104381"/>
                  </a:lnTo>
                  <a:lnTo>
                    <a:pt x="761733" y="78066"/>
                  </a:lnTo>
                  <a:lnTo>
                    <a:pt x="721436" y="55168"/>
                  </a:lnTo>
                  <a:lnTo>
                    <a:pt x="678726" y="35915"/>
                  </a:lnTo>
                  <a:lnTo>
                    <a:pt x="633831" y="20548"/>
                  </a:lnTo>
                  <a:lnTo>
                    <a:pt x="587006" y="9296"/>
                  </a:lnTo>
                  <a:lnTo>
                    <a:pt x="538505" y="2362"/>
                  </a:lnTo>
                  <a:lnTo>
                    <a:pt x="488569" y="0"/>
                  </a:lnTo>
                  <a:lnTo>
                    <a:pt x="438645" y="2362"/>
                  </a:lnTo>
                  <a:lnTo>
                    <a:pt x="390156" y="9296"/>
                  </a:lnTo>
                  <a:lnTo>
                    <a:pt x="343357" y="20548"/>
                  </a:lnTo>
                  <a:lnTo>
                    <a:pt x="298475" y="35915"/>
                  </a:lnTo>
                  <a:lnTo>
                    <a:pt x="255778" y="55168"/>
                  </a:lnTo>
                  <a:lnTo>
                    <a:pt x="215493" y="78066"/>
                  </a:lnTo>
                  <a:lnTo>
                    <a:pt x="177876" y="104381"/>
                  </a:lnTo>
                  <a:lnTo>
                    <a:pt x="143167" y="133883"/>
                  </a:lnTo>
                  <a:lnTo>
                    <a:pt x="111620" y="166344"/>
                  </a:lnTo>
                  <a:lnTo>
                    <a:pt x="83489" y="201536"/>
                  </a:lnTo>
                  <a:lnTo>
                    <a:pt x="59004" y="239229"/>
                  </a:lnTo>
                  <a:lnTo>
                    <a:pt x="38417" y="279196"/>
                  </a:lnTo>
                  <a:lnTo>
                    <a:pt x="21971" y="321208"/>
                  </a:lnTo>
                  <a:lnTo>
                    <a:pt x="9931" y="365036"/>
                  </a:lnTo>
                  <a:lnTo>
                    <a:pt x="2514" y="410438"/>
                  </a:lnTo>
                  <a:lnTo>
                    <a:pt x="0" y="457200"/>
                  </a:lnTo>
                  <a:lnTo>
                    <a:pt x="2514" y="503859"/>
                  </a:lnTo>
                  <a:lnTo>
                    <a:pt x="9931" y="549173"/>
                  </a:lnTo>
                  <a:lnTo>
                    <a:pt x="21971" y="592912"/>
                  </a:lnTo>
                  <a:lnTo>
                    <a:pt x="38417" y="634860"/>
                  </a:lnTo>
                  <a:lnTo>
                    <a:pt x="59004" y="674776"/>
                  </a:lnTo>
                  <a:lnTo>
                    <a:pt x="83489" y="712431"/>
                  </a:lnTo>
                  <a:lnTo>
                    <a:pt x="111620" y="747598"/>
                  </a:lnTo>
                  <a:lnTo>
                    <a:pt x="143167" y="780046"/>
                  </a:lnTo>
                  <a:lnTo>
                    <a:pt x="177876" y="809523"/>
                  </a:lnTo>
                  <a:lnTo>
                    <a:pt x="215493" y="835837"/>
                  </a:lnTo>
                  <a:lnTo>
                    <a:pt x="255778" y="858723"/>
                  </a:lnTo>
                  <a:lnTo>
                    <a:pt x="298475" y="877976"/>
                  </a:lnTo>
                  <a:lnTo>
                    <a:pt x="343357" y="893343"/>
                  </a:lnTo>
                  <a:lnTo>
                    <a:pt x="390156" y="904608"/>
                  </a:lnTo>
                  <a:lnTo>
                    <a:pt x="438645" y="911542"/>
                  </a:lnTo>
                  <a:lnTo>
                    <a:pt x="488569" y="913892"/>
                  </a:lnTo>
                  <a:lnTo>
                    <a:pt x="538505" y="911542"/>
                  </a:lnTo>
                  <a:lnTo>
                    <a:pt x="587006" y="904608"/>
                  </a:lnTo>
                  <a:lnTo>
                    <a:pt x="633831" y="893343"/>
                  </a:lnTo>
                  <a:lnTo>
                    <a:pt x="678726" y="877976"/>
                  </a:lnTo>
                  <a:lnTo>
                    <a:pt x="721436" y="858723"/>
                  </a:lnTo>
                  <a:lnTo>
                    <a:pt x="761733" y="835837"/>
                  </a:lnTo>
                  <a:lnTo>
                    <a:pt x="799350" y="809523"/>
                  </a:lnTo>
                  <a:lnTo>
                    <a:pt x="834059" y="780046"/>
                  </a:lnTo>
                  <a:lnTo>
                    <a:pt x="865619" y="747598"/>
                  </a:lnTo>
                  <a:lnTo>
                    <a:pt x="893762" y="712431"/>
                  </a:lnTo>
                  <a:lnTo>
                    <a:pt x="918248" y="674776"/>
                  </a:lnTo>
                  <a:lnTo>
                    <a:pt x="938834" y="634860"/>
                  </a:lnTo>
                  <a:lnTo>
                    <a:pt x="955268" y="592912"/>
                  </a:lnTo>
                  <a:lnTo>
                    <a:pt x="967320" y="549173"/>
                  </a:lnTo>
                  <a:lnTo>
                    <a:pt x="974737" y="503859"/>
                  </a:lnTo>
                  <a:lnTo>
                    <a:pt x="977265" y="457200"/>
                  </a:lnTo>
                  <a:close/>
                </a:path>
              </a:pathLst>
            </a:custGeom>
            <a:solidFill>
              <a:srgbClr val="8575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" name="object 2" descr="Includes paid academic affiliate."/>
          <p:cNvSpPr/>
          <p:nvPr/>
        </p:nvSpPr>
        <p:spPr>
          <a:xfrm>
            <a:off x="6215126" y="2400299"/>
            <a:ext cx="871855" cy="484505"/>
          </a:xfrm>
          <a:custGeom>
            <a:avLst/>
            <a:gdLst/>
            <a:ahLst/>
            <a:cxnLst/>
            <a:rect l="l" t="t" r="r" b="b"/>
            <a:pathLst>
              <a:path w="871854" h="484505">
                <a:moveTo>
                  <a:pt x="871474" y="125857"/>
                </a:moveTo>
                <a:lnTo>
                  <a:pt x="861606" y="76784"/>
                </a:lnTo>
                <a:lnTo>
                  <a:pt x="834682" y="36791"/>
                </a:lnTo>
                <a:lnTo>
                  <a:pt x="794689" y="9867"/>
                </a:lnTo>
                <a:lnTo>
                  <a:pt x="745617" y="0"/>
                </a:lnTo>
                <a:lnTo>
                  <a:pt x="125857" y="0"/>
                </a:lnTo>
                <a:lnTo>
                  <a:pt x="76720" y="9867"/>
                </a:lnTo>
                <a:lnTo>
                  <a:pt x="36728" y="36791"/>
                </a:lnTo>
                <a:lnTo>
                  <a:pt x="9842" y="76784"/>
                </a:lnTo>
                <a:lnTo>
                  <a:pt x="0" y="125857"/>
                </a:lnTo>
                <a:lnTo>
                  <a:pt x="0" y="358267"/>
                </a:lnTo>
                <a:lnTo>
                  <a:pt x="9842" y="407352"/>
                </a:lnTo>
                <a:lnTo>
                  <a:pt x="36728" y="447344"/>
                </a:lnTo>
                <a:lnTo>
                  <a:pt x="76720" y="474268"/>
                </a:lnTo>
                <a:lnTo>
                  <a:pt x="125857" y="484124"/>
                </a:lnTo>
                <a:lnTo>
                  <a:pt x="745617" y="484124"/>
                </a:lnTo>
                <a:lnTo>
                  <a:pt x="794689" y="474268"/>
                </a:lnTo>
                <a:lnTo>
                  <a:pt x="834682" y="447344"/>
                </a:lnTo>
                <a:lnTo>
                  <a:pt x="861606" y="407352"/>
                </a:lnTo>
                <a:lnTo>
                  <a:pt x="871474" y="358267"/>
                </a:lnTo>
                <a:lnTo>
                  <a:pt x="871474" y="125857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6296025" y="2421381"/>
            <a:ext cx="711835" cy="414020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065" marR="5080" algn="ctr">
              <a:lnSpc>
                <a:spcPct val="91700"/>
              </a:lnSpc>
              <a:spcBef>
                <a:spcPts val="190"/>
              </a:spcBef>
            </a:pPr>
            <a:r>
              <a:rPr sz="900" dirty="0">
                <a:solidFill>
                  <a:srgbClr val="3C4652"/>
                </a:solidFill>
                <a:latin typeface="Arial"/>
                <a:cs typeface="Arial"/>
              </a:rPr>
              <a:t>Includes</a:t>
            </a:r>
            <a:r>
              <a:rPr sz="900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900" spc="-20" dirty="0">
                <a:solidFill>
                  <a:srgbClr val="3C4652"/>
                </a:solidFill>
                <a:latin typeface="Arial"/>
                <a:cs typeface="Arial"/>
              </a:rPr>
              <a:t>Paid </a:t>
            </a:r>
            <a:r>
              <a:rPr sz="900" spc="-10" dirty="0">
                <a:solidFill>
                  <a:srgbClr val="3C4652"/>
                </a:solidFill>
                <a:latin typeface="Arial"/>
                <a:cs typeface="Arial"/>
              </a:rPr>
              <a:t>Academic Affiliate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71852" y="2107513"/>
            <a:ext cx="914400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380"/>
              </a:lnSpc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Position</a:t>
            </a:r>
            <a:endParaRPr sz="1200" dirty="0">
              <a:latin typeface="Arial"/>
              <a:cs typeface="Arial"/>
            </a:endParaRPr>
          </a:p>
          <a:p>
            <a:pPr algn="ctr">
              <a:lnSpc>
                <a:spcPts val="1380"/>
              </a:lnSpc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Management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17" name="object 1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650492" y="2988310"/>
            <a:ext cx="1371600" cy="440690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46355" rIns="0" bIns="0" rtlCol="0">
            <a:spAutoFit/>
          </a:bodyPr>
          <a:lstStyle/>
          <a:p>
            <a:pPr marL="376555" marR="241300" indent="-127000">
              <a:lnSpc>
                <a:spcPts val="1320"/>
              </a:lnSpc>
              <a:spcBef>
                <a:spcPts val="365"/>
              </a:spcBef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Multi-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Year</a:t>
            </a:r>
            <a:r>
              <a:rPr sz="1200" spc="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or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Indefinite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16" name="object 116"/>
          <p:cNvSpPr txBox="1"/>
          <p:nvPr/>
        </p:nvSpPr>
        <p:spPr>
          <a:xfrm>
            <a:off x="1900427" y="3031321"/>
            <a:ext cx="873125" cy="33845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6364" indent="-127000">
              <a:lnSpc>
                <a:spcPts val="1320"/>
              </a:lnSpc>
              <a:spcBef>
                <a:spcPts val="20"/>
              </a:spcBef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Multi-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Year</a:t>
            </a:r>
            <a:r>
              <a:rPr sz="1200" spc="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or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Indefinite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27504" y="3962231"/>
            <a:ext cx="43180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Salary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85670" y="3886200"/>
            <a:ext cx="1315085" cy="342900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61594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84"/>
              </a:spcBef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Salary</a:t>
            </a:r>
            <a:endParaRPr sz="1200">
              <a:latin typeface="Arial"/>
              <a:cs typeface="Arial"/>
            </a:endParaRPr>
          </a:p>
        </p:txBody>
      </p:sp>
      <p:graphicFrame>
        <p:nvGraphicFramePr>
          <p:cNvPr id="70" name="object 70"/>
          <p:cNvGraphicFramePr>
            <a:graphicFrameLocks noGrp="1"/>
          </p:cNvGraphicFramePr>
          <p:nvPr/>
        </p:nvGraphicFramePr>
        <p:xfrm>
          <a:off x="628650" y="4514850"/>
          <a:ext cx="3315335" cy="15322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543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32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8600">
                <a:tc gridSpan="3">
                  <a:txBody>
                    <a:bodyPr/>
                    <a:lstStyle/>
                    <a:p>
                      <a:pPr marL="100965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Is</a:t>
                      </a:r>
                      <a:r>
                        <a:rPr sz="1200" spc="-1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job</a:t>
                      </a:r>
                      <a:r>
                        <a:rPr sz="1200" spc="-1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profile</a:t>
                      </a:r>
                      <a:r>
                        <a:rPr sz="1200" spc="-2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in</a:t>
                      </a:r>
                      <a:r>
                        <a:rPr sz="1200" spc="-1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list?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solidFill>
                      <a:srgbClr val="CC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400">
                <a:tc gridSpan="3">
                  <a:txBody>
                    <a:bodyPr/>
                    <a:lstStyle/>
                    <a:p>
                      <a:pPr marL="197485" indent="-168275">
                        <a:lnSpc>
                          <a:spcPts val="1380"/>
                        </a:lnSpc>
                        <a:spcBef>
                          <a:spcPts val="755"/>
                        </a:spcBef>
                        <a:buAutoNum type="arabicPeriod"/>
                        <a:tabLst>
                          <a:tab pos="197485" algn="l"/>
                        </a:tabLst>
                      </a:pP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Associate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Professor</a:t>
                      </a:r>
                      <a:r>
                        <a:rPr sz="1200" spc="-4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(10102)</a:t>
                      </a:r>
                      <a:endParaRPr sz="1200" dirty="0">
                        <a:latin typeface="Arial"/>
                        <a:cs typeface="Arial"/>
                      </a:endParaRPr>
                    </a:p>
                    <a:p>
                      <a:pPr marL="197485" indent="-168275">
                        <a:lnSpc>
                          <a:spcPts val="1320"/>
                        </a:lnSpc>
                        <a:buAutoNum type="arabicPeriod"/>
                        <a:tabLst>
                          <a:tab pos="197485" algn="l"/>
                        </a:tabLst>
                      </a:pP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Associate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Professor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Without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Tenure</a:t>
                      </a:r>
                      <a:r>
                        <a:rPr sz="1200" spc="-4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(10112)</a:t>
                      </a:r>
                      <a:endParaRPr sz="1200" dirty="0">
                        <a:latin typeface="Arial"/>
                        <a:cs typeface="Arial"/>
                      </a:endParaRPr>
                    </a:p>
                    <a:p>
                      <a:pPr marL="197485" indent="-168275">
                        <a:lnSpc>
                          <a:spcPts val="1320"/>
                        </a:lnSpc>
                        <a:buAutoNum type="arabicPeriod"/>
                        <a:tabLst>
                          <a:tab pos="197485" algn="l"/>
                        </a:tabLst>
                      </a:pP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Professor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(10101)</a:t>
                      </a:r>
                      <a:endParaRPr sz="1200" dirty="0">
                        <a:latin typeface="Arial"/>
                        <a:cs typeface="Arial"/>
                      </a:endParaRPr>
                    </a:p>
                    <a:p>
                      <a:pPr marL="197485" indent="-168275">
                        <a:lnSpc>
                          <a:spcPts val="1380"/>
                        </a:lnSpc>
                        <a:buAutoNum type="arabicPeriod"/>
                        <a:tabLst>
                          <a:tab pos="197485" algn="l"/>
                        </a:tabLst>
                      </a:pP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Professor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Without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Tenure</a:t>
                      </a:r>
                      <a:r>
                        <a:rPr sz="1200" spc="-4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(10111)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95885" marB="0">
                    <a:solidFill>
                      <a:srgbClr val="E4E4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3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48484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484848"/>
                      </a:solidFill>
                      <a:prstDash val="solid"/>
                    </a:lnL>
                    <a:lnR w="28575">
                      <a:solidFill>
                        <a:srgbClr val="484848"/>
                      </a:solidFill>
                      <a:prstDash val="solid"/>
                    </a:lnR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484848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287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484848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84848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5" name="object 65"/>
          <p:cNvSpPr txBox="1"/>
          <p:nvPr/>
        </p:nvSpPr>
        <p:spPr>
          <a:xfrm>
            <a:off x="1638300" y="4533731"/>
            <a:ext cx="129603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Is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job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profile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in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 list?</a:t>
            </a:r>
            <a:endParaRPr sz="120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658368" y="4854025"/>
            <a:ext cx="3174365" cy="673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65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1.</a:t>
            </a:r>
            <a:r>
              <a:rPr sz="1200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Associate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Professor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(10102)</a:t>
            </a:r>
            <a:endParaRPr sz="1200" dirty="0">
              <a:latin typeface="Arial"/>
              <a:cs typeface="Arial"/>
            </a:endParaRPr>
          </a:p>
          <a:p>
            <a:pPr>
              <a:lnSpc>
                <a:spcPts val="1320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2.</a:t>
            </a:r>
            <a:r>
              <a:rPr sz="1200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Associate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Professor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Without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Tenure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(10112)</a:t>
            </a:r>
            <a:endParaRPr sz="1200" dirty="0">
              <a:latin typeface="Arial"/>
              <a:cs typeface="Arial"/>
            </a:endParaRPr>
          </a:p>
          <a:p>
            <a:pPr>
              <a:lnSpc>
                <a:spcPts val="1320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3.</a:t>
            </a:r>
            <a:r>
              <a:rPr sz="1200" spc="-3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Professor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(10101)</a:t>
            </a:r>
            <a:endParaRPr sz="1200" dirty="0">
              <a:latin typeface="Arial"/>
              <a:cs typeface="Arial"/>
            </a:endParaRPr>
          </a:p>
          <a:p>
            <a:pPr>
              <a:lnSpc>
                <a:spcPts val="1380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4.</a:t>
            </a:r>
            <a:r>
              <a:rPr sz="1200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Professor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Without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Tenure</a:t>
            </a:r>
            <a:r>
              <a:rPr sz="1200" spc="-3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(10111)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51813" y="5991310"/>
            <a:ext cx="26289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82954" y="6000750"/>
            <a:ext cx="400685" cy="171450"/>
          </a:xfrm>
          <a:custGeom>
            <a:avLst/>
            <a:gdLst/>
            <a:ahLst/>
            <a:cxnLst/>
            <a:rect l="l" t="t" r="r" b="b"/>
            <a:pathLst>
              <a:path w="400684" h="171450">
                <a:moveTo>
                  <a:pt x="398830" y="0"/>
                </a:moveTo>
                <a:lnTo>
                  <a:pt x="1282" y="0"/>
                </a:lnTo>
                <a:lnTo>
                  <a:pt x="0" y="1270"/>
                </a:lnTo>
                <a:lnTo>
                  <a:pt x="0" y="170179"/>
                </a:lnTo>
                <a:lnTo>
                  <a:pt x="1282" y="171450"/>
                </a:lnTo>
                <a:lnTo>
                  <a:pt x="2857" y="171450"/>
                </a:lnTo>
                <a:lnTo>
                  <a:pt x="398830" y="171450"/>
                </a:lnTo>
                <a:lnTo>
                  <a:pt x="400100" y="170179"/>
                </a:lnTo>
                <a:lnTo>
                  <a:pt x="400100" y="1270"/>
                </a:lnTo>
                <a:lnTo>
                  <a:pt x="39883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39113" y="5964173"/>
            <a:ext cx="2882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199129" y="6134185"/>
            <a:ext cx="19494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" name="object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96005" y="6145529"/>
            <a:ext cx="400050" cy="168910"/>
          </a:xfrm>
          <a:custGeom>
            <a:avLst/>
            <a:gdLst/>
            <a:ahLst/>
            <a:cxnLst/>
            <a:rect l="l" t="t" r="r" b="b"/>
            <a:pathLst>
              <a:path w="400050" h="168910">
                <a:moveTo>
                  <a:pt x="0" y="168910"/>
                </a:moveTo>
                <a:lnTo>
                  <a:pt x="400049" y="168910"/>
                </a:lnTo>
                <a:lnTo>
                  <a:pt x="400049" y="0"/>
                </a:lnTo>
                <a:lnTo>
                  <a:pt x="0" y="0"/>
                </a:lnTo>
                <a:lnTo>
                  <a:pt x="0" y="1689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186429" y="6107048"/>
            <a:ext cx="2203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35177" y="6657552"/>
            <a:ext cx="1296035" cy="33845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29209" indent="-29845">
              <a:lnSpc>
                <a:spcPts val="1320"/>
              </a:lnSpc>
              <a:spcBef>
                <a:spcPts val="20"/>
              </a:spcBef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Is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employee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part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of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the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Practice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Plan?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" name="object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40080" y="6413500"/>
            <a:ext cx="1485900" cy="844550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7239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70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124460" marR="86995" indent="-29845">
              <a:lnSpc>
                <a:spcPts val="1320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Is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employee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part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of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the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Practice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Plan?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30351" y="7508579"/>
            <a:ext cx="655320" cy="397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300"/>
              </a:lnSpc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880"/>
              </a:lnSpc>
              <a:spcBef>
                <a:spcPts val="65"/>
              </a:spcBef>
            </a:pPr>
            <a:r>
              <a:rPr sz="800" i="1" dirty="0">
                <a:solidFill>
                  <a:srgbClr val="3C4652"/>
                </a:solidFill>
                <a:latin typeface="Arial"/>
                <a:cs typeface="Arial"/>
              </a:rPr>
              <a:t>(School</a:t>
            </a:r>
            <a:r>
              <a:rPr sz="800" i="1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800" i="1" spc="-25" dirty="0">
                <a:solidFill>
                  <a:srgbClr val="3C4652"/>
                </a:solidFill>
                <a:latin typeface="Arial"/>
                <a:cs typeface="Arial"/>
              </a:rPr>
              <a:t>of</a:t>
            </a:r>
            <a:r>
              <a:rPr sz="800" i="1" dirty="0">
                <a:solidFill>
                  <a:srgbClr val="3C4652"/>
                </a:solidFill>
                <a:latin typeface="Arial"/>
                <a:cs typeface="Arial"/>
              </a:rPr>
              <a:t> Medicine</a:t>
            </a:r>
            <a:r>
              <a:rPr sz="800" i="1" spc="-5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800" i="1" spc="-10" dirty="0">
                <a:solidFill>
                  <a:srgbClr val="3C4652"/>
                </a:solidFill>
                <a:latin typeface="Arial"/>
                <a:cs typeface="Arial"/>
              </a:rPr>
              <a:t>only)</a:t>
            </a:r>
            <a:endParaRPr sz="8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55040" y="8397071"/>
            <a:ext cx="593725" cy="50609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indent="-1270" algn="ctr">
              <a:lnSpc>
                <a:spcPts val="1320"/>
              </a:lnSpc>
              <a:spcBef>
                <a:spcPts val="2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Regular Practice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Plan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" name="object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369" y="7542529"/>
            <a:ext cx="782320" cy="344170"/>
          </a:xfrm>
          <a:custGeom>
            <a:avLst/>
            <a:gdLst/>
            <a:ahLst/>
            <a:cxnLst/>
            <a:rect l="l" t="t" r="r" b="b"/>
            <a:pathLst>
              <a:path w="782319" h="344170">
                <a:moveTo>
                  <a:pt x="781710" y="1270"/>
                </a:moveTo>
                <a:lnTo>
                  <a:pt x="780681" y="1270"/>
                </a:lnTo>
                <a:lnTo>
                  <a:pt x="780681" y="0"/>
                </a:lnTo>
                <a:lnTo>
                  <a:pt x="1016" y="0"/>
                </a:lnTo>
                <a:lnTo>
                  <a:pt x="1016" y="1270"/>
                </a:lnTo>
                <a:lnTo>
                  <a:pt x="0" y="1270"/>
                </a:lnTo>
                <a:lnTo>
                  <a:pt x="0" y="342900"/>
                </a:lnTo>
                <a:lnTo>
                  <a:pt x="622" y="342900"/>
                </a:lnTo>
                <a:lnTo>
                  <a:pt x="622" y="344170"/>
                </a:lnTo>
                <a:lnTo>
                  <a:pt x="781062" y="344170"/>
                </a:lnTo>
                <a:lnTo>
                  <a:pt x="781062" y="342900"/>
                </a:lnTo>
                <a:lnTo>
                  <a:pt x="781710" y="342900"/>
                </a:lnTo>
                <a:lnTo>
                  <a:pt x="781710" y="12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13943" y="7481442"/>
            <a:ext cx="287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" name="object 22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517651" y="7657592"/>
            <a:ext cx="680720" cy="26035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 indent="98425">
              <a:lnSpc>
                <a:spcPts val="880"/>
              </a:lnSpc>
              <a:spcBef>
                <a:spcPts val="200"/>
              </a:spcBef>
            </a:pPr>
            <a:r>
              <a:rPr sz="800" i="1" dirty="0">
                <a:solidFill>
                  <a:srgbClr val="3C4652"/>
                </a:solidFill>
                <a:latin typeface="Arial"/>
                <a:cs typeface="Arial"/>
              </a:rPr>
              <a:t>(School</a:t>
            </a:r>
            <a:r>
              <a:rPr sz="800" i="1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800" i="1" spc="-25" dirty="0">
                <a:solidFill>
                  <a:srgbClr val="3C4652"/>
                </a:solidFill>
                <a:latin typeface="Arial"/>
                <a:cs typeface="Arial"/>
              </a:rPr>
              <a:t>of</a:t>
            </a:r>
            <a:r>
              <a:rPr sz="800" i="1" dirty="0">
                <a:solidFill>
                  <a:srgbClr val="3C4652"/>
                </a:solidFill>
                <a:latin typeface="Arial"/>
                <a:cs typeface="Arial"/>
              </a:rPr>
              <a:t> Medicine</a:t>
            </a:r>
            <a:r>
              <a:rPr sz="800" i="1" spc="-5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800" i="1" spc="-10" dirty="0">
                <a:solidFill>
                  <a:srgbClr val="3C4652"/>
                </a:solidFill>
                <a:latin typeface="Arial"/>
                <a:cs typeface="Arial"/>
              </a:rPr>
              <a:t>only)</a:t>
            </a:r>
            <a:endParaRPr sz="8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733042" y="7620466"/>
            <a:ext cx="19431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84578" y="7602219"/>
            <a:ext cx="488950" cy="226060"/>
          </a:xfrm>
          <a:custGeom>
            <a:avLst/>
            <a:gdLst/>
            <a:ahLst/>
            <a:cxnLst/>
            <a:rect l="l" t="t" r="r" b="b"/>
            <a:pathLst>
              <a:path w="488950" h="226059">
                <a:moveTo>
                  <a:pt x="0" y="226059"/>
                </a:moveTo>
                <a:lnTo>
                  <a:pt x="488696" y="226059"/>
                </a:lnTo>
                <a:lnTo>
                  <a:pt x="488696" y="0"/>
                </a:lnTo>
                <a:lnTo>
                  <a:pt x="0" y="0"/>
                </a:lnTo>
                <a:lnTo>
                  <a:pt x="0" y="2260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720342" y="7593330"/>
            <a:ext cx="2197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26" name="object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28166" y="6172200"/>
            <a:ext cx="109855" cy="241300"/>
            <a:chOff x="1328166" y="6172200"/>
            <a:chExt cx="109855" cy="241300"/>
          </a:xfrm>
        </p:grpSpPr>
        <p:sp>
          <p:nvSpPr>
            <p:cNvPr id="27" name="object 27"/>
            <p:cNvSpPr/>
            <p:nvPr/>
          </p:nvSpPr>
          <p:spPr>
            <a:xfrm>
              <a:off x="1383030" y="6172200"/>
              <a:ext cx="0" cy="145415"/>
            </a:xfrm>
            <a:custGeom>
              <a:avLst/>
              <a:gdLst/>
              <a:ahLst/>
              <a:cxnLst/>
              <a:rect l="l" t="t" r="r" b="b"/>
              <a:pathLst>
                <a:path h="145414">
                  <a:moveTo>
                    <a:pt x="0" y="0"/>
                  </a:moveTo>
                  <a:lnTo>
                    <a:pt x="0" y="98805"/>
                  </a:lnTo>
                  <a:lnTo>
                    <a:pt x="0" y="145161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328166" y="6303645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274061" y="1474469"/>
            <a:ext cx="3903979" cy="1268730"/>
            <a:chOff x="2274061" y="1474469"/>
            <a:chExt cx="3903979" cy="1268730"/>
          </a:xfrm>
        </p:grpSpPr>
        <p:sp>
          <p:nvSpPr>
            <p:cNvPr id="30" name="object 30"/>
            <p:cNvSpPr/>
            <p:nvPr/>
          </p:nvSpPr>
          <p:spPr>
            <a:xfrm>
              <a:off x="2328925" y="1485899"/>
              <a:ext cx="1661160" cy="275590"/>
            </a:xfrm>
            <a:custGeom>
              <a:avLst/>
              <a:gdLst/>
              <a:ahLst/>
              <a:cxnLst/>
              <a:rect l="l" t="t" r="r" b="b"/>
              <a:pathLst>
                <a:path w="1661160" h="275589">
                  <a:moveTo>
                    <a:pt x="1660652" y="0"/>
                  </a:moveTo>
                  <a:lnTo>
                    <a:pt x="1660652" y="171450"/>
                  </a:lnTo>
                  <a:lnTo>
                    <a:pt x="0" y="171450"/>
                  </a:lnTo>
                  <a:lnTo>
                    <a:pt x="0" y="275463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274061" y="1747646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5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252085" y="1828799"/>
              <a:ext cx="925830" cy="914400"/>
            </a:xfrm>
            <a:custGeom>
              <a:avLst/>
              <a:gdLst/>
              <a:ahLst/>
              <a:cxnLst/>
              <a:rect l="l" t="t" r="r" b="b"/>
              <a:pathLst>
                <a:path w="925829" h="914400">
                  <a:moveTo>
                    <a:pt x="925830" y="457200"/>
                  </a:moveTo>
                  <a:lnTo>
                    <a:pt x="923429" y="410438"/>
                  </a:lnTo>
                  <a:lnTo>
                    <a:pt x="916406" y="365036"/>
                  </a:lnTo>
                  <a:lnTo>
                    <a:pt x="904989" y="321208"/>
                  </a:lnTo>
                  <a:lnTo>
                    <a:pt x="889406" y="279196"/>
                  </a:lnTo>
                  <a:lnTo>
                    <a:pt x="869899" y="239229"/>
                  </a:lnTo>
                  <a:lnTo>
                    <a:pt x="846696" y="201536"/>
                  </a:lnTo>
                  <a:lnTo>
                    <a:pt x="820026" y="166344"/>
                  </a:lnTo>
                  <a:lnTo>
                    <a:pt x="790143" y="133883"/>
                  </a:lnTo>
                  <a:lnTo>
                    <a:pt x="757250" y="104381"/>
                  </a:lnTo>
                  <a:lnTo>
                    <a:pt x="721614" y="78066"/>
                  </a:lnTo>
                  <a:lnTo>
                    <a:pt x="683450" y="55168"/>
                  </a:lnTo>
                  <a:lnTo>
                    <a:pt x="642988" y="35915"/>
                  </a:lnTo>
                  <a:lnTo>
                    <a:pt x="600468" y="20548"/>
                  </a:lnTo>
                  <a:lnTo>
                    <a:pt x="556120" y="9296"/>
                  </a:lnTo>
                  <a:lnTo>
                    <a:pt x="510197" y="2362"/>
                  </a:lnTo>
                  <a:lnTo>
                    <a:pt x="462915" y="0"/>
                  </a:lnTo>
                  <a:lnTo>
                    <a:pt x="415620" y="2362"/>
                  </a:lnTo>
                  <a:lnTo>
                    <a:pt x="369697" y="9296"/>
                  </a:lnTo>
                  <a:lnTo>
                    <a:pt x="325348" y="20548"/>
                  </a:lnTo>
                  <a:lnTo>
                    <a:pt x="282829" y="35915"/>
                  </a:lnTo>
                  <a:lnTo>
                    <a:pt x="242366" y="55168"/>
                  </a:lnTo>
                  <a:lnTo>
                    <a:pt x="204203" y="78066"/>
                  </a:lnTo>
                  <a:lnTo>
                    <a:pt x="168567" y="104381"/>
                  </a:lnTo>
                  <a:lnTo>
                    <a:pt x="135674" y="133883"/>
                  </a:lnTo>
                  <a:lnTo>
                    <a:pt x="105791" y="166344"/>
                  </a:lnTo>
                  <a:lnTo>
                    <a:pt x="79121" y="201536"/>
                  </a:lnTo>
                  <a:lnTo>
                    <a:pt x="55918" y="239229"/>
                  </a:lnTo>
                  <a:lnTo>
                    <a:pt x="36410" y="279196"/>
                  </a:lnTo>
                  <a:lnTo>
                    <a:pt x="20828" y="321208"/>
                  </a:lnTo>
                  <a:lnTo>
                    <a:pt x="9410" y="365036"/>
                  </a:lnTo>
                  <a:lnTo>
                    <a:pt x="2387" y="410438"/>
                  </a:lnTo>
                  <a:lnTo>
                    <a:pt x="0" y="457200"/>
                  </a:lnTo>
                  <a:lnTo>
                    <a:pt x="2387" y="503859"/>
                  </a:lnTo>
                  <a:lnTo>
                    <a:pt x="9410" y="549173"/>
                  </a:lnTo>
                  <a:lnTo>
                    <a:pt x="20828" y="592912"/>
                  </a:lnTo>
                  <a:lnTo>
                    <a:pt x="36410" y="634860"/>
                  </a:lnTo>
                  <a:lnTo>
                    <a:pt x="55918" y="674776"/>
                  </a:lnTo>
                  <a:lnTo>
                    <a:pt x="79121" y="712431"/>
                  </a:lnTo>
                  <a:lnTo>
                    <a:pt x="105791" y="747598"/>
                  </a:lnTo>
                  <a:lnTo>
                    <a:pt x="135674" y="780046"/>
                  </a:lnTo>
                  <a:lnTo>
                    <a:pt x="168567" y="809523"/>
                  </a:lnTo>
                  <a:lnTo>
                    <a:pt x="204203" y="835837"/>
                  </a:lnTo>
                  <a:lnTo>
                    <a:pt x="242366" y="858723"/>
                  </a:lnTo>
                  <a:lnTo>
                    <a:pt x="282829" y="877976"/>
                  </a:lnTo>
                  <a:lnTo>
                    <a:pt x="325348" y="893343"/>
                  </a:lnTo>
                  <a:lnTo>
                    <a:pt x="369697" y="904608"/>
                  </a:lnTo>
                  <a:lnTo>
                    <a:pt x="415620" y="911542"/>
                  </a:lnTo>
                  <a:lnTo>
                    <a:pt x="462915" y="913892"/>
                  </a:lnTo>
                  <a:lnTo>
                    <a:pt x="510197" y="911542"/>
                  </a:lnTo>
                  <a:lnTo>
                    <a:pt x="556120" y="904608"/>
                  </a:lnTo>
                  <a:lnTo>
                    <a:pt x="600468" y="893343"/>
                  </a:lnTo>
                  <a:lnTo>
                    <a:pt x="642988" y="877976"/>
                  </a:lnTo>
                  <a:lnTo>
                    <a:pt x="683450" y="858723"/>
                  </a:lnTo>
                  <a:lnTo>
                    <a:pt x="721614" y="835837"/>
                  </a:lnTo>
                  <a:lnTo>
                    <a:pt x="757250" y="809523"/>
                  </a:lnTo>
                  <a:lnTo>
                    <a:pt x="790143" y="780046"/>
                  </a:lnTo>
                  <a:lnTo>
                    <a:pt x="820026" y="747598"/>
                  </a:lnTo>
                  <a:lnTo>
                    <a:pt x="846696" y="712431"/>
                  </a:lnTo>
                  <a:lnTo>
                    <a:pt x="869899" y="674776"/>
                  </a:lnTo>
                  <a:lnTo>
                    <a:pt x="889406" y="634860"/>
                  </a:lnTo>
                  <a:lnTo>
                    <a:pt x="904989" y="592912"/>
                  </a:lnTo>
                  <a:lnTo>
                    <a:pt x="916406" y="549173"/>
                  </a:lnTo>
                  <a:lnTo>
                    <a:pt x="923429" y="503859"/>
                  </a:lnTo>
                  <a:lnTo>
                    <a:pt x="925830" y="457200"/>
                  </a:lnTo>
                  <a:close/>
                </a:path>
              </a:pathLst>
            </a:custGeom>
            <a:solidFill>
              <a:srgbClr val="8575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6" name="object 6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294889" y="4229100"/>
            <a:ext cx="109855" cy="285750"/>
            <a:chOff x="2294889" y="4229100"/>
            <a:chExt cx="109855" cy="285750"/>
          </a:xfrm>
        </p:grpSpPr>
        <p:sp>
          <p:nvSpPr>
            <p:cNvPr id="67" name="object 67"/>
            <p:cNvSpPr/>
            <p:nvPr/>
          </p:nvSpPr>
          <p:spPr>
            <a:xfrm>
              <a:off x="2349753" y="4229100"/>
              <a:ext cx="0" cy="189865"/>
            </a:xfrm>
            <a:custGeom>
              <a:avLst/>
              <a:gdLst/>
              <a:ahLst/>
              <a:cxnLst/>
              <a:rect l="l" t="t" r="r" b="b"/>
              <a:pathLst>
                <a:path h="189864">
                  <a:moveTo>
                    <a:pt x="0" y="0"/>
                  </a:moveTo>
                  <a:lnTo>
                    <a:pt x="0" y="189737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2294889" y="440512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5295646" y="2094992"/>
            <a:ext cx="842010" cy="34734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 indent="294640">
              <a:lnSpc>
                <a:spcPts val="1210"/>
              </a:lnSpc>
              <a:spcBef>
                <a:spcPts val="235"/>
              </a:spcBef>
            </a:pPr>
            <a:r>
              <a:rPr sz="1100" spc="-25" dirty="0">
                <a:solidFill>
                  <a:srgbClr val="FFFFFF"/>
                </a:solidFill>
                <a:latin typeface="Arial"/>
                <a:cs typeface="Arial"/>
              </a:rPr>
              <a:t>Job </a:t>
            </a:r>
            <a:r>
              <a:rPr sz="1100" spc="-10" dirty="0">
                <a:solidFill>
                  <a:srgbClr val="FFFFFF"/>
                </a:solidFill>
                <a:latin typeface="Arial"/>
                <a:cs typeface="Arial"/>
              </a:rPr>
              <a:t>Management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18" name="object 118"/>
          <p:cNvSpPr txBox="1"/>
          <p:nvPr/>
        </p:nvSpPr>
        <p:spPr>
          <a:xfrm>
            <a:off x="5160009" y="3099012"/>
            <a:ext cx="119316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Annual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or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 Shorter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9" name="object 1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070347" y="2971800"/>
            <a:ext cx="1371600" cy="440690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112395" rIns="0" bIns="0" rtlCol="0">
            <a:spAutoFit/>
          </a:bodyPr>
          <a:lstStyle/>
          <a:p>
            <a:pPr marL="89535">
              <a:lnSpc>
                <a:spcPct val="100000"/>
              </a:lnSpc>
              <a:spcBef>
                <a:spcPts val="885"/>
              </a:spcBef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Annual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or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 Shorter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6472428" y="4114800"/>
            <a:ext cx="771525" cy="342900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61594" rIns="0" bIns="0" rtlCol="0">
            <a:spAutoFit/>
          </a:bodyPr>
          <a:lstStyle/>
          <a:p>
            <a:pPr marL="170815">
              <a:lnSpc>
                <a:spcPct val="100000"/>
              </a:lnSpc>
              <a:spcBef>
                <a:spcPts val="484"/>
              </a:spcBef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Salary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2" name="object 1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500115" y="4190831"/>
            <a:ext cx="51752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Stipend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4" name="object 114"/>
          <p:cNvSpPr txBox="1"/>
          <p:nvPr/>
        </p:nvSpPr>
        <p:spPr>
          <a:xfrm>
            <a:off x="4466844" y="4190831"/>
            <a:ext cx="44069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Hourly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3" name="object 113"/>
          <p:cNvSpPr txBox="1"/>
          <p:nvPr/>
        </p:nvSpPr>
        <p:spPr>
          <a:xfrm>
            <a:off x="5371972" y="4114800"/>
            <a:ext cx="771525" cy="342900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61594" rIns="0" bIns="0" rtlCol="0">
            <a:spAutoFit/>
          </a:bodyPr>
          <a:lstStyle/>
          <a:p>
            <a:pPr marL="127635">
              <a:lnSpc>
                <a:spcPct val="100000"/>
              </a:lnSpc>
              <a:spcBef>
                <a:spcPts val="484"/>
              </a:spcBef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Stipend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36" name="object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620005" y="4517644"/>
            <a:ext cx="109855" cy="340360"/>
            <a:chOff x="4620005" y="4517644"/>
            <a:chExt cx="109855" cy="340360"/>
          </a:xfrm>
        </p:grpSpPr>
        <p:sp>
          <p:nvSpPr>
            <p:cNvPr id="37" name="object 37"/>
            <p:cNvSpPr/>
            <p:nvPr/>
          </p:nvSpPr>
          <p:spPr>
            <a:xfrm>
              <a:off x="4674869" y="4529074"/>
              <a:ext cx="11430" cy="233045"/>
            </a:xfrm>
            <a:custGeom>
              <a:avLst/>
              <a:gdLst/>
              <a:ahLst/>
              <a:cxnLst/>
              <a:rect l="l" t="t" r="r" b="b"/>
              <a:pathLst>
                <a:path w="11429" h="233045">
                  <a:moveTo>
                    <a:pt x="11429" y="0"/>
                  </a:moveTo>
                  <a:lnTo>
                    <a:pt x="0" y="0"/>
                  </a:lnTo>
                  <a:lnTo>
                    <a:pt x="0" y="232663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620005" y="474802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9" name="object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0431" y="7875269"/>
            <a:ext cx="902335" cy="1211580"/>
            <a:chOff x="400431" y="7875269"/>
            <a:chExt cx="902335" cy="1211580"/>
          </a:xfrm>
        </p:grpSpPr>
        <p:sp>
          <p:nvSpPr>
            <p:cNvPr id="40" name="object 40"/>
            <p:cNvSpPr/>
            <p:nvPr/>
          </p:nvSpPr>
          <p:spPr>
            <a:xfrm>
              <a:off x="851369" y="7886699"/>
              <a:ext cx="6350" cy="247015"/>
            </a:xfrm>
            <a:custGeom>
              <a:avLst/>
              <a:gdLst/>
              <a:ahLst/>
              <a:cxnLst/>
              <a:rect l="l" t="t" r="r" b="b"/>
              <a:pathLst>
                <a:path w="6350" h="247015">
                  <a:moveTo>
                    <a:pt x="5880" y="0"/>
                  </a:moveTo>
                  <a:lnTo>
                    <a:pt x="5880" y="197485"/>
                  </a:lnTo>
                  <a:lnTo>
                    <a:pt x="0" y="197485"/>
                  </a:lnTo>
                  <a:lnTo>
                    <a:pt x="0" y="246887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796505" y="811987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00418" y="8229599"/>
              <a:ext cx="902335" cy="857250"/>
            </a:xfrm>
            <a:custGeom>
              <a:avLst/>
              <a:gdLst/>
              <a:ahLst/>
              <a:cxnLst/>
              <a:rect l="l" t="t" r="r" b="b"/>
              <a:pathLst>
                <a:path w="902335" h="857250">
                  <a:moveTo>
                    <a:pt x="901585" y="0"/>
                  </a:moveTo>
                  <a:lnTo>
                    <a:pt x="266" y="0"/>
                  </a:lnTo>
                  <a:lnTo>
                    <a:pt x="266" y="1270"/>
                  </a:lnTo>
                  <a:lnTo>
                    <a:pt x="901585" y="1270"/>
                  </a:lnTo>
                  <a:lnTo>
                    <a:pt x="901585" y="0"/>
                  </a:lnTo>
                  <a:close/>
                </a:path>
                <a:path w="902335" h="857250">
                  <a:moveTo>
                    <a:pt x="901839" y="855980"/>
                  </a:moveTo>
                  <a:lnTo>
                    <a:pt x="0" y="855980"/>
                  </a:lnTo>
                  <a:lnTo>
                    <a:pt x="0" y="857250"/>
                  </a:lnTo>
                  <a:lnTo>
                    <a:pt x="901839" y="857250"/>
                  </a:lnTo>
                  <a:lnTo>
                    <a:pt x="901839" y="855980"/>
                  </a:lnTo>
                  <a:close/>
                </a:path>
              </a:pathLst>
            </a:custGeom>
            <a:solidFill>
              <a:srgbClr val="4A2D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0050" y="8229600"/>
            <a:ext cx="902969" cy="857250"/>
          </a:xfrm>
          <a:custGeom>
            <a:avLst/>
            <a:gdLst/>
            <a:ahLst/>
            <a:cxnLst/>
            <a:rect l="l" t="t" r="r" b="b"/>
            <a:pathLst>
              <a:path w="902969" h="857250">
                <a:moveTo>
                  <a:pt x="902589" y="1270"/>
                </a:moveTo>
                <a:lnTo>
                  <a:pt x="901954" y="1270"/>
                </a:lnTo>
                <a:lnTo>
                  <a:pt x="901954" y="0"/>
                </a:lnTo>
                <a:lnTo>
                  <a:pt x="635" y="0"/>
                </a:lnTo>
                <a:lnTo>
                  <a:pt x="635" y="1270"/>
                </a:lnTo>
                <a:lnTo>
                  <a:pt x="0" y="1270"/>
                </a:lnTo>
                <a:lnTo>
                  <a:pt x="0" y="855980"/>
                </a:lnTo>
                <a:lnTo>
                  <a:pt x="368" y="855980"/>
                </a:lnTo>
                <a:lnTo>
                  <a:pt x="368" y="857250"/>
                </a:lnTo>
                <a:lnTo>
                  <a:pt x="902208" y="857250"/>
                </a:lnTo>
                <a:lnTo>
                  <a:pt x="902208" y="855980"/>
                </a:lnTo>
                <a:lnTo>
                  <a:pt x="902589" y="855980"/>
                </a:lnTo>
                <a:lnTo>
                  <a:pt x="902589" y="1270"/>
                </a:lnTo>
                <a:close/>
              </a:path>
            </a:pathLst>
          </a:custGeom>
          <a:solidFill>
            <a:srgbClr val="4A2D8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5" name="object 4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2077" y="7250810"/>
            <a:ext cx="868044" cy="1816100"/>
            <a:chOff x="1372077" y="7250810"/>
            <a:chExt cx="868044" cy="1816100"/>
          </a:xfrm>
        </p:grpSpPr>
        <p:sp>
          <p:nvSpPr>
            <p:cNvPr id="46" name="object 46"/>
            <p:cNvSpPr/>
            <p:nvPr/>
          </p:nvSpPr>
          <p:spPr>
            <a:xfrm>
              <a:off x="1824481" y="7262240"/>
              <a:ext cx="4445" cy="243204"/>
            </a:xfrm>
            <a:custGeom>
              <a:avLst/>
              <a:gdLst/>
              <a:ahLst/>
              <a:cxnLst/>
              <a:rect l="l" t="t" r="r" b="b"/>
              <a:pathLst>
                <a:path w="4444" h="243204">
                  <a:moveTo>
                    <a:pt x="0" y="0"/>
                  </a:moveTo>
                  <a:lnTo>
                    <a:pt x="4318" y="0"/>
                  </a:lnTo>
                  <a:lnTo>
                    <a:pt x="4318" y="242696"/>
                  </a:lnTo>
                </a:path>
              </a:pathLst>
            </a:custGeom>
            <a:ln w="22859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773935" y="749122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829688" y="7829549"/>
              <a:ext cx="3175" cy="304165"/>
            </a:xfrm>
            <a:custGeom>
              <a:avLst/>
              <a:gdLst/>
              <a:ahLst/>
              <a:cxnLst/>
              <a:rect l="l" t="t" r="r" b="b"/>
              <a:pathLst>
                <a:path w="3175" h="304165">
                  <a:moveTo>
                    <a:pt x="3048" y="0"/>
                  </a:moveTo>
                  <a:lnTo>
                    <a:pt x="0" y="30403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774951" y="8119363"/>
              <a:ext cx="109855" cy="110489"/>
            </a:xfrm>
            <a:custGeom>
              <a:avLst/>
              <a:gdLst/>
              <a:ahLst/>
              <a:cxnLst/>
              <a:rect l="l" t="t" r="r" b="b"/>
              <a:pathLst>
                <a:path w="109855" h="110490">
                  <a:moveTo>
                    <a:pt x="0" y="0"/>
                  </a:moveTo>
                  <a:lnTo>
                    <a:pt x="53848" y="110236"/>
                  </a:lnTo>
                  <a:lnTo>
                    <a:pt x="109728" y="10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372069" y="8229599"/>
              <a:ext cx="868044" cy="836930"/>
            </a:xfrm>
            <a:custGeom>
              <a:avLst/>
              <a:gdLst/>
              <a:ahLst/>
              <a:cxnLst/>
              <a:rect l="l" t="t" r="r" b="b"/>
              <a:pathLst>
                <a:path w="868044" h="836929">
                  <a:moveTo>
                    <a:pt x="867702" y="0"/>
                  </a:moveTo>
                  <a:lnTo>
                    <a:pt x="152" y="0"/>
                  </a:lnTo>
                  <a:lnTo>
                    <a:pt x="152" y="1270"/>
                  </a:lnTo>
                  <a:lnTo>
                    <a:pt x="867702" y="1270"/>
                  </a:lnTo>
                  <a:lnTo>
                    <a:pt x="867702" y="0"/>
                  </a:lnTo>
                  <a:close/>
                </a:path>
                <a:path w="868044" h="836929">
                  <a:moveTo>
                    <a:pt x="867854" y="835660"/>
                  </a:moveTo>
                  <a:lnTo>
                    <a:pt x="0" y="835660"/>
                  </a:lnTo>
                  <a:lnTo>
                    <a:pt x="0" y="836930"/>
                  </a:lnTo>
                  <a:lnTo>
                    <a:pt x="867854" y="836930"/>
                  </a:lnTo>
                  <a:lnTo>
                    <a:pt x="867854" y="835660"/>
                  </a:lnTo>
                  <a:close/>
                </a:path>
              </a:pathLst>
            </a:custGeom>
            <a:solidFill>
              <a:srgbClr val="4A2D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1" name="object 5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335339" y="1485899"/>
            <a:ext cx="4577651" cy="2571877"/>
            <a:chOff x="2335339" y="1485899"/>
            <a:chExt cx="4577651" cy="2571877"/>
          </a:xfrm>
        </p:grpSpPr>
        <p:sp>
          <p:nvSpPr>
            <p:cNvPr id="52" name="object 52"/>
            <p:cNvSpPr/>
            <p:nvPr/>
          </p:nvSpPr>
          <p:spPr>
            <a:xfrm>
              <a:off x="3989577" y="1485899"/>
              <a:ext cx="1725930" cy="247015"/>
            </a:xfrm>
            <a:custGeom>
              <a:avLst/>
              <a:gdLst/>
              <a:ahLst/>
              <a:cxnLst/>
              <a:rect l="l" t="t" r="r" b="b"/>
              <a:pathLst>
                <a:path w="1725929" h="247014">
                  <a:moveTo>
                    <a:pt x="0" y="0"/>
                  </a:moveTo>
                  <a:lnTo>
                    <a:pt x="0" y="171450"/>
                  </a:lnTo>
                  <a:lnTo>
                    <a:pt x="1725422" y="171450"/>
                  </a:lnTo>
                  <a:lnTo>
                    <a:pt x="1725422" y="246888"/>
                  </a:lnTo>
                </a:path>
              </a:pathLst>
            </a:custGeom>
            <a:ln w="22859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5660135" y="171907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5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5715000" y="2742819"/>
              <a:ext cx="0" cy="1219200"/>
            </a:xfrm>
            <a:custGeom>
              <a:avLst/>
              <a:gdLst/>
              <a:ahLst/>
              <a:cxnLst/>
              <a:rect l="l" t="t" r="r" b="b"/>
              <a:pathLst>
                <a:path h="1219200">
                  <a:moveTo>
                    <a:pt x="0" y="0"/>
                  </a:moveTo>
                  <a:lnTo>
                    <a:pt x="0" y="230250"/>
                  </a:lnTo>
                </a:path>
                <a:path h="1219200">
                  <a:moveTo>
                    <a:pt x="0" y="668401"/>
                  </a:moveTo>
                  <a:lnTo>
                    <a:pt x="0" y="1218818"/>
                  </a:lnTo>
                </a:path>
              </a:pathLst>
            </a:custGeom>
            <a:ln w="22859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660135" y="394792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2335339" y="2759963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15"/>
                  </a:lnTo>
                </a:path>
              </a:pathLst>
            </a:custGeom>
            <a:ln w="35941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4657725" y="2742819"/>
              <a:ext cx="1057275" cy="1219200"/>
            </a:xfrm>
            <a:custGeom>
              <a:avLst/>
              <a:gdLst/>
              <a:ahLst/>
              <a:cxnLst/>
              <a:rect l="l" t="t" r="r" b="b"/>
              <a:pathLst>
                <a:path w="1057275" h="1219200">
                  <a:moveTo>
                    <a:pt x="1057275" y="0"/>
                  </a:moveTo>
                  <a:lnTo>
                    <a:pt x="1057275" y="1086230"/>
                  </a:lnTo>
                  <a:lnTo>
                    <a:pt x="0" y="1086230"/>
                  </a:lnTo>
                  <a:lnTo>
                    <a:pt x="0" y="121881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4602861" y="394792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5600700" y="3829049"/>
              <a:ext cx="1257300" cy="118745"/>
            </a:xfrm>
            <a:custGeom>
              <a:avLst/>
              <a:gdLst/>
              <a:ahLst/>
              <a:cxnLst/>
              <a:rect l="l" t="t" r="r" b="b"/>
              <a:pathLst>
                <a:path w="1257300" h="118745">
                  <a:moveTo>
                    <a:pt x="0" y="0"/>
                  </a:moveTo>
                  <a:lnTo>
                    <a:pt x="1257300" y="0"/>
                  </a:lnTo>
                  <a:lnTo>
                    <a:pt x="1257300" y="118237"/>
                  </a:lnTo>
                </a:path>
              </a:pathLst>
            </a:custGeom>
            <a:ln w="22859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6803135" y="393357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 txBox="1"/>
          <p:nvPr/>
        </p:nvSpPr>
        <p:spPr>
          <a:xfrm>
            <a:off x="542340" y="8369934"/>
            <a:ext cx="619125" cy="54356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065" marR="5080" indent="-1270" algn="ctr">
              <a:lnSpc>
                <a:spcPts val="1320"/>
              </a:lnSpc>
              <a:spcBef>
                <a:spcPts val="24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Regular Practice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Plan</a:t>
            </a:r>
            <a:endParaRPr sz="12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543811" y="8469058"/>
            <a:ext cx="567055" cy="3384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7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Regular</a:t>
            </a:r>
            <a:endParaRPr sz="1200">
              <a:latin typeface="Arial"/>
              <a:cs typeface="Arial"/>
            </a:endParaRPr>
          </a:p>
          <a:p>
            <a:pPr marL="33020">
              <a:lnSpc>
                <a:spcPts val="138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Salary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63" name="object 6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71600" y="8229600"/>
            <a:ext cx="869315" cy="836930"/>
          </a:xfrm>
          <a:custGeom>
            <a:avLst/>
            <a:gdLst/>
            <a:ahLst/>
            <a:cxnLst/>
            <a:rect l="l" t="t" r="r" b="b"/>
            <a:pathLst>
              <a:path w="869314" h="836929">
                <a:moveTo>
                  <a:pt x="868807" y="1270"/>
                </a:moveTo>
                <a:lnTo>
                  <a:pt x="868172" y="1270"/>
                </a:lnTo>
                <a:lnTo>
                  <a:pt x="868172" y="0"/>
                </a:lnTo>
                <a:lnTo>
                  <a:pt x="622" y="0"/>
                </a:lnTo>
                <a:lnTo>
                  <a:pt x="622" y="1270"/>
                </a:lnTo>
                <a:lnTo>
                  <a:pt x="0" y="1270"/>
                </a:lnTo>
                <a:lnTo>
                  <a:pt x="0" y="835660"/>
                </a:lnTo>
                <a:lnTo>
                  <a:pt x="469" y="835660"/>
                </a:lnTo>
                <a:lnTo>
                  <a:pt x="469" y="836930"/>
                </a:lnTo>
                <a:lnTo>
                  <a:pt x="868324" y="836930"/>
                </a:lnTo>
                <a:lnTo>
                  <a:pt x="868324" y="835660"/>
                </a:lnTo>
                <a:lnTo>
                  <a:pt x="868807" y="835660"/>
                </a:lnTo>
                <a:lnTo>
                  <a:pt x="868807" y="1270"/>
                </a:lnTo>
                <a:close/>
              </a:path>
            </a:pathLst>
          </a:custGeom>
          <a:solidFill>
            <a:srgbClr val="4A2D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4160520" y="4857750"/>
            <a:ext cx="1028700" cy="91440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066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40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57785" marR="48895" indent="62865">
              <a:lnSpc>
                <a:spcPts val="132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Temporary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218432" y="5135965"/>
            <a:ext cx="914400" cy="33845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indent="62865">
              <a:lnSpc>
                <a:spcPts val="1320"/>
              </a:lnSpc>
              <a:spcBef>
                <a:spcPts val="2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Temporary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64" name="object 6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531111" y="8441893"/>
            <a:ext cx="59245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8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Regular</a:t>
            </a:r>
            <a:endParaRPr sz="1200">
              <a:latin typeface="Arial"/>
              <a:cs typeface="Arial"/>
            </a:endParaRPr>
          </a:p>
          <a:p>
            <a:pPr marL="45720">
              <a:lnSpc>
                <a:spcPts val="138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Salary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4398517" y="6544141"/>
            <a:ext cx="1550035" cy="33845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283845" indent="-283845">
              <a:lnSpc>
                <a:spcPts val="1320"/>
              </a:lnSpc>
              <a:spcBef>
                <a:spcPts val="20"/>
              </a:spcBef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Is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employee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part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of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the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Practice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Plan?</a:t>
            </a:r>
            <a:endParaRPr sz="1200">
              <a:latin typeface="Arial"/>
              <a:cs typeface="Arial"/>
            </a:endParaRPr>
          </a:p>
        </p:txBody>
      </p:sp>
      <p:sp>
        <p:nvSpPr>
          <p:cNvPr id="72" name="object 7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173728" y="6300470"/>
            <a:ext cx="1998980" cy="843280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717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65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508634" marR="215900" indent="-283845">
              <a:lnSpc>
                <a:spcPts val="1320"/>
              </a:lnSpc>
              <a:spcBef>
                <a:spcPts val="5"/>
              </a:spcBef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Is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employee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part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of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the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Practice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Plan?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74" name="object 7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800475" y="8234680"/>
            <a:ext cx="1085850" cy="78994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35890" rIns="0" bIns="0" rtlCol="0">
            <a:spAutoFit/>
          </a:bodyPr>
          <a:lstStyle/>
          <a:p>
            <a:pPr marL="64769" marR="56515" indent="1270" algn="ctr">
              <a:lnSpc>
                <a:spcPts val="1320"/>
              </a:lnSpc>
              <a:spcBef>
                <a:spcPts val="1070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Practice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Plan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75" name="object 7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24528" y="7132319"/>
            <a:ext cx="1238250" cy="1064260"/>
            <a:chOff x="3724528" y="7132319"/>
            <a:chExt cx="1238250" cy="1064260"/>
          </a:xfrm>
        </p:grpSpPr>
        <p:sp>
          <p:nvSpPr>
            <p:cNvPr id="76" name="object 76"/>
            <p:cNvSpPr/>
            <p:nvPr/>
          </p:nvSpPr>
          <p:spPr>
            <a:xfrm>
              <a:off x="4343399" y="7143749"/>
              <a:ext cx="0" cy="956944"/>
            </a:xfrm>
            <a:custGeom>
              <a:avLst/>
              <a:gdLst/>
              <a:ahLst/>
              <a:cxnLst/>
              <a:rect l="l" t="t" r="r" b="b"/>
              <a:pathLst>
                <a:path h="956945">
                  <a:moveTo>
                    <a:pt x="0" y="627379"/>
                  </a:moveTo>
                  <a:lnTo>
                    <a:pt x="0" y="956563"/>
                  </a:lnTo>
                </a:path>
                <a:path h="956945">
                  <a:moveTo>
                    <a:pt x="0" y="0"/>
                  </a:moveTo>
                  <a:lnTo>
                    <a:pt x="0" y="229869"/>
                  </a:lnTo>
                </a:path>
              </a:pathLst>
            </a:custGeom>
            <a:ln w="22859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4288535" y="8086597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3724528" y="7771129"/>
              <a:ext cx="1238250" cy="1270"/>
            </a:xfrm>
            <a:custGeom>
              <a:avLst/>
              <a:gdLst/>
              <a:ahLst/>
              <a:cxnLst/>
              <a:rect l="l" t="t" r="r" b="b"/>
              <a:pathLst>
                <a:path w="1238250" h="1270">
                  <a:moveTo>
                    <a:pt x="0" y="1270"/>
                  </a:moveTo>
                  <a:lnTo>
                    <a:pt x="1237742" y="1270"/>
                  </a:lnTo>
                  <a:lnTo>
                    <a:pt x="1237742" y="0"/>
                  </a:lnTo>
                  <a:lnTo>
                    <a:pt x="0" y="0"/>
                  </a:lnTo>
                  <a:lnTo>
                    <a:pt x="0" y="12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9" name="object 79"/>
          <p:cNvSpPr txBox="1"/>
          <p:nvPr/>
        </p:nvSpPr>
        <p:spPr>
          <a:xfrm>
            <a:off x="4017264" y="7366212"/>
            <a:ext cx="655955" cy="397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300"/>
              </a:lnSpc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880"/>
              </a:lnSpc>
              <a:spcBef>
                <a:spcPts val="65"/>
              </a:spcBef>
            </a:pPr>
            <a:r>
              <a:rPr sz="800" i="1" dirty="0">
                <a:solidFill>
                  <a:srgbClr val="3C4652"/>
                </a:solidFill>
                <a:latin typeface="Arial"/>
                <a:cs typeface="Arial"/>
              </a:rPr>
              <a:t>(School</a:t>
            </a:r>
            <a:r>
              <a:rPr sz="800" i="1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800" i="1" spc="-25" dirty="0">
                <a:solidFill>
                  <a:srgbClr val="3C4652"/>
                </a:solidFill>
                <a:latin typeface="Arial"/>
                <a:cs typeface="Arial"/>
              </a:rPr>
              <a:t>of</a:t>
            </a:r>
            <a:r>
              <a:rPr sz="800" i="1" spc="-10" dirty="0">
                <a:solidFill>
                  <a:srgbClr val="3C4652"/>
                </a:solidFill>
                <a:latin typeface="Arial"/>
                <a:cs typeface="Arial"/>
              </a:rPr>
              <a:t> Medicine</a:t>
            </a:r>
            <a:r>
              <a:rPr sz="800" i="1" spc="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800" i="1" spc="-10" dirty="0">
                <a:solidFill>
                  <a:srgbClr val="3C4652"/>
                </a:solidFill>
                <a:latin typeface="Arial"/>
                <a:cs typeface="Arial"/>
              </a:rPr>
              <a:t>only)</a:t>
            </a:r>
            <a:endParaRPr sz="80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3865498" y="8367226"/>
            <a:ext cx="956944" cy="50609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indent="1270" algn="ctr">
              <a:lnSpc>
                <a:spcPts val="1320"/>
              </a:lnSpc>
              <a:spcBef>
                <a:spcPts val="20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Practice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Plan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80" name="object 8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23894" y="7372350"/>
            <a:ext cx="1239520" cy="398780"/>
          </a:xfrm>
          <a:custGeom>
            <a:avLst/>
            <a:gdLst/>
            <a:ahLst/>
            <a:cxnLst/>
            <a:rect l="l" t="t" r="r" b="b"/>
            <a:pathLst>
              <a:path w="1239520" h="398779">
                <a:moveTo>
                  <a:pt x="1239012" y="1270"/>
                </a:moveTo>
                <a:lnTo>
                  <a:pt x="1238377" y="1270"/>
                </a:lnTo>
                <a:lnTo>
                  <a:pt x="1238377" y="0"/>
                </a:lnTo>
                <a:lnTo>
                  <a:pt x="635" y="0"/>
                </a:lnTo>
                <a:lnTo>
                  <a:pt x="635" y="1270"/>
                </a:lnTo>
                <a:lnTo>
                  <a:pt x="0" y="1270"/>
                </a:lnTo>
                <a:lnTo>
                  <a:pt x="0" y="398780"/>
                </a:lnTo>
                <a:lnTo>
                  <a:pt x="1239012" y="398780"/>
                </a:lnTo>
                <a:lnTo>
                  <a:pt x="1239012" y="12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200905" y="7339076"/>
            <a:ext cx="287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82" name="object 8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103370" y="7515225"/>
            <a:ext cx="483234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i="1" dirty="0">
                <a:solidFill>
                  <a:srgbClr val="3C4652"/>
                </a:solidFill>
                <a:latin typeface="Arial"/>
                <a:cs typeface="Arial"/>
              </a:rPr>
              <a:t>(School</a:t>
            </a:r>
            <a:r>
              <a:rPr sz="800" i="1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800" i="1" spc="-25" dirty="0">
                <a:solidFill>
                  <a:srgbClr val="3C4652"/>
                </a:solidFill>
                <a:latin typeface="Arial"/>
                <a:cs typeface="Arial"/>
              </a:rPr>
              <a:t>of</a:t>
            </a:r>
            <a:endParaRPr sz="800">
              <a:latin typeface="Arial"/>
              <a:cs typeface="Arial"/>
            </a:endParaRPr>
          </a:p>
        </p:txBody>
      </p:sp>
      <p:sp>
        <p:nvSpPr>
          <p:cNvPr id="83" name="object 8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004564" y="7627111"/>
            <a:ext cx="68135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i="1" spc="-10" dirty="0">
                <a:solidFill>
                  <a:srgbClr val="3C4652"/>
                </a:solidFill>
                <a:latin typeface="Arial"/>
                <a:cs typeface="Arial"/>
              </a:rPr>
              <a:t>Medicine</a:t>
            </a:r>
            <a:r>
              <a:rPr sz="800" i="1" spc="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800" i="1" spc="-10" dirty="0">
                <a:solidFill>
                  <a:srgbClr val="3C4652"/>
                </a:solidFill>
                <a:latin typeface="Arial"/>
                <a:cs typeface="Arial"/>
              </a:rPr>
              <a:t>only)</a:t>
            </a:r>
            <a:endParaRPr sz="800">
              <a:latin typeface="Arial"/>
              <a:cs typeface="Arial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5303773" y="5066750"/>
            <a:ext cx="813435" cy="4756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82245" indent="-182880">
              <a:lnSpc>
                <a:spcPts val="1200"/>
              </a:lnSpc>
              <a:spcBef>
                <a:spcPts val="125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(Fixed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85" name="object 8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241167" y="6033896"/>
            <a:ext cx="932815" cy="742950"/>
            <a:chOff x="3241167" y="6033896"/>
            <a:chExt cx="932815" cy="742950"/>
          </a:xfrm>
        </p:grpSpPr>
        <p:sp>
          <p:nvSpPr>
            <p:cNvPr id="86" name="object 86"/>
            <p:cNvSpPr/>
            <p:nvPr/>
          </p:nvSpPr>
          <p:spPr>
            <a:xfrm>
              <a:off x="3241167" y="6033896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8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3296031" y="6315074"/>
              <a:ext cx="781685" cy="407034"/>
            </a:xfrm>
            <a:custGeom>
              <a:avLst/>
              <a:gdLst/>
              <a:ahLst/>
              <a:cxnLst/>
              <a:rect l="l" t="t" r="r" b="b"/>
              <a:pathLst>
                <a:path w="781685" h="407034">
                  <a:moveTo>
                    <a:pt x="0" y="0"/>
                  </a:moveTo>
                  <a:lnTo>
                    <a:pt x="0" y="406908"/>
                  </a:lnTo>
                  <a:lnTo>
                    <a:pt x="781685" y="40690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4064000" y="6667118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0" y="0"/>
                  </a:moveTo>
                  <a:lnTo>
                    <a:pt x="0" y="109727"/>
                  </a:lnTo>
                  <a:lnTo>
                    <a:pt x="109727" y="548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9" name="object 89"/>
          <p:cNvSpPr txBox="1"/>
          <p:nvPr/>
        </p:nvSpPr>
        <p:spPr>
          <a:xfrm>
            <a:off x="5246370" y="4864100"/>
            <a:ext cx="926465" cy="90805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431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40"/>
              </a:spcBef>
            </a:pPr>
            <a:endParaRPr sz="1200">
              <a:latin typeface="Times New Roman"/>
              <a:cs typeface="Times New Roman"/>
            </a:endParaRPr>
          </a:p>
          <a:p>
            <a:pPr marL="239395" marR="47625" indent="-182880">
              <a:lnSpc>
                <a:spcPts val="120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(Fixed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90" name="object 9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654421" y="4524883"/>
            <a:ext cx="109855" cy="339090"/>
            <a:chOff x="5654421" y="4524883"/>
            <a:chExt cx="109855" cy="339090"/>
          </a:xfrm>
        </p:grpSpPr>
        <p:sp>
          <p:nvSpPr>
            <p:cNvPr id="91" name="object 91"/>
            <p:cNvSpPr/>
            <p:nvPr/>
          </p:nvSpPr>
          <p:spPr>
            <a:xfrm>
              <a:off x="5709285" y="4536313"/>
              <a:ext cx="5715" cy="231775"/>
            </a:xfrm>
            <a:custGeom>
              <a:avLst/>
              <a:gdLst/>
              <a:ahLst/>
              <a:cxnLst/>
              <a:rect l="l" t="t" r="r" b="b"/>
              <a:pathLst>
                <a:path w="5714" h="231775">
                  <a:moveTo>
                    <a:pt x="5714" y="0"/>
                  </a:moveTo>
                  <a:lnTo>
                    <a:pt x="0" y="0"/>
                  </a:lnTo>
                  <a:lnTo>
                    <a:pt x="0" y="23164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5654421" y="4754245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3" name="object 9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286889" y="3427729"/>
            <a:ext cx="109855" cy="458470"/>
            <a:chOff x="2286889" y="3427729"/>
            <a:chExt cx="109855" cy="458470"/>
          </a:xfrm>
        </p:grpSpPr>
        <p:sp>
          <p:nvSpPr>
            <p:cNvPr id="94" name="object 94"/>
            <p:cNvSpPr/>
            <p:nvPr/>
          </p:nvSpPr>
          <p:spPr>
            <a:xfrm>
              <a:off x="2335339" y="3427729"/>
              <a:ext cx="0" cy="374015"/>
            </a:xfrm>
            <a:custGeom>
              <a:avLst/>
              <a:gdLst/>
              <a:ahLst/>
              <a:cxnLst/>
              <a:rect l="l" t="t" r="r" b="b"/>
              <a:pathLst>
                <a:path h="374014">
                  <a:moveTo>
                    <a:pt x="0" y="0"/>
                  </a:moveTo>
                  <a:lnTo>
                    <a:pt x="0" y="373888"/>
                  </a:lnTo>
                </a:path>
              </a:pathLst>
            </a:custGeom>
            <a:ln w="35941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2286889" y="3775836"/>
              <a:ext cx="109855" cy="110489"/>
            </a:xfrm>
            <a:custGeom>
              <a:avLst/>
              <a:gdLst/>
              <a:ahLst/>
              <a:cxnLst/>
              <a:rect l="l" t="t" r="r" b="b"/>
              <a:pathLst>
                <a:path w="109855" h="110489">
                  <a:moveTo>
                    <a:pt x="109728" y="0"/>
                  </a:moveTo>
                  <a:lnTo>
                    <a:pt x="0" y="1397"/>
                  </a:lnTo>
                  <a:lnTo>
                    <a:pt x="56261" y="110362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6" name="object 9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72200" y="4446270"/>
            <a:ext cx="697230" cy="2409825"/>
            <a:chOff x="6172200" y="4446270"/>
            <a:chExt cx="697230" cy="2409825"/>
          </a:xfrm>
        </p:grpSpPr>
        <p:sp>
          <p:nvSpPr>
            <p:cNvPr id="97" name="object 97"/>
            <p:cNvSpPr/>
            <p:nvPr/>
          </p:nvSpPr>
          <p:spPr>
            <a:xfrm>
              <a:off x="6268211" y="4457700"/>
              <a:ext cx="589915" cy="2343150"/>
            </a:xfrm>
            <a:custGeom>
              <a:avLst/>
              <a:gdLst/>
              <a:ahLst/>
              <a:cxnLst/>
              <a:rect l="l" t="t" r="r" b="b"/>
              <a:pathLst>
                <a:path w="589915" h="2343150">
                  <a:moveTo>
                    <a:pt x="589788" y="0"/>
                  </a:moveTo>
                  <a:lnTo>
                    <a:pt x="589788" y="2343150"/>
                  </a:lnTo>
                  <a:lnTo>
                    <a:pt x="0" y="2343150"/>
                  </a:lnTo>
                </a:path>
              </a:pathLst>
            </a:custGeom>
            <a:ln w="22859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6172200" y="6745986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54863"/>
                  </a:lnTo>
                  <a:lnTo>
                    <a:pt x="109727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9" name="object 99"/>
          <p:cNvSpPr txBox="1"/>
          <p:nvPr/>
        </p:nvSpPr>
        <p:spPr>
          <a:xfrm>
            <a:off x="5201411" y="8451046"/>
            <a:ext cx="914400" cy="33845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indent="50800">
              <a:lnSpc>
                <a:spcPts val="1320"/>
              </a:lnSpc>
              <a:spcBef>
                <a:spcPts val="20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5114925" y="8234680"/>
            <a:ext cx="1085850" cy="78994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444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0"/>
              </a:spcBef>
            </a:pPr>
            <a:endParaRPr sz="1200">
              <a:latin typeface="Times New Roman"/>
              <a:cs typeface="Times New Roman"/>
            </a:endParaRPr>
          </a:p>
          <a:p>
            <a:pPr marL="86360" marR="77470" indent="50800">
              <a:lnSpc>
                <a:spcPts val="1320"/>
              </a:lnSpc>
              <a:spcBef>
                <a:spcPts val="5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01" name="object 10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72608" y="7132319"/>
            <a:ext cx="570865" cy="1078230"/>
            <a:chOff x="5372608" y="7132319"/>
            <a:chExt cx="570865" cy="1078230"/>
          </a:xfrm>
        </p:grpSpPr>
        <p:sp>
          <p:nvSpPr>
            <p:cNvPr id="102" name="object 102"/>
            <p:cNvSpPr/>
            <p:nvPr/>
          </p:nvSpPr>
          <p:spPr>
            <a:xfrm>
              <a:off x="5657850" y="7143749"/>
              <a:ext cx="0" cy="970915"/>
            </a:xfrm>
            <a:custGeom>
              <a:avLst/>
              <a:gdLst/>
              <a:ahLst/>
              <a:cxnLst/>
              <a:rect l="l" t="t" r="r" b="b"/>
              <a:pathLst>
                <a:path h="970915">
                  <a:moveTo>
                    <a:pt x="0" y="741679"/>
                  </a:moveTo>
                  <a:lnTo>
                    <a:pt x="0" y="970788"/>
                  </a:lnTo>
                </a:path>
                <a:path h="970915">
                  <a:moveTo>
                    <a:pt x="0" y="0"/>
                  </a:moveTo>
                  <a:lnTo>
                    <a:pt x="0" y="458469"/>
                  </a:lnTo>
                </a:path>
              </a:pathLst>
            </a:custGeom>
            <a:ln w="22859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5602986" y="810082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5372608" y="7885429"/>
              <a:ext cx="570865" cy="1270"/>
            </a:xfrm>
            <a:custGeom>
              <a:avLst/>
              <a:gdLst/>
              <a:ahLst/>
              <a:cxnLst/>
              <a:rect l="l" t="t" r="r" b="b"/>
              <a:pathLst>
                <a:path w="570864" h="1270">
                  <a:moveTo>
                    <a:pt x="0" y="1270"/>
                  </a:moveTo>
                  <a:lnTo>
                    <a:pt x="570357" y="1270"/>
                  </a:lnTo>
                  <a:lnTo>
                    <a:pt x="570357" y="0"/>
                  </a:lnTo>
                  <a:lnTo>
                    <a:pt x="0" y="0"/>
                  </a:lnTo>
                  <a:lnTo>
                    <a:pt x="0" y="12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5" name="object 105"/>
          <p:cNvSpPr txBox="1"/>
          <p:nvPr/>
        </p:nvSpPr>
        <p:spPr>
          <a:xfrm>
            <a:off x="5561710" y="7649422"/>
            <a:ext cx="19431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6" name="object 10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71972" y="7602219"/>
            <a:ext cx="572135" cy="283210"/>
          </a:xfrm>
          <a:custGeom>
            <a:avLst/>
            <a:gdLst/>
            <a:ahLst/>
            <a:cxnLst/>
            <a:rect l="l" t="t" r="r" b="b"/>
            <a:pathLst>
              <a:path w="572135" h="283209">
                <a:moveTo>
                  <a:pt x="0" y="283209"/>
                </a:moveTo>
                <a:lnTo>
                  <a:pt x="571626" y="283209"/>
                </a:lnTo>
                <a:lnTo>
                  <a:pt x="571626" y="0"/>
                </a:lnTo>
                <a:lnTo>
                  <a:pt x="0" y="0"/>
                </a:lnTo>
                <a:lnTo>
                  <a:pt x="0" y="28320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 txBox="1"/>
          <p:nvPr/>
        </p:nvSpPr>
        <p:spPr>
          <a:xfrm>
            <a:off x="5549010" y="7622285"/>
            <a:ext cx="2197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8" name="object 10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28166" y="5891021"/>
            <a:ext cx="109855" cy="109855"/>
          </a:xfrm>
          <a:custGeom>
            <a:avLst/>
            <a:gdLst/>
            <a:ahLst/>
            <a:cxnLst/>
            <a:rect l="l" t="t" r="r" b="b"/>
            <a:pathLst>
              <a:path w="109855" h="109854">
                <a:moveTo>
                  <a:pt x="109728" y="0"/>
                </a:moveTo>
                <a:lnTo>
                  <a:pt x="0" y="0"/>
                </a:lnTo>
                <a:lnTo>
                  <a:pt x="54864" y="109727"/>
                </a:lnTo>
                <a:lnTo>
                  <a:pt x="109728" y="0"/>
                </a:lnTo>
                <a:close/>
              </a:path>
            </a:pathLst>
          </a:custGeom>
          <a:solidFill>
            <a:srgbClr val="484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643369" y="4190831"/>
            <a:ext cx="43180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Salary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5" name="object 1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300728" y="4114800"/>
            <a:ext cx="771525" cy="342900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61594" rIns="0" bIns="0" rtlCol="0">
            <a:spAutoFit/>
          </a:bodyPr>
          <a:lstStyle/>
          <a:p>
            <a:pPr marL="165735">
              <a:lnSpc>
                <a:spcPct val="100000"/>
              </a:lnSpc>
              <a:spcBef>
                <a:spcPts val="484"/>
              </a:spcBef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Hourly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21" name="object 1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160270" y="7716519"/>
            <a:ext cx="566420" cy="513080"/>
            <a:chOff x="2160270" y="7716519"/>
            <a:chExt cx="566420" cy="513080"/>
          </a:xfrm>
        </p:grpSpPr>
        <p:sp>
          <p:nvSpPr>
            <p:cNvPr id="122" name="object 122"/>
            <p:cNvSpPr/>
            <p:nvPr/>
          </p:nvSpPr>
          <p:spPr>
            <a:xfrm>
              <a:off x="2171700" y="7727949"/>
              <a:ext cx="500380" cy="405765"/>
            </a:xfrm>
            <a:custGeom>
              <a:avLst/>
              <a:gdLst/>
              <a:ahLst/>
              <a:cxnLst/>
              <a:rect l="l" t="t" r="r" b="b"/>
              <a:pathLst>
                <a:path w="500380" h="405765">
                  <a:moveTo>
                    <a:pt x="0" y="0"/>
                  </a:moveTo>
                  <a:lnTo>
                    <a:pt x="499999" y="0"/>
                  </a:lnTo>
                  <a:lnTo>
                    <a:pt x="499999" y="40563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2616835" y="811987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4" name="object 124"/>
          <p:cNvSpPr txBox="1"/>
          <p:nvPr/>
        </p:nvSpPr>
        <p:spPr>
          <a:xfrm>
            <a:off x="2342642" y="8324173"/>
            <a:ext cx="801370" cy="607060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16839" marR="109220" algn="ctr">
              <a:lnSpc>
                <a:spcPts val="1320"/>
              </a:lnSpc>
              <a:spcBef>
                <a:spcPts val="3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Regular 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PDR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885"/>
              </a:lnSpc>
            </a:pPr>
            <a:r>
              <a:rPr sz="800" dirty="0">
                <a:solidFill>
                  <a:srgbClr val="FFFFFF"/>
                </a:solidFill>
                <a:latin typeface="Arial"/>
                <a:cs typeface="Arial"/>
              </a:rPr>
              <a:t>(comp</a:t>
            </a:r>
            <a:r>
              <a:rPr sz="8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FFFFFF"/>
                </a:solidFill>
                <a:latin typeface="Arial"/>
                <a:cs typeface="Arial"/>
              </a:rPr>
              <a:t>grade</a:t>
            </a:r>
            <a:r>
              <a:rPr sz="8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Arial"/>
                <a:cs typeface="Arial"/>
              </a:rPr>
              <a:t>Paid</a:t>
            </a:r>
            <a:endParaRPr sz="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250"/>
              </a:spcBef>
            </a:pPr>
            <a:r>
              <a:rPr sz="800" spc="-10" dirty="0">
                <a:solidFill>
                  <a:srgbClr val="FFFFFF"/>
                </a:solidFill>
                <a:latin typeface="Arial"/>
                <a:cs typeface="Arial"/>
              </a:rPr>
              <a:t>Direct)</a:t>
            </a:r>
            <a:endParaRPr sz="800">
              <a:latin typeface="Arial"/>
              <a:cs typeface="Arial"/>
            </a:endParaRPr>
          </a:p>
        </p:txBody>
      </p:sp>
      <p:sp>
        <p:nvSpPr>
          <p:cNvPr id="125" name="object 1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314575" y="8229600"/>
            <a:ext cx="857885" cy="82550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98425" rIns="0" bIns="0" rtlCol="0">
            <a:spAutoFit/>
          </a:bodyPr>
          <a:lstStyle/>
          <a:p>
            <a:pPr marL="144780" marR="137160" algn="ctr">
              <a:lnSpc>
                <a:spcPts val="1320"/>
              </a:lnSpc>
              <a:spcBef>
                <a:spcPts val="775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Regular 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PDR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885"/>
              </a:lnSpc>
            </a:pPr>
            <a:r>
              <a:rPr sz="800" dirty="0">
                <a:solidFill>
                  <a:srgbClr val="FFFFFF"/>
                </a:solidFill>
                <a:latin typeface="Arial"/>
                <a:cs typeface="Arial"/>
              </a:rPr>
              <a:t>(comp</a:t>
            </a:r>
            <a:r>
              <a:rPr sz="8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FFFFFF"/>
                </a:solidFill>
                <a:latin typeface="Arial"/>
                <a:cs typeface="Arial"/>
              </a:rPr>
              <a:t>grade</a:t>
            </a:r>
            <a:r>
              <a:rPr sz="8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Arial"/>
                <a:cs typeface="Arial"/>
              </a:rPr>
              <a:t>Paid</a:t>
            </a:r>
            <a:endParaRPr sz="80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  <a:spcBef>
                <a:spcPts val="250"/>
              </a:spcBef>
            </a:pPr>
            <a:r>
              <a:rPr sz="800" spc="-10" dirty="0">
                <a:solidFill>
                  <a:srgbClr val="FFFFFF"/>
                </a:solidFill>
                <a:latin typeface="Arial"/>
                <a:cs typeface="Arial"/>
              </a:rPr>
              <a:t>Direct)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126" name="object 1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68121" y="7253985"/>
            <a:ext cx="109855" cy="241300"/>
            <a:chOff x="768121" y="7253985"/>
            <a:chExt cx="109855" cy="241300"/>
          </a:xfrm>
        </p:grpSpPr>
        <p:sp>
          <p:nvSpPr>
            <p:cNvPr id="127" name="object 127"/>
            <p:cNvSpPr/>
            <p:nvPr/>
          </p:nvSpPr>
          <p:spPr>
            <a:xfrm>
              <a:off x="822934" y="7253985"/>
              <a:ext cx="635" cy="145415"/>
            </a:xfrm>
            <a:custGeom>
              <a:avLst/>
              <a:gdLst/>
              <a:ahLst/>
              <a:cxnLst/>
              <a:rect l="l" t="t" r="r" b="b"/>
              <a:pathLst>
                <a:path w="634" h="145415">
                  <a:moveTo>
                    <a:pt x="0" y="0"/>
                  </a:moveTo>
                  <a:lnTo>
                    <a:pt x="50" y="0"/>
                  </a:lnTo>
                  <a:lnTo>
                    <a:pt x="50" y="145287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768121" y="7385557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8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2" name="Date Placeholder 131">
            <a:extLst>
              <a:ext uri="{FF2B5EF4-FFF2-40B4-BE49-F238E27FC236}">
                <a16:creationId xmlns:a16="http://schemas.microsoft.com/office/drawing/2014/main" id="{2B4CB762-36A1-1D4B-3D38-6E25B6193F24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r>
              <a:rPr lang="en-US"/>
              <a:t>2/12/2026</a:t>
            </a:r>
          </a:p>
        </p:txBody>
      </p:sp>
      <p:sp>
        <p:nvSpPr>
          <p:cNvPr id="133" name="Slide Number Placeholder 132">
            <a:extLst>
              <a:ext uri="{FF2B5EF4-FFF2-40B4-BE49-F238E27FC236}">
                <a16:creationId xmlns:a16="http://schemas.microsoft.com/office/drawing/2014/main" id="{0D19A8E4-F5C7-D595-9C7A-F254178B1FA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536DAF32DA194DA62B22F973C2D899" ma:contentTypeVersion="18" ma:contentTypeDescription="Create a new document." ma:contentTypeScope="" ma:versionID="043656bcdd85b33549e5d617de0f6ebd">
  <xsd:schema xmlns:xsd="http://www.w3.org/2001/XMLSchema" xmlns:xs="http://www.w3.org/2001/XMLSchema" xmlns:p="http://schemas.microsoft.com/office/2006/metadata/properties" xmlns:ns2="4a91ee42-f451-4c55-b0c9-f5c7a4b7ee1f" targetNamespace="http://schemas.microsoft.com/office/2006/metadata/properties" ma:root="true" ma:fieldsID="6f2a979d253704bccad0c1d0049c4b1c" ns2:_="">
    <xsd:import namespace="4a91ee42-f451-4c55-b0c9-f5c7a4b7ee1f"/>
    <xsd:element name="properties">
      <xsd:complexType>
        <xsd:sequence>
          <xsd:element name="documentManagement">
            <xsd:complexType>
              <xsd:all>
                <xsd:element ref="ns2:Documenttype" minOccurs="0"/>
                <xsd:element ref="ns2:Owner" minOccurs="0"/>
                <xsd:element ref="ns2:Website" minOccurs="0"/>
                <xsd:element ref="ns2:Location" minOccurs="0"/>
                <xsd:element ref="ns2:Approver" minOccurs="0"/>
                <xsd:element ref="ns2:Review_x0020_frequency" minOccurs="0"/>
                <xsd:element ref="ns2:ContentAuthor" minOccurs="0"/>
                <xsd:element ref="ns2:Linkedlocation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ADArequirement" minOccurs="0"/>
                <xsd:element ref="ns2:Reason_x0020_for_x0020_the_x0020_search_x0020_waiver" minOccurs="0"/>
                <xsd:element ref="ns2:Visa_x0020_sponsorship" minOccurs="0"/>
                <xsd:element ref="ns2:Notes" minOccurs="0"/>
                <xsd:element ref="ns2:PermanentLink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91ee42-f451-4c55-b0c9-f5c7a4b7ee1f" elementFormDefault="qualified">
    <xsd:import namespace="http://schemas.microsoft.com/office/2006/documentManagement/types"/>
    <xsd:import namespace="http://schemas.microsoft.com/office/infopath/2007/PartnerControls"/>
    <xsd:element name="Documenttype" ma:index="2" nillable="true" ma:displayName="Document type" ma:format="Dropdown" ma:internalName="Documenttype">
      <xsd:simpleType>
        <xsd:restriction base="dms:Choice">
          <xsd:enumeration value="Form"/>
          <xsd:enumeration value="Guide"/>
          <xsd:enumeration value="Checklist"/>
          <xsd:enumeration value="Template"/>
          <xsd:enumeration value="Presentation"/>
        </xsd:restriction>
      </xsd:simpleType>
    </xsd:element>
    <xsd:element name="Owner" ma:index="3" nillable="true" ma:displayName="Unit" ma:description="Indicates the functional area of UWHR and ownership by VP, AVP or Executive Director" ma:format="Dropdown" ma:internalName="Owner" ma:readOnly="false">
      <xsd:simpleType>
        <xsd:restriction base="dms:Choice">
          <xsd:enumeration value="Operations"/>
          <xsd:enumeration value="Policy"/>
          <xsd:enumeration value="Compensation"/>
          <xsd:enumeration value="Labor Relations"/>
          <xsd:enumeration value="POD"/>
          <xsd:enumeration value="Employee Experience"/>
          <xsd:enumeration value="TTM"/>
          <xsd:enumeration value="VPHR"/>
          <xsd:enumeration value="Benefits"/>
          <xsd:enumeration value="DSO"/>
          <xsd:enumeration value="EOAA"/>
          <xsd:enumeration value="Recruiting"/>
        </xsd:restriction>
      </xsd:simpleType>
    </xsd:element>
    <xsd:element name="Website" ma:index="4" nillable="true" ma:displayName="Microsite" ma:default="UWHR" ma:format="Dropdown" ma:internalName="Website">
      <xsd:simpleType>
        <xsd:restriction base="dms:Choice">
          <xsd:enumeration value="UWHR"/>
          <xsd:enumeration value="Whole U"/>
          <xsd:enumeration value="Jobs"/>
          <xsd:enumeration value="CFD"/>
          <xsd:enumeration value="EWH"/>
          <xsd:enumeration value="VPHR"/>
          <xsd:enumeration value="Benefits"/>
          <xsd:enumeration value="Operations"/>
          <xsd:enumeration value="Compensation"/>
          <xsd:enumeration value="DSO"/>
          <xsd:enumeration value="Labor Relations"/>
          <xsd:enumeration value="WorkLife"/>
          <xsd:enumeration value="TTM"/>
          <xsd:enumeration value="Diversity, Equity, Inclusion"/>
          <xsd:enumeration value="Student Employment"/>
          <xsd:enumeration value="Hybrid Work"/>
          <xsd:enumeration value="HR Support for Budget Reductions"/>
          <xsd:enumeration value="Workday HCM"/>
          <xsd:enumeration value="Time and Absence"/>
          <xsd:enumeration value="Employee Experience"/>
          <xsd:enumeration value="POD"/>
          <xsd:enumeration value="Policy"/>
        </xsd:restriction>
      </xsd:simpleType>
    </xsd:element>
    <xsd:element name="Location" ma:index="5" nillable="true" ma:displayName="Applies at:" ma:default="Campus &amp; Medical Centers" ma:description="Indicates an enterprise-wide, campus, or medical center document." ma:format="Dropdown" ma:internalName="Location" ma:readOnly="false">
      <xsd:simpleType>
        <xsd:restriction base="dms:Choice">
          <xsd:enumeration value="Campus &amp; Medical Centers"/>
          <xsd:enumeration value="Campus"/>
          <xsd:enumeration value="Medical Centers"/>
        </xsd:restriction>
      </xsd:simpleType>
    </xsd:element>
    <xsd:element name="Approver" ma:index="6" nillable="true" ma:displayName="Approver" ma:list="UserInfo" ma:SharePointGroup="0" ma:internalName="Approver" ma:readOnly="fals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Review_x0020_frequency" ma:index="7" nillable="true" ma:displayName="Review frequency" ma:default="12" ma:format="Dropdown" ma:internalName="Review_x0020_frequency" ma:readOnly="false">
      <xsd:simpleType>
        <xsd:restriction base="dms:Choice">
          <xsd:enumeration value="12"/>
          <xsd:enumeration value="24"/>
          <xsd:enumeration value="36"/>
          <xsd:enumeration value="None"/>
        </xsd:restriction>
      </xsd:simpleType>
    </xsd:element>
    <xsd:element name="ContentAuthor" ma:index="9" nillable="true" ma:displayName="Content Author" ma:description="Primary individual(s) who will be provide updates to content and who should be notified when a document is scheduled for review." ma:format="Dropdown" ma:list="UserInfo" ma:SharePointGroup="0" ma:internalName="ContentAuthor" ma:readOnly="fals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inkedlocation" ma:index="10" nillable="true" ma:displayName="Linked location" ma:format="Hyperlink" ma:internalName="Linkedlocation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ADArequirement" ma:index="18" nillable="true" ma:displayName="ADA requirement" ma:default="WCAG 2.0" ma:format="Dropdown" ma:hidden="true" ma:internalName="ADArequirement" ma:readOnly="false">
      <xsd:simpleType>
        <xsd:restriction base="dms:Choice">
          <xsd:enumeration value="WCAG 2.0"/>
          <xsd:enumeration value="Exempt"/>
        </xsd:restriction>
      </xsd:simpleType>
    </xsd:element>
    <xsd:element name="Reason_x0020_for_x0020_the_x0020_search_x0020_waiver" ma:index="19" nillable="true" ma:displayName="Reason for the search waiver" ma:hidden="true" ma:internalName="Reason_x0020_for_x0020_the_x0020_search_x0020_waiver" ma:readOnly="false">
      <xsd:simpleType>
        <xsd:restriction base="dms:Choice">
          <xsd:enumeration value="Spouse or partner accommodation"/>
          <xsd:enumeration value="Critical hire"/>
          <xsd:enumeration value="Candidate specifically named in a contract or grant"/>
          <xsd:enumeration value="Uniquely qualified"/>
        </xsd:restriction>
      </xsd:simpleType>
    </xsd:element>
    <xsd:element name="Visa_x0020_sponsorship" ma:index="20" nillable="true" ma:displayName="Visa sponsorship" ma:hidden="true" ma:internalName="Visa_x0020_sponsorship" ma:readOnly="false">
      <xsd:simpleType>
        <xsd:restriction base="dms:Boolean"/>
      </xsd:simpleType>
    </xsd:element>
    <xsd:element name="Notes" ma:index="23" nillable="true" ma:displayName="Notes" ma:description="Miscellany information to help manage the document" ma:format="Dropdown" ma:internalName="Notes">
      <xsd:simpleType>
        <xsd:restriction base="dms:Text">
          <xsd:maxLength value="255"/>
        </xsd:restriction>
      </xsd:simpleType>
    </xsd:element>
    <xsd:element name="PermanentLinks" ma:index="24" nillable="true" ma:displayName="Permanent Links" ma:format="Dropdown" ma:internalName="PermanentLinks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wner xmlns="4a91ee42-f451-4c55-b0c9-f5c7a4b7ee1f">Policy</Owner>
    <Approver xmlns="4a91ee42-f451-4c55-b0c9-f5c7a4b7ee1f">
      <UserInfo>
        <DisplayName>Marisa Graudins</DisplayName>
        <AccountId>20</AccountId>
        <AccountType/>
      </UserInfo>
    </Approver>
    <Location xmlns="4a91ee42-f451-4c55-b0c9-f5c7a4b7ee1f">Campus</Location>
    <Documenttype xmlns="4a91ee42-f451-4c55-b0c9-f5c7a4b7ee1f">Guide</Documenttype>
    <Website xmlns="4a91ee42-f451-4c55-b0c9-f5c7a4b7ee1f">UWHR</Website>
    <ADArequirement xmlns="4a91ee42-f451-4c55-b0c9-f5c7a4b7ee1f">WCAG 2.0</ADArequirement>
    <Review_x0020_frequency xmlns="4a91ee42-f451-4c55-b0c9-f5c7a4b7ee1f">12</Review_x0020_frequency>
    <Reason_x0020_for_x0020_the_x0020_search_x0020_waiver xmlns="4a91ee42-f451-4c55-b0c9-f5c7a4b7ee1f" xsi:nil="true"/>
    <Notes xmlns="4a91ee42-f451-4c55-b0c9-f5c7a4b7ee1f" xsi:nil="true"/>
    <Visa_x0020_sponsorship xmlns="4a91ee42-f451-4c55-b0c9-f5c7a4b7ee1f" xsi:nil="true"/>
    <ContentAuthor xmlns="4a91ee42-f451-4c55-b0c9-f5c7a4b7ee1f">
      <UserInfo>
        <DisplayName/>
        <AccountId xsi:nil="true"/>
        <AccountType/>
      </UserInfo>
    </ContentAuthor>
    <Linkedlocation xmlns="4a91ee42-f451-4c55-b0c9-f5c7a4b7ee1f">
      <Url xsi:nil="true"/>
      <Description xsi:nil="true"/>
    </Linkedlocation>
    <PermanentLinks xmlns="4a91ee42-f451-4c55-b0c9-f5c7a4b7ee1f">https://uwnetid.sharepoint.com/:p:/s/uwhr_web_document_library/IQDYNW6il2kbSLnXrtD99GKJAakhjPTeSLPAKir1cisV9q8?e=DKfA07</PermanentLinks>
  </documentManagement>
</p:properties>
</file>

<file path=customXml/itemProps1.xml><?xml version="1.0" encoding="utf-8"?>
<ds:datastoreItem xmlns:ds="http://schemas.openxmlformats.org/officeDocument/2006/customXml" ds:itemID="{4DED17A9-56CF-4487-ACF9-59C540F4E533}"/>
</file>

<file path=customXml/itemProps2.xml><?xml version="1.0" encoding="utf-8"?>
<ds:datastoreItem xmlns:ds="http://schemas.openxmlformats.org/officeDocument/2006/customXml" ds:itemID="{3C8F94D6-8DAB-455F-8087-DDB8F42FCC9C}"/>
</file>

<file path=customXml/itemProps3.xml><?xml version="1.0" encoding="utf-8"?>
<ds:datastoreItem xmlns:ds="http://schemas.openxmlformats.org/officeDocument/2006/customXml" ds:itemID="{3E4C2E11-310E-44A6-9801-E289F4CF320E}"/>
</file>

<file path=docMetadata/LabelInfo.xml><?xml version="1.0" encoding="utf-8"?>
<clbl:labelList xmlns:clbl="http://schemas.microsoft.com/office/2020/mipLabelMetadata">
  <clbl:label id="{f6b6dd5b-f02f-441a-99a0-162ac5060bd2}" enabled="0" method="" siteId="{f6b6dd5b-f02f-441a-99a0-162ac5060b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</TotalTime>
  <Words>370</Words>
  <Application>Microsoft Office PowerPoint</Application>
  <PresentationFormat>Custom</PresentationFormat>
  <Paragraphs>85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Encode Sans Normal</vt:lpstr>
      <vt:lpstr>Times New Roman</vt:lpstr>
      <vt:lpstr>Office Theme</vt:lpstr>
      <vt:lpstr>UW Funded Faculty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Employee Type and Subtype_UW Funded Faculty</dc:title>
  <dc:creator>Jessica B. Rudy</dc:creator>
  <cp:keywords>Position management</cp:keywords>
  <cp:lastModifiedBy>Trista Truemper</cp:lastModifiedBy>
  <cp:revision>58</cp:revision>
  <dcterms:created xsi:type="dcterms:W3CDTF">2026-02-12T23:27:39Z</dcterms:created>
  <dcterms:modified xsi:type="dcterms:W3CDTF">2026-02-27T16:45:07Z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2022-07-29T00:00:00Z</vt:filetime>
  </property>
  <property fmtid="{D5CDD505-2E9C-101B-9397-08002B2CF9AE}" pid="3" name="Creator">
    <vt:lpwstr>Microsoft® Visio® 2019</vt:lpwstr>
  </property>
  <property fmtid="{D5CDD505-2E9C-101B-9397-08002B2CF9AE}" pid="4" name="LastSaved">
    <vt:filetime>2026-02-12T00:00:00Z</vt:filetime>
  </property>
  <property fmtid="{D5CDD505-2E9C-101B-9397-08002B2CF9AE}" pid="5" name="Producer">
    <vt:lpwstr>Microsoft® Visio® 2019</vt:lpwstr>
  </property>
  <property fmtid="{D5CDD505-2E9C-101B-9397-08002B2CF9AE}" pid="6" name="ContentTypeId">
    <vt:lpwstr>0x01010063536DAF32DA194DA62B22F973C2D899</vt:lpwstr>
  </property>
  <property fmtid="{D5CDD505-2E9C-101B-9397-08002B2CF9AE}" pid="7" name="ReviewDate">
    <vt:filetime>2027-04-01T07:00:00Z</vt:filetime>
  </property>
  <property fmtid="{D5CDD505-2E9C-101B-9397-08002B2CF9AE}" pid="8" name="TaxKeyword">
    <vt:lpwstr>4;#Position management|46be4ec3-0bff-478a-9d5d-ac9af4938dca</vt:lpwstr>
  </property>
</Properties>
</file>