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ista Truemper" userId="99575bce-dddb-4818-bb07-b293fdd98daa" providerId="ADAL" clId="{96BEC130-7C21-40B0-B90E-88C03787DAB9}"/>
    <pc:docChg chg="delSld">
      <pc:chgData name="Trista Truemper" userId="99575bce-dddb-4818-bb07-b293fdd98daa" providerId="ADAL" clId="{96BEC130-7C21-40B0-B90E-88C03787DAB9}" dt="2026-02-27T16:54:43.957" v="0" actId="2696"/>
      <pc:docMkLst>
        <pc:docMk/>
      </pc:docMkLst>
      <pc:sldChg chg="del">
        <pc:chgData name="Trista Truemper" userId="99575bce-dddb-4818-bb07-b293fdd98daa" providerId="ADAL" clId="{96BEC130-7C21-40B0-B90E-88C03787DAB9}" dt="2026-02-27T16:54:43.957" v="0" actId="2696"/>
        <pc:sldMkLst>
          <pc:docMk/>
          <pc:sldMk cId="0" sldId="25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classified staff positions at UW Med Centers. Employee subtypes include: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</a:t>
            </a:r>
            <a:r>
              <a:rPr lang="en-US" b="1"/>
              <a:t>hourly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no end date and </a:t>
            </a:r>
            <a:r>
              <a:rPr lang="en-US"/>
              <a:t>is regularly</a:t>
            </a:r>
            <a:r>
              <a:rPr lang="en-US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scheduled with assigned FTE. </a:t>
            </a:r>
            <a:endParaRPr lang="en-US" sz="1200" b="0" kern="1200">
              <a:solidFill>
                <a:schemeClr val="tx1"/>
              </a:solidFill>
              <a:effectLst/>
              <a:latin typeface="+mn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Intermittent: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fixed duration: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hourly: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sporadically scheduled.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59A52-5ADF-AF00-8009-A3D4F0C4A7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2494304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r.uw.edu/temporaryemployment/upcoming-change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9088" y="4901437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857"/>
                </a:moveTo>
                <a:lnTo>
                  <a:pt x="861606" y="76784"/>
                </a:lnTo>
                <a:lnTo>
                  <a:pt x="834682" y="36791"/>
                </a:lnTo>
                <a:lnTo>
                  <a:pt x="794689" y="9867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67"/>
                </a:lnTo>
                <a:lnTo>
                  <a:pt x="36779" y="36791"/>
                </a:lnTo>
                <a:lnTo>
                  <a:pt x="9855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55" y="407352"/>
                </a:lnTo>
                <a:lnTo>
                  <a:pt x="36779" y="447344"/>
                </a:lnTo>
                <a:lnTo>
                  <a:pt x="76771" y="474268"/>
                </a:lnTo>
                <a:lnTo>
                  <a:pt x="125857" y="484124"/>
                </a:lnTo>
                <a:lnTo>
                  <a:pt x="745617" y="484124"/>
                </a:lnTo>
                <a:lnTo>
                  <a:pt x="794689" y="474268"/>
                </a:lnTo>
                <a:lnTo>
                  <a:pt x="834682" y="447344"/>
                </a:lnTo>
                <a:lnTo>
                  <a:pt x="861606" y="407352"/>
                </a:lnTo>
                <a:lnTo>
                  <a:pt x="871474" y="358267"/>
                </a:lnTo>
                <a:lnTo>
                  <a:pt x="871474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99408" y="4985461"/>
            <a:ext cx="834390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4559300"/>
            <a:ext cx="109855" cy="412750"/>
            <a:chOff x="1659635" y="4559300"/>
            <a:chExt cx="109855" cy="412750"/>
          </a:xfrm>
        </p:grpSpPr>
        <p:sp>
          <p:nvSpPr>
            <p:cNvPr id="5" name="object 5"/>
            <p:cNvSpPr/>
            <p:nvPr/>
          </p:nvSpPr>
          <p:spPr>
            <a:xfrm>
              <a:off x="1714499" y="457072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59635" y="4862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3026" y="4616450"/>
            <a:ext cx="109855" cy="412750"/>
            <a:chOff x="5923026" y="4616450"/>
            <a:chExt cx="109855" cy="412750"/>
          </a:xfrm>
        </p:grpSpPr>
        <p:sp>
          <p:nvSpPr>
            <p:cNvPr id="8" name="object 8"/>
            <p:cNvSpPr/>
            <p:nvPr/>
          </p:nvSpPr>
          <p:spPr>
            <a:xfrm>
              <a:off x="5977890" y="462787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23026" y="49194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1371600"/>
            <a:ext cx="4367530" cy="2462530"/>
            <a:chOff x="1659635" y="1371600"/>
            <a:chExt cx="4367530" cy="2462530"/>
          </a:xfrm>
        </p:grpSpPr>
        <p:sp>
          <p:nvSpPr>
            <p:cNvPr id="11" name="object 11"/>
            <p:cNvSpPr/>
            <p:nvPr/>
          </p:nvSpPr>
          <p:spPr>
            <a:xfrm>
              <a:off x="1714499" y="3200400"/>
              <a:ext cx="2274570" cy="476884"/>
            </a:xfrm>
            <a:custGeom>
              <a:avLst/>
              <a:gdLst/>
              <a:ahLst/>
              <a:cxnLst/>
              <a:rect l="l" t="t" r="r" b="b"/>
              <a:pathLst>
                <a:path w="2274570" h="476885">
                  <a:moveTo>
                    <a:pt x="2274570" y="0"/>
                  </a:moveTo>
                  <a:lnTo>
                    <a:pt x="2274570" y="228600"/>
                  </a:lnTo>
                  <a:lnTo>
                    <a:pt x="0" y="228600"/>
                  </a:lnTo>
                  <a:lnTo>
                    <a:pt x="0" y="47663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59635" y="366331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89069" y="3429000"/>
              <a:ext cx="1983105" cy="309245"/>
            </a:xfrm>
            <a:custGeom>
              <a:avLst/>
              <a:gdLst/>
              <a:ahLst/>
              <a:cxnLst/>
              <a:rect l="l" t="t" r="r" b="b"/>
              <a:pathLst>
                <a:path w="1983104" h="309245">
                  <a:moveTo>
                    <a:pt x="0" y="0"/>
                  </a:moveTo>
                  <a:lnTo>
                    <a:pt x="1983104" y="0"/>
                  </a:lnTo>
                  <a:lnTo>
                    <a:pt x="1983104" y="30873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17310" y="372402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61055" y="1371599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6992" y="139636"/>
                  </a:lnTo>
                  <a:lnTo>
                    <a:pt x="1213789" y="100799"/>
                  </a:lnTo>
                  <a:lnTo>
                    <a:pt x="1183068" y="66967"/>
                  </a:lnTo>
                  <a:lnTo>
                    <a:pt x="1145832" y="39052"/>
                  </a:lnTo>
                  <a:lnTo>
                    <a:pt x="1103122" y="17970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70"/>
                  </a:lnTo>
                  <a:lnTo>
                    <a:pt x="110883" y="39052"/>
                  </a:lnTo>
                  <a:lnTo>
                    <a:pt x="73672" y="66967"/>
                  </a:lnTo>
                  <a:lnTo>
                    <a:pt x="42951" y="100799"/>
                  </a:lnTo>
                  <a:lnTo>
                    <a:pt x="19761" y="139636"/>
                  </a:lnTo>
                  <a:lnTo>
                    <a:pt x="5105" y="182537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780535" y="1458213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6719" y="2171699"/>
            <a:ext cx="1045210" cy="1028700"/>
          </a:xfrm>
          <a:custGeom>
            <a:avLst/>
            <a:gdLst/>
            <a:ahLst/>
            <a:cxnLst/>
            <a:rect l="l" t="t" r="r" b="b"/>
            <a:pathLst>
              <a:path w="1045210" h="1028700">
                <a:moveTo>
                  <a:pt x="1044702" y="514350"/>
                </a:moveTo>
                <a:lnTo>
                  <a:pt x="1042555" y="467550"/>
                </a:lnTo>
                <a:lnTo>
                  <a:pt x="1036281" y="421932"/>
                </a:lnTo>
                <a:lnTo>
                  <a:pt x="1026045" y="377659"/>
                </a:lnTo>
                <a:lnTo>
                  <a:pt x="1012024" y="334924"/>
                </a:lnTo>
                <a:lnTo>
                  <a:pt x="994410" y="293903"/>
                </a:lnTo>
                <a:lnTo>
                  <a:pt x="973391" y="254800"/>
                </a:lnTo>
                <a:lnTo>
                  <a:pt x="949147" y="217766"/>
                </a:lnTo>
                <a:lnTo>
                  <a:pt x="921867" y="183007"/>
                </a:lnTo>
                <a:lnTo>
                  <a:pt x="891730" y="150698"/>
                </a:lnTo>
                <a:lnTo>
                  <a:pt x="858913" y="121005"/>
                </a:lnTo>
                <a:lnTo>
                  <a:pt x="823607" y="94132"/>
                </a:lnTo>
                <a:lnTo>
                  <a:pt x="786015" y="70256"/>
                </a:lnTo>
                <a:lnTo>
                  <a:pt x="746290" y="49542"/>
                </a:lnTo>
                <a:lnTo>
                  <a:pt x="704634" y="32194"/>
                </a:lnTo>
                <a:lnTo>
                  <a:pt x="661225" y="18389"/>
                </a:lnTo>
                <a:lnTo>
                  <a:pt x="616254" y="8293"/>
                </a:lnTo>
                <a:lnTo>
                  <a:pt x="569899" y="2108"/>
                </a:lnTo>
                <a:lnTo>
                  <a:pt x="522351" y="0"/>
                </a:lnTo>
                <a:lnTo>
                  <a:pt x="474789" y="2108"/>
                </a:lnTo>
                <a:lnTo>
                  <a:pt x="428434" y="8293"/>
                </a:lnTo>
                <a:lnTo>
                  <a:pt x="383451" y="18389"/>
                </a:lnTo>
                <a:lnTo>
                  <a:pt x="340042" y="32194"/>
                </a:lnTo>
                <a:lnTo>
                  <a:pt x="298373" y="49542"/>
                </a:lnTo>
                <a:lnTo>
                  <a:pt x="258648" y="70256"/>
                </a:lnTo>
                <a:lnTo>
                  <a:pt x="221043" y="94132"/>
                </a:lnTo>
                <a:lnTo>
                  <a:pt x="185737" y="121005"/>
                </a:lnTo>
                <a:lnTo>
                  <a:pt x="152920" y="150698"/>
                </a:lnTo>
                <a:lnTo>
                  <a:pt x="122770" y="183007"/>
                </a:lnTo>
                <a:lnTo>
                  <a:pt x="95491" y="217766"/>
                </a:lnTo>
                <a:lnTo>
                  <a:pt x="71247" y="254800"/>
                </a:lnTo>
                <a:lnTo>
                  <a:pt x="50228" y="293903"/>
                </a:lnTo>
                <a:lnTo>
                  <a:pt x="32613" y="334924"/>
                </a:lnTo>
                <a:lnTo>
                  <a:pt x="18605" y="377659"/>
                </a:lnTo>
                <a:lnTo>
                  <a:pt x="8369" y="421932"/>
                </a:lnTo>
                <a:lnTo>
                  <a:pt x="2108" y="467550"/>
                </a:lnTo>
                <a:lnTo>
                  <a:pt x="0" y="514350"/>
                </a:lnTo>
                <a:lnTo>
                  <a:pt x="2108" y="561162"/>
                </a:lnTo>
                <a:lnTo>
                  <a:pt x="8369" y="606780"/>
                </a:lnTo>
                <a:lnTo>
                  <a:pt x="18605" y="651052"/>
                </a:lnTo>
                <a:lnTo>
                  <a:pt x="32613" y="693788"/>
                </a:lnTo>
                <a:lnTo>
                  <a:pt x="50228" y="734809"/>
                </a:lnTo>
                <a:lnTo>
                  <a:pt x="71247" y="773912"/>
                </a:lnTo>
                <a:lnTo>
                  <a:pt x="95491" y="810945"/>
                </a:lnTo>
                <a:lnTo>
                  <a:pt x="122770" y="845705"/>
                </a:lnTo>
                <a:lnTo>
                  <a:pt x="152920" y="878014"/>
                </a:lnTo>
                <a:lnTo>
                  <a:pt x="185737" y="907707"/>
                </a:lnTo>
                <a:lnTo>
                  <a:pt x="221043" y="934580"/>
                </a:lnTo>
                <a:lnTo>
                  <a:pt x="258648" y="958456"/>
                </a:lnTo>
                <a:lnTo>
                  <a:pt x="298373" y="979170"/>
                </a:lnTo>
                <a:lnTo>
                  <a:pt x="340042" y="996518"/>
                </a:lnTo>
                <a:lnTo>
                  <a:pt x="383451" y="1010323"/>
                </a:lnTo>
                <a:lnTo>
                  <a:pt x="428434" y="1020419"/>
                </a:lnTo>
                <a:lnTo>
                  <a:pt x="474789" y="1026604"/>
                </a:lnTo>
                <a:lnTo>
                  <a:pt x="522351" y="1028700"/>
                </a:lnTo>
                <a:lnTo>
                  <a:pt x="569899" y="1026604"/>
                </a:lnTo>
                <a:lnTo>
                  <a:pt x="616254" y="1020419"/>
                </a:lnTo>
                <a:lnTo>
                  <a:pt x="661225" y="1010323"/>
                </a:lnTo>
                <a:lnTo>
                  <a:pt x="704634" y="996518"/>
                </a:lnTo>
                <a:lnTo>
                  <a:pt x="746290" y="979170"/>
                </a:lnTo>
                <a:lnTo>
                  <a:pt x="786015" y="958456"/>
                </a:lnTo>
                <a:lnTo>
                  <a:pt x="823607" y="934580"/>
                </a:lnTo>
                <a:lnTo>
                  <a:pt x="858913" y="907707"/>
                </a:lnTo>
                <a:lnTo>
                  <a:pt x="891730" y="878014"/>
                </a:lnTo>
                <a:lnTo>
                  <a:pt x="921867" y="845705"/>
                </a:lnTo>
                <a:lnTo>
                  <a:pt x="949147" y="810945"/>
                </a:lnTo>
                <a:lnTo>
                  <a:pt x="973391" y="773912"/>
                </a:lnTo>
                <a:lnTo>
                  <a:pt x="994410" y="734809"/>
                </a:lnTo>
                <a:lnTo>
                  <a:pt x="1012024" y="693788"/>
                </a:lnTo>
                <a:lnTo>
                  <a:pt x="1026045" y="651052"/>
                </a:lnTo>
                <a:lnTo>
                  <a:pt x="1036281" y="606780"/>
                </a:lnTo>
                <a:lnTo>
                  <a:pt x="1042555" y="561162"/>
                </a:lnTo>
                <a:lnTo>
                  <a:pt x="1044702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533013" y="2479293"/>
            <a:ext cx="914400" cy="37655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4205" y="1817370"/>
            <a:ext cx="109855" cy="354330"/>
            <a:chOff x="3934205" y="1817370"/>
            <a:chExt cx="109855" cy="354330"/>
          </a:xfrm>
        </p:grpSpPr>
        <p:sp>
          <p:nvSpPr>
            <p:cNvPr id="22" name="object 22"/>
            <p:cNvSpPr/>
            <p:nvPr/>
          </p:nvSpPr>
          <p:spPr>
            <a:xfrm>
              <a:off x="3989069" y="1828800"/>
              <a:ext cx="635" cy="247015"/>
            </a:xfrm>
            <a:custGeom>
              <a:avLst/>
              <a:gdLst/>
              <a:ahLst/>
              <a:cxnLst/>
              <a:rect l="l" t="t" r="r" b="b"/>
              <a:pathLst>
                <a:path w="635" h="247014">
                  <a:moveTo>
                    <a:pt x="507" y="0"/>
                  </a:moveTo>
                  <a:lnTo>
                    <a:pt x="0" y="0"/>
                  </a:lnTo>
                  <a:lnTo>
                    <a:pt x="0" y="24688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34205" y="20619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178550" y="6627707"/>
            <a:ext cx="1075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5910" indent="-2965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43625" y="64046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635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</a:pPr>
            <a:endParaRPr sz="1200">
              <a:latin typeface="Times New Roman"/>
              <a:cs typeface="Times New Roman"/>
            </a:endParaRPr>
          </a:p>
          <a:p>
            <a:pPr marL="330835" marR="25400" indent="-296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54879" y="6625802"/>
            <a:ext cx="1075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" indent="-44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14875" y="6421120"/>
            <a:ext cx="1153795" cy="7594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50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5"/>
              </a:spcBef>
            </a:pPr>
            <a:endParaRPr sz="1200">
              <a:latin typeface="Times New Roman"/>
              <a:cs typeface="Times New Roman"/>
            </a:endParaRPr>
          </a:p>
          <a:p>
            <a:pPr marL="43815" marR="31115" indent="-44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61567" y="3998426"/>
            <a:ext cx="90868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57275" y="378079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 marL="203835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67557" y="6703907"/>
            <a:ext cx="8388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914650" y="64046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60"/>
              </a:spcBef>
            </a:pPr>
            <a:endParaRPr sz="1200">
              <a:latin typeface="Times New Roman"/>
              <a:cs typeface="Times New Roman"/>
            </a:endParaRPr>
          </a:p>
          <a:p>
            <a:pPr marL="152400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58028" y="3972010"/>
            <a:ext cx="829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just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14950" y="383794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137795" rIns="0" bIns="0" rtlCol="0">
            <a:spAutoFit/>
          </a:bodyPr>
          <a:lstStyle/>
          <a:p>
            <a:pPr marL="243204" marR="233679" indent="-635" algn="just">
              <a:lnSpc>
                <a:spcPts val="1320"/>
              </a:lnSpc>
              <a:spcBef>
                <a:spcPts val="10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3401948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984"/>
                </a:moveTo>
                <a:lnTo>
                  <a:pt x="861618" y="76885"/>
                </a:lnTo>
                <a:lnTo>
                  <a:pt x="834732" y="36855"/>
                </a:lnTo>
                <a:lnTo>
                  <a:pt x="794740" y="9880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80"/>
                </a:lnTo>
                <a:lnTo>
                  <a:pt x="36779" y="36855"/>
                </a:lnTo>
                <a:lnTo>
                  <a:pt x="9855" y="76885"/>
                </a:lnTo>
                <a:lnTo>
                  <a:pt x="0" y="125984"/>
                </a:lnTo>
                <a:lnTo>
                  <a:pt x="0" y="358394"/>
                </a:lnTo>
                <a:lnTo>
                  <a:pt x="9855" y="407479"/>
                </a:lnTo>
                <a:lnTo>
                  <a:pt x="36779" y="447471"/>
                </a:lnTo>
                <a:lnTo>
                  <a:pt x="76771" y="474395"/>
                </a:lnTo>
                <a:lnTo>
                  <a:pt x="125857" y="484251"/>
                </a:lnTo>
                <a:lnTo>
                  <a:pt x="745617" y="484251"/>
                </a:lnTo>
                <a:lnTo>
                  <a:pt x="794740" y="474395"/>
                </a:lnTo>
                <a:lnTo>
                  <a:pt x="834732" y="447471"/>
                </a:lnTo>
                <a:lnTo>
                  <a:pt x="861631" y="407479"/>
                </a:lnTo>
                <a:lnTo>
                  <a:pt x="871474" y="358394"/>
                </a:lnTo>
                <a:lnTo>
                  <a:pt x="871474" y="12598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650481" y="3485845"/>
            <a:ext cx="831215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2100" y="48577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79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467" y="0"/>
                </a:lnTo>
                <a:lnTo>
                  <a:pt x="132384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74" y="89268"/>
                </a:lnTo>
                <a:lnTo>
                  <a:pt x="6426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26" y="561848"/>
                </a:lnTo>
                <a:lnTo>
                  <a:pt x="24574" y="605015"/>
                </a:lnTo>
                <a:lnTo>
                  <a:pt x="52743" y="641540"/>
                </a:lnTo>
                <a:lnTo>
                  <a:pt x="89255" y="669734"/>
                </a:lnTo>
                <a:lnTo>
                  <a:pt x="132384" y="687882"/>
                </a:lnTo>
                <a:lnTo>
                  <a:pt x="18046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472810" y="4915027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70728" y="5540628"/>
            <a:ext cx="1199515" cy="864235"/>
            <a:chOff x="5570728" y="5540628"/>
            <a:chExt cx="1199515" cy="864235"/>
          </a:xfrm>
        </p:grpSpPr>
        <p:sp>
          <p:nvSpPr>
            <p:cNvPr id="40" name="object 40"/>
            <p:cNvSpPr/>
            <p:nvPr/>
          </p:nvSpPr>
          <p:spPr>
            <a:xfrm>
              <a:off x="5996940" y="5552058"/>
              <a:ext cx="718185" cy="756920"/>
            </a:xfrm>
            <a:custGeom>
              <a:avLst/>
              <a:gdLst/>
              <a:ahLst/>
              <a:cxnLst/>
              <a:rect l="l" t="t" r="r" b="b"/>
              <a:pathLst>
                <a:path w="718184" h="756920">
                  <a:moveTo>
                    <a:pt x="0" y="0"/>
                  </a:moveTo>
                  <a:lnTo>
                    <a:pt x="0" y="383286"/>
                  </a:lnTo>
                  <a:lnTo>
                    <a:pt x="718185" y="383286"/>
                  </a:lnTo>
                  <a:lnTo>
                    <a:pt x="718185" y="756412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660261" y="629475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70728" y="5686424"/>
              <a:ext cx="259079" cy="175895"/>
            </a:xfrm>
            <a:custGeom>
              <a:avLst/>
              <a:gdLst/>
              <a:ahLst/>
              <a:cxnLst/>
              <a:rect l="l" t="t" r="r" b="b"/>
              <a:pathLst>
                <a:path w="259079" h="175895">
                  <a:moveTo>
                    <a:pt x="258572" y="45593"/>
                  </a:moveTo>
                  <a:lnTo>
                    <a:pt x="255638" y="27813"/>
                  </a:lnTo>
                  <a:lnTo>
                    <a:pt x="247662" y="13322"/>
                  </a:lnTo>
                  <a:lnTo>
                    <a:pt x="235800" y="3581"/>
                  </a:lnTo>
                  <a:lnTo>
                    <a:pt x="221234" y="0"/>
                  </a:lnTo>
                  <a:lnTo>
                    <a:pt x="37338" y="0"/>
                  </a:lnTo>
                  <a:lnTo>
                    <a:pt x="22758" y="3581"/>
                  </a:lnTo>
                  <a:lnTo>
                    <a:pt x="10896" y="13322"/>
                  </a:lnTo>
                  <a:lnTo>
                    <a:pt x="2921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921" y="147586"/>
                  </a:lnTo>
                  <a:lnTo>
                    <a:pt x="10896" y="162077"/>
                  </a:lnTo>
                  <a:lnTo>
                    <a:pt x="22758" y="171818"/>
                  </a:lnTo>
                  <a:lnTo>
                    <a:pt x="37338" y="175387"/>
                  </a:lnTo>
                  <a:lnTo>
                    <a:pt x="221234" y="175387"/>
                  </a:lnTo>
                  <a:lnTo>
                    <a:pt x="235800" y="171818"/>
                  </a:lnTo>
                  <a:lnTo>
                    <a:pt x="247662" y="162077"/>
                  </a:lnTo>
                  <a:lnTo>
                    <a:pt x="255638" y="147586"/>
                  </a:lnTo>
                  <a:lnTo>
                    <a:pt x="258572" y="129794"/>
                  </a:lnTo>
                  <a:lnTo>
                    <a:pt x="258572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589778" y="5679440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2200" y="5684392"/>
            <a:ext cx="257175" cy="175895"/>
          </a:xfrm>
          <a:custGeom>
            <a:avLst/>
            <a:gdLst/>
            <a:ahLst/>
            <a:cxnLst/>
            <a:rect l="l" t="t" r="r" b="b"/>
            <a:pathLst>
              <a:path w="257175" h="175895">
                <a:moveTo>
                  <a:pt x="257175" y="45593"/>
                </a:moveTo>
                <a:lnTo>
                  <a:pt x="254266" y="27863"/>
                </a:lnTo>
                <a:lnTo>
                  <a:pt x="246329" y="13373"/>
                </a:lnTo>
                <a:lnTo>
                  <a:pt x="234505" y="3594"/>
                </a:lnTo>
                <a:lnTo>
                  <a:pt x="219964" y="0"/>
                </a:lnTo>
                <a:lnTo>
                  <a:pt x="37084" y="0"/>
                </a:lnTo>
                <a:lnTo>
                  <a:pt x="22606" y="3594"/>
                </a:lnTo>
                <a:lnTo>
                  <a:pt x="10820" y="13373"/>
                </a:lnTo>
                <a:lnTo>
                  <a:pt x="2895" y="27863"/>
                </a:lnTo>
                <a:lnTo>
                  <a:pt x="0" y="45593"/>
                </a:lnTo>
                <a:lnTo>
                  <a:pt x="0" y="129794"/>
                </a:lnTo>
                <a:lnTo>
                  <a:pt x="2895" y="147612"/>
                </a:lnTo>
                <a:lnTo>
                  <a:pt x="10820" y="162140"/>
                </a:lnTo>
                <a:lnTo>
                  <a:pt x="22606" y="171932"/>
                </a:lnTo>
                <a:lnTo>
                  <a:pt x="37084" y="175514"/>
                </a:lnTo>
                <a:lnTo>
                  <a:pt x="219964" y="175514"/>
                </a:lnTo>
                <a:lnTo>
                  <a:pt x="234505" y="171932"/>
                </a:lnTo>
                <a:lnTo>
                  <a:pt x="246329" y="162140"/>
                </a:lnTo>
                <a:lnTo>
                  <a:pt x="254266" y="147612"/>
                </a:lnTo>
                <a:lnTo>
                  <a:pt x="257175" y="129794"/>
                </a:lnTo>
                <a:lnTo>
                  <a:pt x="257175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216141" y="5677280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6" name="object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36845" y="5923915"/>
            <a:ext cx="803910" cy="497840"/>
            <a:chOff x="5236845" y="5923915"/>
            <a:chExt cx="803910" cy="497840"/>
          </a:xfrm>
        </p:grpSpPr>
        <p:sp>
          <p:nvSpPr>
            <p:cNvPr id="47" name="object 47"/>
            <p:cNvSpPr/>
            <p:nvPr/>
          </p:nvSpPr>
          <p:spPr>
            <a:xfrm>
              <a:off x="5291709" y="5935345"/>
              <a:ext cx="737870" cy="389890"/>
            </a:xfrm>
            <a:custGeom>
              <a:avLst/>
              <a:gdLst/>
              <a:ahLst/>
              <a:cxnLst/>
              <a:rect l="l" t="t" r="r" b="b"/>
              <a:pathLst>
                <a:path w="737870" h="389889">
                  <a:moveTo>
                    <a:pt x="737615" y="0"/>
                  </a:moveTo>
                  <a:lnTo>
                    <a:pt x="0" y="0"/>
                  </a:lnTo>
                  <a:lnTo>
                    <a:pt x="0" y="389889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236845" y="631151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850" y="47434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80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517" y="0"/>
                </a:lnTo>
                <a:lnTo>
                  <a:pt x="132410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61" y="89268"/>
                </a:lnTo>
                <a:lnTo>
                  <a:pt x="6413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13" y="561848"/>
                </a:lnTo>
                <a:lnTo>
                  <a:pt x="24561" y="605015"/>
                </a:lnTo>
                <a:lnTo>
                  <a:pt x="52743" y="641540"/>
                </a:lnTo>
                <a:lnTo>
                  <a:pt x="89242" y="669734"/>
                </a:lnTo>
                <a:lnTo>
                  <a:pt x="132410" y="687882"/>
                </a:lnTo>
                <a:lnTo>
                  <a:pt x="18051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376299" y="4800041"/>
            <a:ext cx="6692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85773" y="4968366"/>
            <a:ext cx="105029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7620">
              <a:lnSpc>
                <a:spcPts val="1320"/>
              </a:lnSpc>
              <a:spcBef>
                <a:spcPts val="240"/>
              </a:spcBef>
            </a:pP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8620" y="4857750"/>
            <a:ext cx="1198880" cy="1010919"/>
            <a:chOff x="1658620" y="4857750"/>
            <a:chExt cx="1198880" cy="1010919"/>
          </a:xfrm>
        </p:grpSpPr>
        <p:sp>
          <p:nvSpPr>
            <p:cNvPr id="53" name="object 53"/>
            <p:cNvSpPr/>
            <p:nvPr/>
          </p:nvSpPr>
          <p:spPr>
            <a:xfrm>
              <a:off x="1710690" y="5437758"/>
              <a:ext cx="3175" cy="334645"/>
            </a:xfrm>
            <a:custGeom>
              <a:avLst/>
              <a:gdLst/>
              <a:ahLst/>
              <a:cxnLst/>
              <a:rect l="l" t="t" r="r" b="b"/>
              <a:pathLst>
                <a:path w="3175" h="334645">
                  <a:moveTo>
                    <a:pt x="0" y="0"/>
                  </a:moveTo>
                  <a:lnTo>
                    <a:pt x="2921" y="334644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58620" y="5758307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89">
                  <a:moveTo>
                    <a:pt x="109728" y="0"/>
                  </a:moveTo>
                  <a:lnTo>
                    <a:pt x="0" y="888"/>
                  </a:lnTo>
                  <a:lnTo>
                    <a:pt x="55880" y="11010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600325" y="4857749"/>
              <a:ext cx="257175" cy="175895"/>
            </a:xfrm>
            <a:custGeom>
              <a:avLst/>
              <a:gdLst/>
              <a:ahLst/>
              <a:cxnLst/>
              <a:rect l="l" t="t" r="r" b="b"/>
              <a:pathLst>
                <a:path w="257175" h="175895">
                  <a:moveTo>
                    <a:pt x="257175" y="45593"/>
                  </a:moveTo>
                  <a:lnTo>
                    <a:pt x="254266" y="27813"/>
                  </a:lnTo>
                  <a:lnTo>
                    <a:pt x="246329" y="13322"/>
                  </a:lnTo>
                  <a:lnTo>
                    <a:pt x="234505" y="3581"/>
                  </a:lnTo>
                  <a:lnTo>
                    <a:pt x="219964" y="0"/>
                  </a:lnTo>
                  <a:lnTo>
                    <a:pt x="37084" y="0"/>
                  </a:lnTo>
                  <a:lnTo>
                    <a:pt x="22606" y="3581"/>
                  </a:lnTo>
                  <a:lnTo>
                    <a:pt x="10820" y="13322"/>
                  </a:lnTo>
                  <a:lnTo>
                    <a:pt x="2895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895" y="147586"/>
                  </a:lnTo>
                  <a:lnTo>
                    <a:pt x="10820" y="162077"/>
                  </a:lnTo>
                  <a:lnTo>
                    <a:pt x="22606" y="171818"/>
                  </a:lnTo>
                  <a:lnTo>
                    <a:pt x="37084" y="175387"/>
                  </a:lnTo>
                  <a:lnTo>
                    <a:pt x="219964" y="175387"/>
                  </a:lnTo>
                  <a:lnTo>
                    <a:pt x="234505" y="171818"/>
                  </a:lnTo>
                  <a:lnTo>
                    <a:pt x="246329" y="162077"/>
                  </a:lnTo>
                  <a:lnTo>
                    <a:pt x="254266" y="147586"/>
                  </a:lnTo>
                  <a:lnTo>
                    <a:pt x="257175" y="129794"/>
                  </a:lnTo>
                  <a:lnTo>
                    <a:pt x="257175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643632" y="4850638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1628" y="5541517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80" h="175895">
                <a:moveTo>
                  <a:pt x="258572" y="45593"/>
                </a:moveTo>
                <a:lnTo>
                  <a:pt x="255638" y="27863"/>
                </a:lnTo>
                <a:lnTo>
                  <a:pt x="247662" y="13373"/>
                </a:lnTo>
                <a:lnTo>
                  <a:pt x="235800" y="3594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94"/>
                </a:lnTo>
                <a:lnTo>
                  <a:pt x="10896" y="13373"/>
                </a:lnTo>
                <a:lnTo>
                  <a:pt x="2921" y="2786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612"/>
                </a:lnTo>
                <a:lnTo>
                  <a:pt x="10896" y="162140"/>
                </a:lnTo>
                <a:lnTo>
                  <a:pt x="22758" y="171932"/>
                </a:lnTo>
                <a:lnTo>
                  <a:pt x="37338" y="175514"/>
                </a:lnTo>
                <a:lnTo>
                  <a:pt x="221234" y="175514"/>
                </a:lnTo>
                <a:lnTo>
                  <a:pt x="235800" y="171932"/>
                </a:lnTo>
                <a:lnTo>
                  <a:pt x="247662" y="162140"/>
                </a:lnTo>
                <a:lnTo>
                  <a:pt x="255638" y="147612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360169" y="5534659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 descr="$PPTXTitle"/>
          <p:cNvSpPr txBox="1">
            <a:spLocks noGrp="1"/>
          </p:cNvSpPr>
          <p:nvPr>
            <p:ph type="title"/>
          </p:nvPr>
        </p:nvSpPr>
        <p:spPr>
          <a:xfrm>
            <a:off x="306425" y="160250"/>
            <a:ext cx="6809105" cy="104644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lang="en-US" spc="-85" dirty="0"/>
              <a:t>UW</a:t>
            </a:r>
            <a:r>
              <a:rPr lang="en-US" spc="-40" dirty="0"/>
              <a:t> </a:t>
            </a:r>
            <a:r>
              <a:rPr lang="en-US" spc="-75" dirty="0"/>
              <a:t>Funded Classified staff (Medical Centers)</a:t>
            </a:r>
            <a:endParaRPr spc="-55" dirty="0"/>
          </a:p>
        </p:txBody>
      </p:sp>
      <p:grpSp>
        <p:nvGrp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4100" y="5017770"/>
            <a:ext cx="1733550" cy="962025"/>
            <a:chOff x="2324100" y="5017770"/>
            <a:chExt cx="1733550" cy="962025"/>
          </a:xfrm>
        </p:grpSpPr>
        <p:sp>
          <p:nvSpPr>
            <p:cNvPr id="65" name="object 65"/>
            <p:cNvSpPr/>
            <p:nvPr/>
          </p:nvSpPr>
          <p:spPr>
            <a:xfrm>
              <a:off x="2335529" y="5029200"/>
              <a:ext cx="1122045" cy="186055"/>
            </a:xfrm>
            <a:custGeom>
              <a:avLst/>
              <a:gdLst/>
              <a:ahLst/>
              <a:cxnLst/>
              <a:rect l="l" t="t" r="r" b="b"/>
              <a:pathLst>
                <a:path w="1122045" h="186054">
                  <a:moveTo>
                    <a:pt x="0" y="0"/>
                  </a:moveTo>
                  <a:lnTo>
                    <a:pt x="1122045" y="0"/>
                  </a:lnTo>
                  <a:lnTo>
                    <a:pt x="1122045" y="18554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402711" y="520103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861310" y="5314949"/>
              <a:ext cx="1196340" cy="664845"/>
            </a:xfrm>
            <a:custGeom>
              <a:avLst/>
              <a:gdLst/>
              <a:ahLst/>
              <a:cxnLst/>
              <a:rect l="l" t="t" r="r" b="b"/>
              <a:pathLst>
                <a:path w="1196339" h="664845">
                  <a:moveTo>
                    <a:pt x="1196340" y="172847"/>
                  </a:moveTo>
                  <a:lnTo>
                    <a:pt x="1190180" y="126796"/>
                  </a:lnTo>
                  <a:lnTo>
                    <a:pt x="1172806" y="85483"/>
                  </a:lnTo>
                  <a:lnTo>
                    <a:pt x="1145819" y="50520"/>
                  </a:lnTo>
                  <a:lnTo>
                    <a:pt x="1110856" y="23533"/>
                  </a:lnTo>
                  <a:lnTo>
                    <a:pt x="1069543" y="6159"/>
                  </a:lnTo>
                  <a:lnTo>
                    <a:pt x="1023493" y="0"/>
                  </a:lnTo>
                  <a:lnTo>
                    <a:pt x="172847" y="0"/>
                  </a:lnTo>
                  <a:lnTo>
                    <a:pt x="126746" y="6159"/>
                  </a:lnTo>
                  <a:lnTo>
                    <a:pt x="85407" y="23533"/>
                  </a:lnTo>
                  <a:lnTo>
                    <a:pt x="50457" y="50520"/>
                  </a:lnTo>
                  <a:lnTo>
                    <a:pt x="23495" y="85483"/>
                  </a:lnTo>
                  <a:lnTo>
                    <a:pt x="6134" y="126796"/>
                  </a:lnTo>
                  <a:lnTo>
                    <a:pt x="0" y="172847"/>
                  </a:lnTo>
                  <a:lnTo>
                    <a:pt x="0" y="491871"/>
                  </a:lnTo>
                  <a:lnTo>
                    <a:pt x="6134" y="537870"/>
                  </a:lnTo>
                  <a:lnTo>
                    <a:pt x="23495" y="579158"/>
                  </a:lnTo>
                  <a:lnTo>
                    <a:pt x="50457" y="614095"/>
                  </a:lnTo>
                  <a:lnTo>
                    <a:pt x="85407" y="641070"/>
                  </a:lnTo>
                  <a:lnTo>
                    <a:pt x="126746" y="658444"/>
                  </a:lnTo>
                  <a:lnTo>
                    <a:pt x="172847" y="664591"/>
                  </a:lnTo>
                  <a:lnTo>
                    <a:pt x="1023493" y="664591"/>
                  </a:lnTo>
                  <a:lnTo>
                    <a:pt x="1069543" y="658444"/>
                  </a:lnTo>
                  <a:lnTo>
                    <a:pt x="1110856" y="641070"/>
                  </a:lnTo>
                  <a:lnTo>
                    <a:pt x="1145819" y="614095"/>
                  </a:lnTo>
                  <a:lnTo>
                    <a:pt x="1172806" y="579158"/>
                  </a:lnTo>
                  <a:lnTo>
                    <a:pt x="1190180" y="537870"/>
                  </a:lnTo>
                  <a:lnTo>
                    <a:pt x="1196340" y="491871"/>
                  </a:lnTo>
                  <a:lnTo>
                    <a:pt x="1196340" y="17284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3045079" y="5357240"/>
            <a:ext cx="83058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286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Employee sporadically scheduled?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3278" y="6057900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3131947" y="6051041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461259" y="6122388"/>
            <a:ext cx="567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910" indent="-425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179167" y="5904624"/>
            <a:ext cx="1131570" cy="78613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584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9"/>
              </a:spcBef>
            </a:pPr>
            <a:endParaRPr sz="1200">
              <a:latin typeface="Times New Roman"/>
              <a:cs typeface="Times New Roman"/>
            </a:endParaRPr>
          </a:p>
          <a:p>
            <a:pPr marL="323850" marR="274955" indent="-42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Hourly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0" name="object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07409" y="5968110"/>
            <a:ext cx="109855" cy="442595"/>
            <a:chOff x="3407409" y="5968110"/>
            <a:chExt cx="109855" cy="442595"/>
          </a:xfrm>
        </p:grpSpPr>
        <p:sp>
          <p:nvSpPr>
            <p:cNvPr id="81" name="object 81"/>
            <p:cNvSpPr/>
            <p:nvPr/>
          </p:nvSpPr>
          <p:spPr>
            <a:xfrm>
              <a:off x="3459479" y="5979540"/>
              <a:ext cx="3175" cy="335280"/>
            </a:xfrm>
            <a:custGeom>
              <a:avLst/>
              <a:gdLst/>
              <a:ahLst/>
              <a:cxnLst/>
              <a:rect l="l" t="t" r="r" b="b"/>
              <a:pathLst>
                <a:path w="3175" h="335279">
                  <a:moveTo>
                    <a:pt x="0" y="0"/>
                  </a:moveTo>
                  <a:lnTo>
                    <a:pt x="2921" y="334772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407409" y="6300088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4" h="110489">
                  <a:moveTo>
                    <a:pt x="109727" y="0"/>
                  </a:moveTo>
                  <a:lnTo>
                    <a:pt x="0" y="1015"/>
                  </a:lnTo>
                  <a:lnTo>
                    <a:pt x="55879" y="110236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Date Placeholder 83">
            <a:extLst>
              <a:ext uri="{FF2B5EF4-FFF2-40B4-BE49-F238E27FC236}">
                <a16:creationId xmlns:a16="http://schemas.microsoft.com/office/drawing/2014/main" id="{2D9C83FB-9513-6ACF-ACD4-A398AD8FE02E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 dirty="0"/>
              <a:t>2/12/2026</a:t>
            </a:r>
          </a:p>
        </p:txBody>
      </p:sp>
      <p:sp>
        <p:nvSpPr>
          <p:cNvPr id="85" name="Slide Number Placeholder 84">
            <a:extLst>
              <a:ext uri="{FF2B5EF4-FFF2-40B4-BE49-F238E27FC236}">
                <a16:creationId xmlns:a16="http://schemas.microsoft.com/office/drawing/2014/main" id="{2BDEEB69-F80C-E384-EE50-F9BDED41785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 &amp; Medical Centers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https://uwnetid.sharepoint.com/:p:/s/uwhr_web_document_library/IQASWzIwgfUET7kkH7r_WyjeAWuK602R-jYH_kSvlPMDxPw?e=sBK1rJ</PermanentLinks>
  </documentManagement>
</p:properties>
</file>

<file path=customXml/itemProps1.xml><?xml version="1.0" encoding="utf-8"?>
<ds:datastoreItem xmlns:ds="http://schemas.openxmlformats.org/officeDocument/2006/customXml" ds:itemID="{071BDC2D-FB7E-44EF-8EC8-684F07221BDA}"/>
</file>

<file path=customXml/itemProps2.xml><?xml version="1.0" encoding="utf-8"?>
<ds:datastoreItem xmlns:ds="http://schemas.openxmlformats.org/officeDocument/2006/customXml" ds:itemID="{1CE7D482-4A0F-4356-9EE0-89C876FD6AC3}"/>
</file>

<file path=customXml/itemProps3.xml><?xml version="1.0" encoding="utf-8"?>
<ds:datastoreItem xmlns:ds="http://schemas.openxmlformats.org/officeDocument/2006/customXml" ds:itemID="{1282BD16-7189-41C1-B450-503795AEDFD9}"/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155</Words>
  <Application>Microsoft Office PowerPoint</Application>
  <PresentationFormat>Custom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Encode Sans Normal</vt:lpstr>
      <vt:lpstr>Times New Roman</vt:lpstr>
      <vt:lpstr>Office Theme</vt:lpstr>
      <vt:lpstr>UW Funded Classified staff (Medical Centers)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 UW Classified Staff (Medical Centers)</dc:title>
  <dc:creator>Jessica B. Rudy</dc:creator>
  <cp:keywords>Position management</cp:keywords>
  <cp:lastModifiedBy>Trista Truemper</cp:lastModifiedBy>
  <cp:revision>59</cp:revision>
  <dcterms:created xsi:type="dcterms:W3CDTF">2026-02-12T23:27:39Z</dcterms:created>
  <dcterms:modified xsi:type="dcterms:W3CDTF">2026-02-27T16:54:45Z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