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delSld">
      <pc:chgData name="Trista Truemper" userId="99575bce-dddb-4818-bb07-b293fdd98daa" providerId="ADAL" clId="{96BEC130-7C21-40B0-B90E-88C03787DAB9}" dt="2026-02-27T16:58:59.330" v="3" actId="2696"/>
      <pc:docMkLst>
        <pc:docMk/>
      </pc:docMkLst>
      <pc:sldChg chg="del">
        <pc:chgData name="Trista Truemper" userId="99575bce-dddb-4818-bb07-b293fdd98daa" providerId="ADAL" clId="{96BEC130-7C21-40B0-B90E-88C03787DAB9}" dt="2026-02-27T16:58:16.406" v="0" actId="2696"/>
        <pc:sldMkLst>
          <pc:docMk/>
          <pc:sldMk cId="0" sldId="260"/>
        </pc:sldMkLst>
      </pc:sldChg>
      <pc:sldChg chg="del">
        <pc:chgData name="Trista Truemper" userId="99575bce-dddb-4818-bb07-b293fdd98daa" providerId="ADAL" clId="{96BEC130-7C21-40B0-B90E-88C03787DAB9}" dt="2026-02-27T16:58:18.607" v="1" actId="2696"/>
        <pc:sldMkLst>
          <pc:docMk/>
          <pc:sldMk cId="0" sldId="262"/>
        </pc:sldMkLst>
      </pc:sldChg>
      <pc:sldChg chg="del">
        <pc:chgData name="Trista Truemper" userId="99575bce-dddb-4818-bb07-b293fdd98daa" providerId="ADAL" clId="{96BEC130-7C21-40B0-B90E-88C03787DAB9}" dt="2026-02-27T16:58:21.211" v="2" actId="2696"/>
        <pc:sldMkLst>
          <pc:docMk/>
          <pc:sldMk cId="0" sldId="263"/>
        </pc:sldMkLst>
      </pc:sldChg>
      <pc:sldChg chg="del">
        <pc:chgData name="Trista Truemper" userId="99575bce-dddb-4818-bb07-b293fdd98daa" providerId="ADAL" clId="{96BEC130-7C21-40B0-B90E-88C03787DAB9}" dt="2026-02-27T16:58:59.330" v="3" actId="2696"/>
        <pc:sldMkLst>
          <pc:docMk/>
          <pc:sldMk cId="0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externally funded positions.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PDR eligible for Practice Plan Allowance (UW Medicine only):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Faculty positions in multi year or indefinite and is in one of the following job profiles:</a:t>
            </a:r>
          </a:p>
          <a:p>
            <a:pPr marL="200660" indent="-171450">
              <a:lnSpc>
                <a:spcPts val="1380"/>
              </a:lnSpc>
              <a:spcBef>
                <a:spcPts val="750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8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lang="en-US" sz="1200" dirty="0">
              <a:latin typeface="Arial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PDR: Faculty positions in multi year or indefinite positions but not in the above job profiles. Fixed term PDRs are also eligible for Practice Plan Allowance (UW Medicine Only)</a:t>
            </a:r>
          </a:p>
          <a:p>
            <a:endParaRPr lang="en-US" dirty="0"/>
          </a:p>
          <a:p>
            <a:r>
              <a:rPr lang="en-US" dirty="0"/>
              <a:t>Faculty not in a multi year or indefinite position, use Job Management. Employee subtype includes Fixed Term PDR (fixed term).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8BED2-EC50-BD3A-A53E-65D001019B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2146947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ject 66" descr="$PPTXTitle"/>
          <p:cNvSpPr txBox="1">
            <a:spLocks noGrp="1"/>
          </p:cNvSpPr>
          <p:nvPr>
            <p:ph type="title"/>
          </p:nvPr>
        </p:nvSpPr>
        <p:spPr>
          <a:xfrm>
            <a:off x="300634" y="160250"/>
            <a:ext cx="4396740" cy="58477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pc="-105" dirty="0"/>
              <a:t>E</a:t>
            </a:r>
            <a:r>
              <a:rPr lang="en-US" spc="-105" dirty="0"/>
              <a:t>xternally Funded</a:t>
            </a:r>
            <a:endParaRPr spc="-60" dirty="0"/>
          </a:p>
        </p:txBody>
      </p:sp>
      <p:sp>
        <p:nvSpPr>
          <p:cNvPr id="35" name="object 35"/>
          <p:cNvSpPr txBox="1"/>
          <p:nvPr/>
        </p:nvSpPr>
        <p:spPr>
          <a:xfrm>
            <a:off x="3691509" y="1640585"/>
            <a:ext cx="599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3956811"/>
            <a:ext cx="109855" cy="825500"/>
            <a:chOff x="6460235" y="3956811"/>
            <a:chExt cx="109855" cy="825500"/>
          </a:xfrm>
        </p:grpSpPr>
        <p:sp>
          <p:nvSpPr>
            <p:cNvPr id="3" name="object 3"/>
            <p:cNvSpPr/>
            <p:nvPr/>
          </p:nvSpPr>
          <p:spPr>
            <a:xfrm>
              <a:off x="6515099" y="3968241"/>
              <a:ext cx="0" cy="718185"/>
            </a:xfrm>
            <a:custGeom>
              <a:avLst/>
              <a:gdLst/>
              <a:ahLst/>
              <a:cxnLst/>
              <a:rect l="l" t="t" r="r" b="b"/>
              <a:pathLst>
                <a:path h="718185">
                  <a:moveTo>
                    <a:pt x="0" y="0"/>
                  </a:moveTo>
                  <a:lnTo>
                    <a:pt x="0" y="717804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60235" y="46723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41014" y="3423624"/>
            <a:ext cx="4908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43175" y="309626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59652" y="3451669"/>
            <a:ext cx="313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15000" y="3124200"/>
            <a:ext cx="16002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3665" y="4654041"/>
            <a:ext cx="1718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 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564128" y="4638547"/>
            <a:ext cx="1998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C4652"/>
                </a:solidFill>
                <a:latin typeface="Arial"/>
                <a:cs typeface="Arial"/>
              </a:rPr>
              <a:t>not</a:t>
            </a:r>
            <a:r>
              <a:rPr sz="1200" b="1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3929253"/>
            <a:ext cx="1409700" cy="732790"/>
            <a:chOff x="1888235" y="3929253"/>
            <a:chExt cx="1409700" cy="732790"/>
          </a:xfrm>
        </p:grpSpPr>
        <p:sp>
          <p:nvSpPr>
            <p:cNvPr id="11" name="object 11"/>
            <p:cNvSpPr/>
            <p:nvPr/>
          </p:nvSpPr>
          <p:spPr>
            <a:xfrm>
              <a:off x="1943099" y="3940683"/>
              <a:ext cx="1343025" cy="625475"/>
            </a:xfrm>
            <a:custGeom>
              <a:avLst/>
              <a:gdLst/>
              <a:ahLst/>
              <a:cxnLst/>
              <a:rect l="l" t="t" r="r" b="b"/>
              <a:pathLst>
                <a:path w="1343025" h="625475">
                  <a:moveTo>
                    <a:pt x="1343025" y="0"/>
                  </a:moveTo>
                  <a:lnTo>
                    <a:pt x="1343025" y="362712"/>
                  </a:lnTo>
                  <a:lnTo>
                    <a:pt x="0" y="362712"/>
                  </a:lnTo>
                  <a:lnTo>
                    <a:pt x="0" y="62534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88235" y="455231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4035" y="7495540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7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1260" y="1553717"/>
            <a:ext cx="3338830" cy="1571117"/>
            <a:chOff x="3231260" y="1553717"/>
            <a:chExt cx="3338830" cy="1571117"/>
          </a:xfrm>
        </p:grpSpPr>
        <p:sp>
          <p:nvSpPr>
            <p:cNvPr id="16" name="object 16"/>
            <p:cNvSpPr/>
            <p:nvPr/>
          </p:nvSpPr>
          <p:spPr>
            <a:xfrm>
              <a:off x="4246371" y="2010917"/>
              <a:ext cx="2268855" cy="1017905"/>
            </a:xfrm>
            <a:custGeom>
              <a:avLst/>
              <a:gdLst/>
              <a:ahLst/>
              <a:cxnLst/>
              <a:rect l="l" t="t" r="r" b="b"/>
              <a:pathLst>
                <a:path w="2268854" h="1017905">
                  <a:moveTo>
                    <a:pt x="0" y="0"/>
                  </a:moveTo>
                  <a:lnTo>
                    <a:pt x="0" y="370839"/>
                  </a:lnTo>
                  <a:lnTo>
                    <a:pt x="2268728" y="370839"/>
                  </a:lnTo>
                  <a:lnTo>
                    <a:pt x="2268728" y="101777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60235" y="301497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86124" y="2010917"/>
              <a:ext cx="490855" cy="989330"/>
            </a:xfrm>
            <a:custGeom>
              <a:avLst/>
              <a:gdLst/>
              <a:ahLst/>
              <a:cxnLst/>
              <a:rect l="l" t="t" r="r" b="b"/>
              <a:pathLst>
                <a:path w="490854" h="989330">
                  <a:moveTo>
                    <a:pt x="490474" y="0"/>
                  </a:moveTo>
                  <a:lnTo>
                    <a:pt x="490474" y="370839"/>
                  </a:lnTo>
                  <a:lnTo>
                    <a:pt x="0" y="370839"/>
                  </a:lnTo>
                  <a:lnTo>
                    <a:pt x="0" y="9892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31260" y="29864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61055" y="1553717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499"/>
                  </a:lnTo>
                  <a:lnTo>
                    <a:pt x="1236992" y="139573"/>
                  </a:lnTo>
                  <a:lnTo>
                    <a:pt x="1213789" y="100749"/>
                  </a:lnTo>
                  <a:lnTo>
                    <a:pt x="1183068" y="66916"/>
                  </a:lnTo>
                  <a:lnTo>
                    <a:pt x="1145832" y="39014"/>
                  </a:lnTo>
                  <a:lnTo>
                    <a:pt x="1103122" y="17957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57"/>
                  </a:lnTo>
                  <a:lnTo>
                    <a:pt x="110883" y="39014"/>
                  </a:lnTo>
                  <a:lnTo>
                    <a:pt x="73672" y="66916"/>
                  </a:lnTo>
                  <a:lnTo>
                    <a:pt x="42951" y="100749"/>
                  </a:lnTo>
                  <a:lnTo>
                    <a:pt x="19761" y="139573"/>
                  </a:lnTo>
                  <a:lnTo>
                    <a:pt x="5105" y="182499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r>
                <a:rPr lang="en-US" dirty="0"/>
                <a:t>   </a:t>
              </a:r>
              <a:r>
                <a:rPr lang="en-US" dirty="0">
                  <a:solidFill>
                    <a:schemeClr val="bg1"/>
                  </a:solidFill>
                </a:rPr>
                <a:t>In PDR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13536" y="7652384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19298" y="7660385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035" y="7953882"/>
            <a:ext cx="109855" cy="285750"/>
            <a:chOff x="2574035" y="7953882"/>
            <a:chExt cx="109855" cy="285750"/>
          </a:xfrm>
        </p:grpSpPr>
        <p:sp>
          <p:nvSpPr>
            <p:cNvPr id="27" name="object 27"/>
            <p:cNvSpPr/>
            <p:nvPr/>
          </p:nvSpPr>
          <p:spPr>
            <a:xfrm>
              <a:off x="2628899" y="7953882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74035" y="81299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2436" y="7493254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2436" y="7945881"/>
            <a:ext cx="109855" cy="330200"/>
            <a:chOff x="1202436" y="7945881"/>
            <a:chExt cx="109855" cy="330200"/>
          </a:xfrm>
        </p:grpSpPr>
        <p:sp>
          <p:nvSpPr>
            <p:cNvPr id="33" name="object 33"/>
            <p:cNvSpPr/>
            <p:nvPr/>
          </p:nvSpPr>
          <p:spPr>
            <a:xfrm>
              <a:off x="1257300" y="794588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5">
                  <a:moveTo>
                    <a:pt x="0" y="0"/>
                  </a:moveTo>
                  <a:lnTo>
                    <a:pt x="0" y="2341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8166353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47820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64834" y="6432359"/>
            <a:ext cx="702945" cy="32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21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89370" y="4888229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997955" y="6153150"/>
            <a:ext cx="1034415" cy="909319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95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17170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637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5239258"/>
            <a:ext cx="109855" cy="896619"/>
            <a:chOff x="6460235" y="5239258"/>
            <a:chExt cx="109855" cy="896619"/>
          </a:xfrm>
        </p:grpSpPr>
        <p:sp>
          <p:nvSpPr>
            <p:cNvPr id="39" name="object 39"/>
            <p:cNvSpPr/>
            <p:nvPr/>
          </p:nvSpPr>
          <p:spPr>
            <a:xfrm>
              <a:off x="6515099" y="5239258"/>
              <a:ext cx="0" cy="800100"/>
            </a:xfrm>
            <a:custGeom>
              <a:avLst/>
              <a:gdLst/>
              <a:ahLst/>
              <a:cxnLst/>
              <a:rect l="l" t="t" r="r" b="b"/>
              <a:pathLst>
                <a:path h="800100">
                  <a:moveTo>
                    <a:pt x="0" y="0"/>
                  </a:moveTo>
                  <a:lnTo>
                    <a:pt x="0" y="80010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60235" y="602564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4500" y="5210682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816354" y="5316982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4896358"/>
            <a:ext cx="109855" cy="1162050"/>
            <a:chOff x="1888235" y="4896358"/>
            <a:chExt cx="109855" cy="1162050"/>
          </a:xfrm>
        </p:grpSpPr>
        <p:sp>
          <p:nvSpPr>
            <p:cNvPr id="44" name="object 44"/>
            <p:cNvSpPr/>
            <p:nvPr/>
          </p:nvSpPr>
          <p:spPr>
            <a:xfrm>
              <a:off x="1943099" y="5667883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39">
                  <a:moveTo>
                    <a:pt x="0" y="0"/>
                  </a:moveTo>
                  <a:lnTo>
                    <a:pt x="0" y="2945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88235" y="594868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43099" y="4896358"/>
              <a:ext cx="0" cy="218440"/>
            </a:xfrm>
            <a:custGeom>
              <a:avLst/>
              <a:gdLst/>
              <a:ahLst/>
              <a:cxnLst/>
              <a:rect l="l" t="t" r="r" b="b"/>
              <a:pathLst>
                <a:path h="218439">
                  <a:moveTo>
                    <a:pt x="0" y="0"/>
                  </a:moveTo>
                  <a:lnTo>
                    <a:pt x="0" y="21831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88235" y="510095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1970" y="52392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447159" y="5345429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JM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87038" y="6355778"/>
            <a:ext cx="1176655" cy="494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655">
              <a:lnSpc>
                <a:spcPts val="127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131445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49065" y="6088379"/>
            <a:ext cx="1251585" cy="10452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774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1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25755">
              <a:lnSpc>
                <a:spcPts val="1380"/>
              </a:lnSpc>
              <a:spcBef>
                <a:spcPts val="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8910" marR="29209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3" name="object 5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465" y="6393646"/>
            <a:ext cx="3174365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1.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2.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3.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4.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6767" y="8486098"/>
            <a:ext cx="601345" cy="479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84400"/>
              </a:lnSpc>
              <a:spcBef>
                <a:spcPts val="11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2950" y="8276590"/>
            <a:ext cx="102870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0"/>
              </a:spcBef>
            </a:pPr>
            <a:endParaRPr sz="1200">
              <a:latin typeface="Times New Roman"/>
              <a:cs typeface="Times New Roman"/>
            </a:endParaRPr>
          </a:p>
          <a:p>
            <a:pPr marL="213360" marR="205740" algn="ctr">
              <a:lnSpc>
                <a:spcPct val="8440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51836" y="8392499"/>
            <a:ext cx="916305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4450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03120" y="8274050"/>
            <a:ext cx="121158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21920" rIns="0" bIns="0" rtlCol="0">
            <a:spAutoFit/>
          </a:bodyPr>
          <a:lstStyle/>
          <a:p>
            <a:pPr marL="199390" marR="191135" indent="-635" algn="ctr">
              <a:lnSpc>
                <a:spcPts val="1320"/>
              </a:lnSpc>
              <a:spcBef>
                <a:spcPts val="96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52422" y="6075638"/>
            <a:ext cx="12960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list?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5" name="object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27740"/>
              </p:ext>
            </p:extLst>
          </p:nvPr>
        </p:nvGraphicFramePr>
        <p:xfrm>
          <a:off x="342900" y="6056376"/>
          <a:ext cx="3314700" cy="1451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329">
                <a:tc gridSpan="3">
                  <a:txBody>
                    <a:bodyPr/>
                    <a:lstStyle/>
                    <a:p>
                      <a:pPr marL="10090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1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job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r>
                        <a:rPr sz="1200" spc="-2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list?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494">
                <a:tc gridSpan="3">
                  <a:txBody>
                    <a:bodyPr/>
                    <a:lstStyle/>
                    <a:p>
                      <a:pPr marL="197485" indent="-168275">
                        <a:lnSpc>
                          <a:spcPts val="1380"/>
                        </a:lnSpc>
                        <a:spcBef>
                          <a:spcPts val="750"/>
                        </a:spcBef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(10101)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8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(10111)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solidFill>
                      <a:srgbClr val="E4E4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6" name="object 56"/>
          <p:cNvSpPr txBox="1"/>
          <p:nvPr/>
        </p:nvSpPr>
        <p:spPr>
          <a:xfrm>
            <a:off x="3730244" y="8528761"/>
            <a:ext cx="24733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*Eligible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for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Plan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Allowance</a:t>
            </a:r>
            <a:endParaRPr sz="1200">
              <a:latin typeface="Arial"/>
              <a:cs typeface="Arial"/>
            </a:endParaRPr>
          </a:p>
          <a:p>
            <a:pPr marL="3175" algn="ctr">
              <a:lnSpc>
                <a:spcPts val="1320"/>
              </a:lnSpc>
            </a:pP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Medicine</a:t>
            </a:r>
            <a:r>
              <a:rPr sz="1200" i="1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74695" y="3929253"/>
            <a:ext cx="1343025" cy="738505"/>
            <a:chOff x="3274695" y="3929253"/>
            <a:chExt cx="1343025" cy="738505"/>
          </a:xfrm>
        </p:grpSpPr>
        <p:sp>
          <p:nvSpPr>
            <p:cNvPr id="58" name="object 58"/>
            <p:cNvSpPr/>
            <p:nvPr/>
          </p:nvSpPr>
          <p:spPr>
            <a:xfrm>
              <a:off x="3286125" y="3940683"/>
              <a:ext cx="1276985" cy="631190"/>
            </a:xfrm>
            <a:custGeom>
              <a:avLst/>
              <a:gdLst/>
              <a:ahLst/>
              <a:cxnLst/>
              <a:rect l="l" t="t" r="r" b="b"/>
              <a:pathLst>
                <a:path w="1276985" h="631189">
                  <a:moveTo>
                    <a:pt x="0" y="0"/>
                  </a:moveTo>
                  <a:lnTo>
                    <a:pt x="0" y="362712"/>
                  </a:lnTo>
                  <a:lnTo>
                    <a:pt x="1276730" y="362712"/>
                  </a:lnTo>
                  <a:lnTo>
                    <a:pt x="1276730" y="6310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507992" y="45580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05705" y="4848352"/>
            <a:ext cx="109855" cy="1223010"/>
            <a:chOff x="4505705" y="4848352"/>
            <a:chExt cx="109855" cy="1223010"/>
          </a:xfrm>
        </p:grpSpPr>
        <p:sp>
          <p:nvSpPr>
            <p:cNvPr id="61" name="object 61"/>
            <p:cNvSpPr/>
            <p:nvPr/>
          </p:nvSpPr>
          <p:spPr>
            <a:xfrm>
              <a:off x="4560569" y="4859782"/>
              <a:ext cx="2540" cy="283845"/>
            </a:xfrm>
            <a:custGeom>
              <a:avLst/>
              <a:gdLst/>
              <a:ahLst/>
              <a:cxnLst/>
              <a:rect l="l" t="t" r="r" b="b"/>
              <a:pathLst>
                <a:path w="2539" h="283845">
                  <a:moveTo>
                    <a:pt x="2285" y="0"/>
                  </a:moveTo>
                  <a:lnTo>
                    <a:pt x="2285" y="197484"/>
                  </a:lnTo>
                  <a:lnTo>
                    <a:pt x="0" y="197484"/>
                  </a:lnTo>
                  <a:lnTo>
                    <a:pt x="0" y="2834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505705" y="51295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560569" y="5696458"/>
              <a:ext cx="0" cy="279400"/>
            </a:xfrm>
            <a:custGeom>
              <a:avLst/>
              <a:gdLst/>
              <a:ahLst/>
              <a:cxnLst/>
              <a:rect l="l" t="t" r="r" b="b"/>
              <a:pathLst>
                <a:path h="279400">
                  <a:moveTo>
                    <a:pt x="0" y="0"/>
                  </a:moveTo>
                  <a:lnTo>
                    <a:pt x="0" y="27889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505705" y="596163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Date Placeholder 67">
            <a:extLst>
              <a:ext uri="{FF2B5EF4-FFF2-40B4-BE49-F238E27FC236}">
                <a16:creationId xmlns:a16="http://schemas.microsoft.com/office/drawing/2014/main" id="{28DE408B-2A16-2540-6508-A15057FAA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69" name="Slide Number Placeholder 68">
            <a:extLst>
              <a:ext uri="{FF2B5EF4-FFF2-40B4-BE49-F238E27FC236}">
                <a16:creationId xmlns:a16="http://schemas.microsoft.com/office/drawing/2014/main" id="{F8C39752-53C4-2DDC-CCC6-9DC3F14C3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https://uwnetid.sharepoint.com/:p:/s/uwhr_web_document_library/IQADak6qEmaqSIfNyEttmp3VAbXroZ9eUi0WgbVKaUp72Pw?e=ETX9bQ</PermanentLinks>
  </documentManagement>
</p:properties>
</file>

<file path=customXml/itemProps1.xml><?xml version="1.0" encoding="utf-8"?>
<ds:datastoreItem xmlns:ds="http://schemas.openxmlformats.org/officeDocument/2006/customXml" ds:itemID="{D2F365FB-954F-4957-BF6A-4CF2B0D84389}"/>
</file>

<file path=customXml/itemProps2.xml><?xml version="1.0" encoding="utf-8"?>
<ds:datastoreItem xmlns:ds="http://schemas.openxmlformats.org/officeDocument/2006/customXml" ds:itemID="{FF72DB27-972C-477F-A5D3-974320DF9F38}"/>
</file>

<file path=customXml/itemProps3.xml><?xml version="1.0" encoding="utf-8"?>
<ds:datastoreItem xmlns:ds="http://schemas.openxmlformats.org/officeDocument/2006/customXml" ds:itemID="{43EC3629-3F0B-49C6-884B-CF20E52E5193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284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Encode Sans Normal</vt:lpstr>
      <vt:lpstr>Times New Roman</vt:lpstr>
      <vt:lpstr>Office Theme</vt:lpstr>
      <vt:lpstr>Externally Funded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Subtype_Externally Funded</dc:title>
  <dc:creator>Jessica B. Rudy</dc:creator>
  <cp:keywords>Position management</cp:keywords>
  <cp:lastModifiedBy>Trista Truemper</cp:lastModifiedBy>
  <cp:revision>59</cp:revision>
  <dcterms:created xsi:type="dcterms:W3CDTF">2026-02-12T23:27:39Z</dcterms:created>
  <dcterms:modified xsi:type="dcterms:W3CDTF">2026-02-27T16:59:00Z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