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63" r:id="rId5"/>
  </p:sldIdLst>
  <p:sldSz cx="7772400" cy="10058400"/>
  <p:notesSz cx="7772400" cy="10058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2324B6-CCB8-ECAE-0FD1-DCDFACF440AD}" v="2" dt="2026-07-22T20:12:53.35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419" autoAdjust="0"/>
  </p:normalViewPr>
  <p:slideViewPr>
    <p:cSldViewPr>
      <p:cViewPr varScale="1">
        <p:scale>
          <a:sx n="69" d="100"/>
          <a:sy n="69" d="100"/>
        </p:scale>
        <p:origin x="3114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2B2324B6-CCB8-ECAE-0FD1-DCDFACF440AD}"/>
    <pc:docChg chg="modSld">
      <pc:chgData name="" userId="" providerId="" clId="Web-{2B2324B6-CCB8-ECAE-0FD1-DCDFACF440AD}" dt="2026-07-22T20:12:53.351" v="1" actId="1076"/>
      <pc:docMkLst>
        <pc:docMk/>
      </pc:docMkLst>
      <pc:sldChg chg="modSp">
        <pc:chgData name="" userId="" providerId="" clId="Web-{2B2324B6-CCB8-ECAE-0FD1-DCDFACF440AD}" dt="2026-07-22T20:12:53.351" v="1" actId="1076"/>
        <pc:sldMkLst>
          <pc:docMk/>
          <pc:sldMk cId="0" sldId="263"/>
        </pc:sldMkLst>
        <pc:spChg chg="mod">
          <ac:chgData name="" userId="" providerId="" clId="Web-{2B2324B6-CCB8-ECAE-0FD1-DCDFACF440AD}" dt="2026-07-22T20:12:53.351" v="1" actId="1076"/>
          <ac:spMkLst>
            <pc:docMk/>
            <pc:sldMk cId="0" sldId="263"/>
            <ac:spMk id="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33198FD-0B09-FE91-6B0D-434F83097D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43B9BC-99AF-3134-00D2-C65E2C36B6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C6575C-8FA1-491A-8937-7BF585BD24F7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52A080-ECEE-E3C6-B959-5B1F096A263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UWHR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CC001E-67FB-9AED-F680-2C1B95F88F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A7C47F-A7D5-4D72-B786-5FFB16C89A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44016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A3CFE-1F02-4F49-9776-B115CF8C7C5F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74925" y="1257300"/>
            <a:ext cx="2622550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77875" y="4840288"/>
            <a:ext cx="6216650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UWHR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EEF555-07F1-4F5A-8431-9B1A63C1D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48704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UWHR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F555-07F1-4F5A-8431-9B1A63C1D51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474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772400" cy="10058400"/>
          </a:xfrm>
          <a:custGeom>
            <a:avLst/>
            <a:gdLst/>
            <a:ahLst/>
            <a:cxnLst/>
            <a:rect l="l" t="t" r="r" b="b"/>
            <a:pathLst>
              <a:path w="7772400" h="10058400">
                <a:moveTo>
                  <a:pt x="0" y="10058400"/>
                </a:moveTo>
                <a:lnTo>
                  <a:pt x="7772400" y="10058400"/>
                </a:lnTo>
                <a:lnTo>
                  <a:pt x="7772400" y="0"/>
                </a:lnTo>
                <a:lnTo>
                  <a:pt x="0" y="0"/>
                </a:lnTo>
                <a:lnTo>
                  <a:pt x="0" y="100584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634" y="269875"/>
            <a:ext cx="3061335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516369" y="9579884"/>
            <a:ext cx="957579" cy="1970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20517" y="2114549"/>
            <a:ext cx="1063625" cy="1028700"/>
          </a:xfrm>
          <a:custGeom>
            <a:avLst/>
            <a:gdLst/>
            <a:ahLst/>
            <a:cxnLst/>
            <a:rect l="l" t="t" r="r" b="b"/>
            <a:pathLst>
              <a:path w="1063625" h="1028700">
                <a:moveTo>
                  <a:pt x="1063498" y="514350"/>
                </a:moveTo>
                <a:lnTo>
                  <a:pt x="1061339" y="467550"/>
                </a:lnTo>
                <a:lnTo>
                  <a:pt x="1054950" y="421932"/>
                </a:lnTo>
                <a:lnTo>
                  <a:pt x="1044524" y="377659"/>
                </a:lnTo>
                <a:lnTo>
                  <a:pt x="1030262" y="334924"/>
                </a:lnTo>
                <a:lnTo>
                  <a:pt x="1012329" y="293903"/>
                </a:lnTo>
                <a:lnTo>
                  <a:pt x="990917" y="254800"/>
                </a:lnTo>
                <a:lnTo>
                  <a:pt x="966241" y="217766"/>
                </a:lnTo>
                <a:lnTo>
                  <a:pt x="938453" y="183007"/>
                </a:lnTo>
                <a:lnTo>
                  <a:pt x="907770" y="150698"/>
                </a:lnTo>
                <a:lnTo>
                  <a:pt x="874369" y="121005"/>
                </a:lnTo>
                <a:lnTo>
                  <a:pt x="838454" y="94132"/>
                </a:lnTo>
                <a:lnTo>
                  <a:pt x="800188" y="70256"/>
                </a:lnTo>
                <a:lnTo>
                  <a:pt x="759777" y="49542"/>
                </a:lnTo>
                <a:lnTo>
                  <a:pt x="717410" y="32194"/>
                </a:lnTo>
                <a:lnTo>
                  <a:pt x="673265" y="18389"/>
                </a:lnTo>
                <a:lnTo>
                  <a:pt x="627545" y="8293"/>
                </a:lnTo>
                <a:lnTo>
                  <a:pt x="580440" y="2108"/>
                </a:lnTo>
                <a:lnTo>
                  <a:pt x="532130" y="0"/>
                </a:lnTo>
                <a:lnTo>
                  <a:pt x="483704" y="2108"/>
                </a:lnTo>
                <a:lnTo>
                  <a:pt x="436511" y="8293"/>
                </a:lnTo>
                <a:lnTo>
                  <a:pt x="390715" y="18389"/>
                </a:lnTo>
                <a:lnTo>
                  <a:pt x="346506" y="32194"/>
                </a:lnTo>
                <a:lnTo>
                  <a:pt x="304076" y="49542"/>
                </a:lnTo>
                <a:lnTo>
                  <a:pt x="263613" y="70256"/>
                </a:lnTo>
                <a:lnTo>
                  <a:pt x="225298" y="94132"/>
                </a:lnTo>
                <a:lnTo>
                  <a:pt x="189331" y="121005"/>
                </a:lnTo>
                <a:lnTo>
                  <a:pt x="155905" y="150698"/>
                </a:lnTo>
                <a:lnTo>
                  <a:pt x="125183" y="183007"/>
                </a:lnTo>
                <a:lnTo>
                  <a:pt x="97383" y="217766"/>
                </a:lnTo>
                <a:lnTo>
                  <a:pt x="72669" y="254800"/>
                </a:lnTo>
                <a:lnTo>
                  <a:pt x="51257" y="293903"/>
                </a:lnTo>
                <a:lnTo>
                  <a:pt x="33299" y="334924"/>
                </a:lnTo>
                <a:lnTo>
                  <a:pt x="19011" y="377659"/>
                </a:lnTo>
                <a:lnTo>
                  <a:pt x="8572" y="421932"/>
                </a:lnTo>
                <a:lnTo>
                  <a:pt x="2171" y="467550"/>
                </a:lnTo>
                <a:lnTo>
                  <a:pt x="0" y="514350"/>
                </a:lnTo>
                <a:lnTo>
                  <a:pt x="2171" y="561162"/>
                </a:lnTo>
                <a:lnTo>
                  <a:pt x="8572" y="606780"/>
                </a:lnTo>
                <a:lnTo>
                  <a:pt x="19011" y="651052"/>
                </a:lnTo>
                <a:lnTo>
                  <a:pt x="33299" y="693788"/>
                </a:lnTo>
                <a:lnTo>
                  <a:pt x="51257" y="734809"/>
                </a:lnTo>
                <a:lnTo>
                  <a:pt x="72669" y="773912"/>
                </a:lnTo>
                <a:lnTo>
                  <a:pt x="97383" y="810945"/>
                </a:lnTo>
                <a:lnTo>
                  <a:pt x="125183" y="845705"/>
                </a:lnTo>
                <a:lnTo>
                  <a:pt x="155905" y="878014"/>
                </a:lnTo>
                <a:lnTo>
                  <a:pt x="189331" y="907707"/>
                </a:lnTo>
                <a:lnTo>
                  <a:pt x="225298" y="934580"/>
                </a:lnTo>
                <a:lnTo>
                  <a:pt x="263613" y="958456"/>
                </a:lnTo>
                <a:lnTo>
                  <a:pt x="304076" y="979170"/>
                </a:lnTo>
                <a:lnTo>
                  <a:pt x="346506" y="996518"/>
                </a:lnTo>
                <a:lnTo>
                  <a:pt x="390715" y="1010323"/>
                </a:lnTo>
                <a:lnTo>
                  <a:pt x="436511" y="1020419"/>
                </a:lnTo>
                <a:lnTo>
                  <a:pt x="483704" y="1026604"/>
                </a:lnTo>
                <a:lnTo>
                  <a:pt x="532130" y="1028700"/>
                </a:lnTo>
                <a:lnTo>
                  <a:pt x="580440" y="1026604"/>
                </a:lnTo>
                <a:lnTo>
                  <a:pt x="627545" y="1020419"/>
                </a:lnTo>
                <a:lnTo>
                  <a:pt x="673265" y="1010323"/>
                </a:lnTo>
                <a:lnTo>
                  <a:pt x="717410" y="996518"/>
                </a:lnTo>
                <a:lnTo>
                  <a:pt x="759777" y="979170"/>
                </a:lnTo>
                <a:lnTo>
                  <a:pt x="800188" y="958456"/>
                </a:lnTo>
                <a:lnTo>
                  <a:pt x="838454" y="934580"/>
                </a:lnTo>
                <a:lnTo>
                  <a:pt x="874369" y="907707"/>
                </a:lnTo>
                <a:lnTo>
                  <a:pt x="907770" y="878014"/>
                </a:lnTo>
                <a:lnTo>
                  <a:pt x="938453" y="845705"/>
                </a:lnTo>
                <a:lnTo>
                  <a:pt x="966241" y="810945"/>
                </a:lnTo>
                <a:lnTo>
                  <a:pt x="990917" y="773912"/>
                </a:lnTo>
                <a:lnTo>
                  <a:pt x="1012329" y="734809"/>
                </a:lnTo>
                <a:lnTo>
                  <a:pt x="1030262" y="693788"/>
                </a:lnTo>
                <a:lnTo>
                  <a:pt x="1044524" y="651052"/>
                </a:lnTo>
                <a:lnTo>
                  <a:pt x="1054950" y="606780"/>
                </a:lnTo>
                <a:lnTo>
                  <a:pt x="1061339" y="561162"/>
                </a:lnTo>
                <a:lnTo>
                  <a:pt x="1063498" y="514350"/>
                </a:lnTo>
                <a:close/>
              </a:path>
            </a:pathLst>
          </a:custGeom>
          <a:solidFill>
            <a:srgbClr val="8575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198367" y="2422397"/>
            <a:ext cx="914400" cy="375920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12700" marR="5080" indent="321310">
              <a:lnSpc>
                <a:spcPts val="1320"/>
              </a:lnSpc>
              <a:spcBef>
                <a:spcPts val="244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Job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Management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86834" y="8476573"/>
            <a:ext cx="914400" cy="50609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algn="ctr">
              <a:lnSpc>
                <a:spcPts val="1320"/>
              </a:lnSpc>
              <a:spcBef>
                <a:spcPts val="2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14698" y="8305545"/>
            <a:ext cx="1057275" cy="86741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74625" rIns="0" bIns="0" rtlCol="0">
            <a:spAutoFit/>
          </a:bodyPr>
          <a:lstStyle/>
          <a:p>
            <a:pPr marL="71755" marR="62865" algn="ctr">
              <a:lnSpc>
                <a:spcPts val="1320"/>
              </a:lnSpc>
              <a:spcBef>
                <a:spcPts val="1375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47061" y="1371599"/>
            <a:ext cx="2011045" cy="457200"/>
          </a:xfrm>
          <a:custGeom>
            <a:avLst/>
            <a:gdLst/>
            <a:ahLst/>
            <a:cxnLst/>
            <a:rect l="l" t="t" r="r" b="b"/>
            <a:pathLst>
              <a:path w="2011045" h="457200">
                <a:moveTo>
                  <a:pt x="2010537" y="228600"/>
                </a:moveTo>
                <a:lnTo>
                  <a:pt x="1993455" y="162585"/>
                </a:lnTo>
                <a:lnTo>
                  <a:pt x="1945690" y="104140"/>
                </a:lnTo>
                <a:lnTo>
                  <a:pt x="1911858" y="78638"/>
                </a:lnTo>
                <a:lnTo>
                  <a:pt x="1872208" y="56083"/>
                </a:lnTo>
                <a:lnTo>
                  <a:pt x="1827390" y="36842"/>
                </a:lnTo>
                <a:lnTo>
                  <a:pt x="1778000" y="21259"/>
                </a:lnTo>
                <a:lnTo>
                  <a:pt x="1724685" y="9690"/>
                </a:lnTo>
                <a:lnTo>
                  <a:pt x="1668043" y="2489"/>
                </a:lnTo>
                <a:lnTo>
                  <a:pt x="1608709" y="0"/>
                </a:lnTo>
                <a:lnTo>
                  <a:pt x="401701" y="0"/>
                </a:lnTo>
                <a:lnTo>
                  <a:pt x="342353" y="2489"/>
                </a:lnTo>
                <a:lnTo>
                  <a:pt x="285724" y="9690"/>
                </a:lnTo>
                <a:lnTo>
                  <a:pt x="232397" y="21259"/>
                </a:lnTo>
                <a:lnTo>
                  <a:pt x="183019" y="36842"/>
                </a:lnTo>
                <a:lnTo>
                  <a:pt x="138188" y="56083"/>
                </a:lnTo>
                <a:lnTo>
                  <a:pt x="98564" y="78638"/>
                </a:lnTo>
                <a:lnTo>
                  <a:pt x="64744" y="104140"/>
                </a:lnTo>
                <a:lnTo>
                  <a:pt x="37350" y="132245"/>
                </a:lnTo>
                <a:lnTo>
                  <a:pt x="4356" y="194830"/>
                </a:lnTo>
                <a:lnTo>
                  <a:pt x="0" y="228600"/>
                </a:lnTo>
                <a:lnTo>
                  <a:pt x="4356" y="262382"/>
                </a:lnTo>
                <a:lnTo>
                  <a:pt x="37350" y="324967"/>
                </a:lnTo>
                <a:lnTo>
                  <a:pt x="64744" y="353072"/>
                </a:lnTo>
                <a:lnTo>
                  <a:pt x="98564" y="378574"/>
                </a:lnTo>
                <a:lnTo>
                  <a:pt x="138188" y="401129"/>
                </a:lnTo>
                <a:lnTo>
                  <a:pt x="183019" y="420370"/>
                </a:lnTo>
                <a:lnTo>
                  <a:pt x="232397" y="435952"/>
                </a:lnTo>
                <a:lnTo>
                  <a:pt x="285724" y="447522"/>
                </a:lnTo>
                <a:lnTo>
                  <a:pt x="342353" y="454723"/>
                </a:lnTo>
                <a:lnTo>
                  <a:pt x="401701" y="457200"/>
                </a:lnTo>
                <a:lnTo>
                  <a:pt x="1608709" y="457200"/>
                </a:lnTo>
                <a:lnTo>
                  <a:pt x="1668043" y="454723"/>
                </a:lnTo>
                <a:lnTo>
                  <a:pt x="1724685" y="447522"/>
                </a:lnTo>
                <a:lnTo>
                  <a:pt x="1778000" y="435952"/>
                </a:lnTo>
                <a:lnTo>
                  <a:pt x="1827390" y="420370"/>
                </a:lnTo>
                <a:lnTo>
                  <a:pt x="1872208" y="401129"/>
                </a:lnTo>
                <a:lnTo>
                  <a:pt x="1911858" y="378574"/>
                </a:lnTo>
                <a:lnTo>
                  <a:pt x="1945690" y="353072"/>
                </a:lnTo>
                <a:lnTo>
                  <a:pt x="1973097" y="324967"/>
                </a:lnTo>
                <a:lnTo>
                  <a:pt x="2006142" y="262382"/>
                </a:lnTo>
                <a:lnTo>
                  <a:pt x="2010537" y="228600"/>
                </a:lnTo>
                <a:close/>
              </a:path>
            </a:pathLst>
          </a:custGeom>
          <a:solidFill>
            <a:srgbClr val="4A2D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766186" y="1458213"/>
            <a:ext cx="17735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Retiree</a:t>
            </a:r>
            <a:r>
              <a:rPr sz="14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Appointment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52032" y="8392753"/>
            <a:ext cx="956944" cy="67373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algn="ctr">
              <a:lnSpc>
                <a:spcPts val="1320"/>
              </a:lnSpc>
              <a:spcBef>
                <a:spcPts val="2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Practice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Plan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257925" y="8305545"/>
            <a:ext cx="1143000" cy="86741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90805" rIns="0" bIns="0" rtlCol="0">
            <a:spAutoFit/>
          </a:bodyPr>
          <a:lstStyle/>
          <a:p>
            <a:pPr marL="93980" marR="84455" algn="ctr">
              <a:lnSpc>
                <a:spcPts val="1320"/>
              </a:lnSpc>
              <a:spcBef>
                <a:spcPts val="715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Practice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Plan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26709" y="6714575"/>
            <a:ext cx="1548765" cy="33845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56210" indent="-156845">
              <a:lnSpc>
                <a:spcPts val="1320"/>
              </a:lnSpc>
              <a:spcBef>
                <a:spcPts val="20"/>
              </a:spcBef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this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individual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part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of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the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Practice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Plan?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286375" y="6470650"/>
            <a:ext cx="1828800" cy="84455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723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70"/>
              </a:spcBef>
            </a:pPr>
            <a:endParaRPr sz="1200">
              <a:latin typeface="Times New Roman"/>
              <a:cs typeface="Times New Roman"/>
            </a:endParaRPr>
          </a:p>
          <a:p>
            <a:pPr marL="296545" marR="132080" indent="-156845">
              <a:lnSpc>
                <a:spcPts val="1320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this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individual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part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of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the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Practice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Plan?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15814" y="8410152"/>
            <a:ext cx="914400" cy="662305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50800" marR="42545" indent="-635" algn="ctr">
              <a:lnSpc>
                <a:spcPts val="1320"/>
              </a:lnSpc>
              <a:spcBef>
                <a:spcPts val="3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PDR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1205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012054" y="8315959"/>
            <a:ext cx="1120140" cy="86614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97790" rIns="0" bIns="0" rtlCol="0">
            <a:spAutoFit/>
          </a:bodyPr>
          <a:lstStyle/>
          <a:p>
            <a:pPr marL="154305" marR="144780" indent="-635" algn="ctr">
              <a:lnSpc>
                <a:spcPts val="1320"/>
              </a:lnSpc>
              <a:spcBef>
                <a:spcPts val="77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PDR</a:t>
            </a:r>
            <a:endParaRPr sz="1200">
              <a:latin typeface="Arial"/>
              <a:cs typeface="Arial"/>
            </a:endParaRPr>
          </a:p>
          <a:p>
            <a:pPr marL="1270" algn="ctr">
              <a:lnSpc>
                <a:spcPts val="1205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774560" y="7313676"/>
            <a:ext cx="109855" cy="401955"/>
            <a:chOff x="6774560" y="7313676"/>
            <a:chExt cx="109855" cy="401955"/>
          </a:xfrm>
        </p:grpSpPr>
        <p:sp>
          <p:nvSpPr>
            <p:cNvPr id="15" name="object 15"/>
            <p:cNvSpPr/>
            <p:nvPr/>
          </p:nvSpPr>
          <p:spPr>
            <a:xfrm>
              <a:off x="6829424" y="7325106"/>
              <a:ext cx="0" cy="294640"/>
            </a:xfrm>
            <a:custGeom>
              <a:avLst/>
              <a:gdLst/>
              <a:ahLst/>
              <a:cxnLst/>
              <a:rect l="l" t="t" r="r" b="b"/>
              <a:pathLst>
                <a:path h="294640">
                  <a:moveTo>
                    <a:pt x="0" y="0"/>
                  </a:moveTo>
                  <a:lnTo>
                    <a:pt x="0" y="294132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774560" y="76055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517260" y="7323708"/>
            <a:ext cx="109855" cy="391795"/>
            <a:chOff x="5517260" y="7323708"/>
            <a:chExt cx="109855" cy="391795"/>
          </a:xfrm>
        </p:grpSpPr>
        <p:sp>
          <p:nvSpPr>
            <p:cNvPr id="18" name="object 18"/>
            <p:cNvSpPr/>
            <p:nvPr/>
          </p:nvSpPr>
          <p:spPr>
            <a:xfrm>
              <a:off x="5572124" y="7335138"/>
              <a:ext cx="0" cy="284480"/>
            </a:xfrm>
            <a:custGeom>
              <a:avLst/>
              <a:gdLst/>
              <a:ahLst/>
              <a:cxnLst/>
              <a:rect l="l" t="t" r="r" b="b"/>
              <a:pathLst>
                <a:path h="284479">
                  <a:moveTo>
                    <a:pt x="0" y="0"/>
                  </a:moveTo>
                  <a:lnTo>
                    <a:pt x="0" y="284099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517260" y="760552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171950" y="5086286"/>
            <a:ext cx="1914525" cy="643255"/>
          </a:xfrm>
          <a:prstGeom prst="rect">
            <a:avLst/>
          </a:prstGeom>
          <a:solidFill>
            <a:srgbClr val="D7D7D7"/>
          </a:solidFill>
        </p:spPr>
        <p:txBody>
          <a:bodyPr vert="horz" wrap="square" lIns="0" tIns="400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15"/>
              </a:spcBef>
            </a:pPr>
            <a:endParaRPr sz="1200">
              <a:latin typeface="Times New Roman"/>
              <a:cs typeface="Times New Roman"/>
            </a:endParaRPr>
          </a:p>
          <a:p>
            <a:pPr marL="254635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Is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externally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funded?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727446" y="5993977"/>
            <a:ext cx="26225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29528" y="5985509"/>
            <a:ext cx="457200" cy="207010"/>
          </a:xfrm>
          <a:custGeom>
            <a:avLst/>
            <a:gdLst/>
            <a:ahLst/>
            <a:cxnLst/>
            <a:rect l="l" t="t" r="r" b="b"/>
            <a:pathLst>
              <a:path w="457200" h="207010">
                <a:moveTo>
                  <a:pt x="0" y="207010"/>
                </a:moveTo>
                <a:lnTo>
                  <a:pt x="456946" y="207010"/>
                </a:lnTo>
                <a:lnTo>
                  <a:pt x="456946" y="0"/>
                </a:lnTo>
                <a:lnTo>
                  <a:pt x="0" y="0"/>
                </a:lnTo>
                <a:lnTo>
                  <a:pt x="0" y="2070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5714746" y="5966840"/>
            <a:ext cx="287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699250" y="7791662"/>
            <a:ext cx="26225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01079" y="7716519"/>
            <a:ext cx="457200" cy="340360"/>
          </a:xfrm>
          <a:custGeom>
            <a:avLst/>
            <a:gdLst/>
            <a:ahLst/>
            <a:cxnLst/>
            <a:rect l="l" t="t" r="r" b="b"/>
            <a:pathLst>
              <a:path w="457200" h="340359">
                <a:moveTo>
                  <a:pt x="0" y="340359"/>
                </a:moveTo>
                <a:lnTo>
                  <a:pt x="456946" y="340359"/>
                </a:lnTo>
                <a:lnTo>
                  <a:pt x="456946" y="0"/>
                </a:lnTo>
                <a:lnTo>
                  <a:pt x="0" y="0"/>
                </a:lnTo>
                <a:lnTo>
                  <a:pt x="0" y="3403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6686550" y="7764526"/>
            <a:ext cx="287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475732" y="7791662"/>
            <a:ext cx="19431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43778" y="7716519"/>
            <a:ext cx="457200" cy="340360"/>
          </a:xfrm>
          <a:custGeom>
            <a:avLst/>
            <a:gdLst/>
            <a:ahLst/>
            <a:cxnLst/>
            <a:rect l="l" t="t" r="r" b="b"/>
            <a:pathLst>
              <a:path w="457200" h="340359">
                <a:moveTo>
                  <a:pt x="0" y="340359"/>
                </a:moveTo>
                <a:lnTo>
                  <a:pt x="456946" y="340359"/>
                </a:lnTo>
                <a:lnTo>
                  <a:pt x="456946" y="0"/>
                </a:lnTo>
                <a:lnTo>
                  <a:pt x="0" y="0"/>
                </a:lnTo>
                <a:lnTo>
                  <a:pt x="0" y="3403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5463032" y="7764526"/>
            <a:ext cx="219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0" name="object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517260" y="8001000"/>
            <a:ext cx="109855" cy="285750"/>
            <a:chOff x="5517260" y="8001000"/>
            <a:chExt cx="109855" cy="285750"/>
          </a:xfrm>
        </p:grpSpPr>
        <p:sp>
          <p:nvSpPr>
            <p:cNvPr id="31" name="object 31"/>
            <p:cNvSpPr/>
            <p:nvPr/>
          </p:nvSpPr>
          <p:spPr>
            <a:xfrm>
              <a:off x="5572124" y="8001000"/>
              <a:ext cx="0" cy="189865"/>
            </a:xfrm>
            <a:custGeom>
              <a:avLst/>
              <a:gdLst/>
              <a:ahLst/>
              <a:cxnLst/>
              <a:rect l="l" t="t" r="r" b="b"/>
              <a:pathLst>
                <a:path h="189865">
                  <a:moveTo>
                    <a:pt x="0" y="0"/>
                  </a:moveTo>
                  <a:lnTo>
                    <a:pt x="0" y="189737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517260" y="817702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3" name="object 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774560" y="7972425"/>
            <a:ext cx="109855" cy="285750"/>
            <a:chOff x="6774560" y="7972425"/>
            <a:chExt cx="109855" cy="285750"/>
          </a:xfrm>
        </p:grpSpPr>
        <p:sp>
          <p:nvSpPr>
            <p:cNvPr id="34" name="object 34"/>
            <p:cNvSpPr/>
            <p:nvPr/>
          </p:nvSpPr>
          <p:spPr>
            <a:xfrm>
              <a:off x="6829424" y="7972425"/>
              <a:ext cx="0" cy="189865"/>
            </a:xfrm>
            <a:custGeom>
              <a:avLst/>
              <a:gdLst/>
              <a:ahLst/>
              <a:cxnLst/>
              <a:rect l="l" t="t" r="r" b="b"/>
              <a:pathLst>
                <a:path h="189865">
                  <a:moveTo>
                    <a:pt x="0" y="0"/>
                  </a:moveTo>
                  <a:lnTo>
                    <a:pt x="0" y="189737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774560" y="8148446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4250690" y="6134185"/>
            <a:ext cx="19431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37" name="object 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62095" y="6059170"/>
            <a:ext cx="571500" cy="340360"/>
          </a:xfrm>
          <a:custGeom>
            <a:avLst/>
            <a:gdLst/>
            <a:ahLst/>
            <a:cxnLst/>
            <a:rect l="l" t="t" r="r" b="b"/>
            <a:pathLst>
              <a:path w="571500" h="340360">
                <a:moveTo>
                  <a:pt x="0" y="340360"/>
                </a:moveTo>
                <a:lnTo>
                  <a:pt x="571118" y="340360"/>
                </a:lnTo>
                <a:lnTo>
                  <a:pt x="571118" y="0"/>
                </a:lnTo>
                <a:lnTo>
                  <a:pt x="0" y="0"/>
                </a:lnTo>
                <a:lnTo>
                  <a:pt x="0" y="3403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8" name="object 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803010" y="5744717"/>
            <a:ext cx="109855" cy="750570"/>
            <a:chOff x="5803010" y="5744717"/>
            <a:chExt cx="109855" cy="750570"/>
          </a:xfrm>
        </p:grpSpPr>
        <p:sp>
          <p:nvSpPr>
            <p:cNvPr id="39" name="object 39"/>
            <p:cNvSpPr/>
            <p:nvPr/>
          </p:nvSpPr>
          <p:spPr>
            <a:xfrm>
              <a:off x="5857874" y="6193916"/>
              <a:ext cx="0" cy="205104"/>
            </a:xfrm>
            <a:custGeom>
              <a:avLst/>
              <a:gdLst/>
              <a:ahLst/>
              <a:cxnLst/>
              <a:rect l="l" t="t" r="r" b="b"/>
              <a:pathLst>
                <a:path h="205104">
                  <a:moveTo>
                    <a:pt x="0" y="0"/>
                  </a:moveTo>
                  <a:lnTo>
                    <a:pt x="0" y="20497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803010" y="6385178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857874" y="5744717"/>
              <a:ext cx="0" cy="143510"/>
            </a:xfrm>
            <a:custGeom>
              <a:avLst/>
              <a:gdLst/>
              <a:ahLst/>
              <a:cxnLst/>
              <a:rect l="l" t="t" r="r" b="b"/>
              <a:pathLst>
                <a:path h="143510">
                  <a:moveTo>
                    <a:pt x="0" y="0"/>
                  </a:moveTo>
                  <a:lnTo>
                    <a:pt x="0" y="143510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803010" y="587451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4237990" y="6107048"/>
            <a:ext cx="219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505458" y="6796236"/>
            <a:ext cx="1278890" cy="338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65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138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Unpaid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Academic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5" name="object 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288535" y="5725921"/>
            <a:ext cx="114300" cy="2580005"/>
            <a:chOff x="4288535" y="5725921"/>
            <a:chExt cx="114300" cy="2580005"/>
          </a:xfrm>
        </p:grpSpPr>
        <p:sp>
          <p:nvSpPr>
            <p:cNvPr id="46" name="object 46"/>
            <p:cNvSpPr/>
            <p:nvPr/>
          </p:nvSpPr>
          <p:spPr>
            <a:xfrm>
              <a:off x="4343399" y="6400799"/>
              <a:ext cx="4445" cy="1809114"/>
            </a:xfrm>
            <a:custGeom>
              <a:avLst/>
              <a:gdLst/>
              <a:ahLst/>
              <a:cxnLst/>
              <a:rect l="l" t="t" r="r" b="b"/>
              <a:pathLst>
                <a:path w="4445" h="1809115">
                  <a:moveTo>
                    <a:pt x="4063" y="0"/>
                  </a:moveTo>
                  <a:lnTo>
                    <a:pt x="4063" y="197485"/>
                  </a:lnTo>
                  <a:lnTo>
                    <a:pt x="0" y="197485"/>
                  </a:lnTo>
                  <a:lnTo>
                    <a:pt x="0" y="1808733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288535" y="8195817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347463" y="5725921"/>
              <a:ext cx="0" cy="236220"/>
            </a:xfrm>
            <a:custGeom>
              <a:avLst/>
              <a:gdLst/>
              <a:ahLst/>
              <a:cxnLst/>
              <a:rect l="l" t="t" r="r" b="b"/>
              <a:pathLst>
                <a:path h="236220">
                  <a:moveTo>
                    <a:pt x="0" y="0"/>
                  </a:moveTo>
                  <a:lnTo>
                    <a:pt x="0" y="235965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292599" y="594817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1381886" y="6515100"/>
            <a:ext cx="1523365" cy="91440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914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20"/>
              </a:spcBef>
            </a:pPr>
            <a:endParaRPr sz="1200">
              <a:latin typeface="Times New Roman"/>
              <a:cs typeface="Times New Roman"/>
            </a:endParaRPr>
          </a:p>
          <a:p>
            <a:pPr marL="2540" algn="ctr">
              <a:lnSpc>
                <a:spcPts val="1380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</a:t>
            </a:r>
            <a:endParaRPr sz="1200">
              <a:latin typeface="Arial"/>
              <a:cs typeface="Arial"/>
            </a:endParaRPr>
          </a:p>
          <a:p>
            <a:pPr marL="2540" algn="ctr">
              <a:lnSpc>
                <a:spcPts val="138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Unpaid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Academic</a:t>
            </a:r>
            <a:endParaRPr sz="12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143609" y="5301446"/>
            <a:ext cx="199898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Job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Profile: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Unpaid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Academic</a:t>
            </a:r>
            <a:endParaRPr sz="12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057275" y="5086350"/>
            <a:ext cx="2171700" cy="621030"/>
          </a:xfrm>
          <a:prstGeom prst="rect">
            <a:avLst/>
          </a:prstGeom>
          <a:solidFill>
            <a:srgbClr val="D7D7D7"/>
          </a:solidFill>
        </p:spPr>
        <p:txBody>
          <a:bodyPr vert="horz" wrap="square" lIns="0" tIns="254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0"/>
              </a:spcBef>
            </a:pPr>
            <a:endParaRPr sz="1200">
              <a:latin typeface="Times New Roman"/>
              <a:cs typeface="Times New Roman"/>
            </a:endParaRPr>
          </a:p>
          <a:p>
            <a:pPr marL="85725">
              <a:lnSpc>
                <a:spcPct val="100000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Job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Profile: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Unpaid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Academic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53" name="object 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088260" y="5706871"/>
            <a:ext cx="109855" cy="808355"/>
            <a:chOff x="2088260" y="5706871"/>
            <a:chExt cx="109855" cy="808355"/>
          </a:xfrm>
        </p:grpSpPr>
        <p:sp>
          <p:nvSpPr>
            <p:cNvPr id="54" name="object 54"/>
            <p:cNvSpPr/>
            <p:nvPr/>
          </p:nvSpPr>
          <p:spPr>
            <a:xfrm>
              <a:off x="2143124" y="5706871"/>
              <a:ext cx="0" cy="712470"/>
            </a:xfrm>
            <a:custGeom>
              <a:avLst/>
              <a:gdLst/>
              <a:ahLst/>
              <a:cxnLst/>
              <a:rect l="l" t="t" r="r" b="b"/>
              <a:pathLst>
                <a:path h="712470">
                  <a:moveTo>
                    <a:pt x="0" y="0"/>
                  </a:moveTo>
                  <a:lnTo>
                    <a:pt x="0" y="712215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088260" y="640537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6" name="object 5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088260" y="1817370"/>
            <a:ext cx="1619250" cy="2011680"/>
            <a:chOff x="2088260" y="1817370"/>
            <a:chExt cx="1619250" cy="2011680"/>
          </a:xfrm>
        </p:grpSpPr>
        <p:sp>
          <p:nvSpPr>
            <p:cNvPr id="57" name="object 57"/>
            <p:cNvSpPr/>
            <p:nvPr/>
          </p:nvSpPr>
          <p:spPr>
            <a:xfrm>
              <a:off x="3652265" y="1828800"/>
              <a:ext cx="635" cy="189865"/>
            </a:xfrm>
            <a:custGeom>
              <a:avLst/>
              <a:gdLst/>
              <a:ahLst/>
              <a:cxnLst/>
              <a:rect l="l" t="t" r="r" b="b"/>
              <a:pathLst>
                <a:path w="635" h="189864">
                  <a:moveTo>
                    <a:pt x="0" y="0"/>
                  </a:moveTo>
                  <a:lnTo>
                    <a:pt x="0" y="85725"/>
                  </a:lnTo>
                  <a:lnTo>
                    <a:pt x="126" y="18973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3597528" y="20048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109728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143124" y="3143250"/>
              <a:ext cx="1509395" cy="589915"/>
            </a:xfrm>
            <a:custGeom>
              <a:avLst/>
              <a:gdLst/>
              <a:ahLst/>
              <a:cxnLst/>
              <a:rect l="l" t="t" r="r" b="b"/>
              <a:pathLst>
                <a:path w="1509395" h="589914">
                  <a:moveTo>
                    <a:pt x="1509267" y="0"/>
                  </a:moveTo>
                  <a:lnTo>
                    <a:pt x="1509267" y="281177"/>
                  </a:lnTo>
                  <a:lnTo>
                    <a:pt x="0" y="281177"/>
                  </a:lnTo>
                  <a:lnTo>
                    <a:pt x="0" y="58978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088260" y="37193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1901951" y="4156668"/>
            <a:ext cx="483234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Unpaid</a:t>
            </a:r>
            <a:endParaRPr sz="12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400175" y="3829050"/>
            <a:ext cx="1485900" cy="84455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13779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85"/>
              </a:spcBef>
            </a:pP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Unpaid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63" name="object 6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088260" y="4673727"/>
            <a:ext cx="109855" cy="412750"/>
            <a:chOff x="2088260" y="4673727"/>
            <a:chExt cx="109855" cy="412750"/>
          </a:xfrm>
        </p:grpSpPr>
        <p:sp>
          <p:nvSpPr>
            <p:cNvPr id="64" name="object 64"/>
            <p:cNvSpPr/>
            <p:nvPr/>
          </p:nvSpPr>
          <p:spPr>
            <a:xfrm>
              <a:off x="2143124" y="4673727"/>
              <a:ext cx="0" cy="316865"/>
            </a:xfrm>
            <a:custGeom>
              <a:avLst/>
              <a:gdLst/>
              <a:ahLst/>
              <a:cxnLst/>
              <a:rect l="l" t="t" r="r" b="b"/>
              <a:pathLst>
                <a:path h="316864">
                  <a:moveTo>
                    <a:pt x="0" y="0"/>
                  </a:moveTo>
                  <a:lnTo>
                    <a:pt x="0" y="316611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2088260" y="49766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6" name="object 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40963" y="3131820"/>
            <a:ext cx="1557655" cy="697230"/>
            <a:chOff x="3640963" y="3131820"/>
            <a:chExt cx="1557655" cy="697230"/>
          </a:xfrm>
        </p:grpSpPr>
        <p:sp>
          <p:nvSpPr>
            <p:cNvPr id="67" name="object 67"/>
            <p:cNvSpPr/>
            <p:nvPr/>
          </p:nvSpPr>
          <p:spPr>
            <a:xfrm>
              <a:off x="3652393" y="3143250"/>
              <a:ext cx="1491615" cy="589915"/>
            </a:xfrm>
            <a:custGeom>
              <a:avLst/>
              <a:gdLst/>
              <a:ahLst/>
              <a:cxnLst/>
              <a:rect l="l" t="t" r="r" b="b"/>
              <a:pathLst>
                <a:path w="1491614" h="589914">
                  <a:moveTo>
                    <a:pt x="0" y="0"/>
                  </a:moveTo>
                  <a:lnTo>
                    <a:pt x="0" y="278638"/>
                  </a:lnTo>
                  <a:lnTo>
                    <a:pt x="1491107" y="278638"/>
                  </a:lnTo>
                  <a:lnTo>
                    <a:pt x="1491107" y="58978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5088636" y="37193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9" name="object 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074284" y="4672329"/>
            <a:ext cx="109855" cy="414020"/>
            <a:chOff x="5074284" y="4672329"/>
            <a:chExt cx="109855" cy="414020"/>
          </a:xfrm>
        </p:grpSpPr>
        <p:sp>
          <p:nvSpPr>
            <p:cNvPr id="70" name="object 70"/>
            <p:cNvSpPr/>
            <p:nvPr/>
          </p:nvSpPr>
          <p:spPr>
            <a:xfrm>
              <a:off x="5129148" y="4672329"/>
              <a:ext cx="0" cy="318135"/>
            </a:xfrm>
            <a:custGeom>
              <a:avLst/>
              <a:gdLst/>
              <a:ahLst/>
              <a:cxnLst/>
              <a:rect l="l" t="t" r="r" b="b"/>
              <a:pathLst>
                <a:path h="318135">
                  <a:moveTo>
                    <a:pt x="0" y="0"/>
                  </a:moveTo>
                  <a:lnTo>
                    <a:pt x="0" y="318008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5074284" y="497662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4991989" y="4156668"/>
            <a:ext cx="30543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Paid</a:t>
            </a:r>
            <a:endParaRPr sz="12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4400550" y="3829050"/>
            <a:ext cx="1485900" cy="84455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13779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85"/>
              </a:spcBef>
            </a:pPr>
            <a:endParaRPr sz="1200">
              <a:latin typeface="Times New Roman"/>
              <a:cs typeface="Times New Roman"/>
            </a:endParaRPr>
          </a:p>
          <a:p>
            <a:pPr marL="1905" algn="ctr">
              <a:lnSpc>
                <a:spcPct val="100000"/>
              </a:lnSpc>
            </a:pP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Paid</a:t>
            </a:r>
            <a:endParaRPr sz="1200">
              <a:latin typeface="Arial"/>
              <a:cs typeface="Arial"/>
            </a:endParaRPr>
          </a:p>
        </p:txBody>
      </p:sp>
      <p:sp>
        <p:nvSpPr>
          <p:cNvPr id="74" name="object 74" descr="$PPTXTitle"/>
          <p:cNvSpPr txBox="1">
            <a:spLocks noGrp="1"/>
          </p:cNvSpPr>
          <p:nvPr>
            <p:ph type="title"/>
          </p:nvPr>
        </p:nvSpPr>
        <p:spPr>
          <a:xfrm>
            <a:off x="300634" y="188214"/>
            <a:ext cx="4596765" cy="90170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3300"/>
              </a:lnSpc>
              <a:spcBef>
                <a:spcPts val="459"/>
              </a:spcBef>
            </a:pPr>
            <a:r>
              <a:rPr spc="-40" dirty="0"/>
              <a:t>EMERITUS/RETIREE </a:t>
            </a:r>
            <a:r>
              <a:rPr spc="-90" dirty="0"/>
              <a:t>ACADEMIC</a:t>
            </a:r>
            <a:r>
              <a:rPr spc="-30" dirty="0"/>
              <a:t> </a:t>
            </a:r>
            <a:r>
              <a:rPr spc="-90" dirty="0"/>
              <a:t>PERSONNEL</a:t>
            </a:r>
          </a:p>
        </p:txBody>
      </p:sp>
      <p:sp>
        <p:nvSpPr>
          <p:cNvPr id="77" name="Date Placeholder 76">
            <a:extLst>
              <a:ext uri="{FF2B5EF4-FFF2-40B4-BE49-F238E27FC236}">
                <a16:creationId xmlns:a16="http://schemas.microsoft.com/office/drawing/2014/main" id="{FD4D7289-9F9A-07E8-50E2-60C67603C573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r>
              <a:rPr lang="en-US"/>
              <a:t>2/12/2026</a:t>
            </a:r>
          </a:p>
        </p:txBody>
      </p:sp>
      <p:sp>
        <p:nvSpPr>
          <p:cNvPr id="78" name="Slide Number Placeholder 77">
            <a:extLst>
              <a:ext uri="{FF2B5EF4-FFF2-40B4-BE49-F238E27FC236}">
                <a16:creationId xmlns:a16="http://schemas.microsoft.com/office/drawing/2014/main" id="{AFEB8724-A5B1-98CE-324B-7DA76223308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536DAF32DA194DA62B22F973C2D899" ma:contentTypeVersion="18" ma:contentTypeDescription="Create a new document." ma:contentTypeScope="" ma:versionID="043656bcdd85b33549e5d617de0f6ebd">
  <xsd:schema xmlns:xsd="http://www.w3.org/2001/XMLSchema" xmlns:xs="http://www.w3.org/2001/XMLSchema" xmlns:p="http://schemas.microsoft.com/office/2006/metadata/properties" xmlns:ns2="4a91ee42-f451-4c55-b0c9-f5c7a4b7ee1f" targetNamespace="http://schemas.microsoft.com/office/2006/metadata/properties" ma:root="true" ma:fieldsID="6f2a979d253704bccad0c1d0049c4b1c" ns2:_="">
    <xsd:import namespace="4a91ee42-f451-4c55-b0c9-f5c7a4b7ee1f"/>
    <xsd:element name="properties">
      <xsd:complexType>
        <xsd:sequence>
          <xsd:element name="documentManagement">
            <xsd:complexType>
              <xsd:all>
                <xsd:element ref="ns2:Documenttype" minOccurs="0"/>
                <xsd:element ref="ns2:Owner" minOccurs="0"/>
                <xsd:element ref="ns2:Website" minOccurs="0"/>
                <xsd:element ref="ns2:Location" minOccurs="0"/>
                <xsd:element ref="ns2:Approver" minOccurs="0"/>
                <xsd:element ref="ns2:Review_x0020_frequency" minOccurs="0"/>
                <xsd:element ref="ns2:ContentAuthor" minOccurs="0"/>
                <xsd:element ref="ns2:Linkedlocation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ADArequirement" minOccurs="0"/>
                <xsd:element ref="ns2:Reason_x0020_for_x0020_the_x0020_search_x0020_waiver" minOccurs="0"/>
                <xsd:element ref="ns2:Visa_x0020_sponsorship" minOccurs="0"/>
                <xsd:element ref="ns2:Notes" minOccurs="0"/>
                <xsd:element ref="ns2:PermanentLink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91ee42-f451-4c55-b0c9-f5c7a4b7ee1f" elementFormDefault="qualified">
    <xsd:import namespace="http://schemas.microsoft.com/office/2006/documentManagement/types"/>
    <xsd:import namespace="http://schemas.microsoft.com/office/infopath/2007/PartnerControls"/>
    <xsd:element name="Documenttype" ma:index="2" nillable="true" ma:displayName="Document type" ma:format="Dropdown" ma:internalName="Documenttype">
      <xsd:simpleType>
        <xsd:restriction base="dms:Choice">
          <xsd:enumeration value="Form"/>
          <xsd:enumeration value="Guide"/>
          <xsd:enumeration value="Checklist"/>
          <xsd:enumeration value="Template"/>
          <xsd:enumeration value="Presentation"/>
        </xsd:restriction>
      </xsd:simpleType>
    </xsd:element>
    <xsd:element name="Owner" ma:index="3" nillable="true" ma:displayName="Unit" ma:description="Indicates the functional area of UWHR and ownership by VP, AVP or Executive Director" ma:format="Dropdown" ma:internalName="Owner" ma:readOnly="false">
      <xsd:simpleType>
        <xsd:restriction base="dms:Choice">
          <xsd:enumeration value="Operations"/>
          <xsd:enumeration value="Policy"/>
          <xsd:enumeration value="Compensation"/>
          <xsd:enumeration value="Labor Relations"/>
          <xsd:enumeration value="POD"/>
          <xsd:enumeration value="Employee Experience"/>
          <xsd:enumeration value="TTM"/>
          <xsd:enumeration value="VPHR"/>
          <xsd:enumeration value="Benefits"/>
          <xsd:enumeration value="DSO"/>
          <xsd:enumeration value="EOAA"/>
          <xsd:enumeration value="Recruiting"/>
        </xsd:restriction>
      </xsd:simpleType>
    </xsd:element>
    <xsd:element name="Website" ma:index="4" nillable="true" ma:displayName="Microsite" ma:default="UWHR" ma:format="Dropdown" ma:internalName="Website">
      <xsd:simpleType>
        <xsd:restriction base="dms:Choice">
          <xsd:enumeration value="UWHR"/>
          <xsd:enumeration value="Whole U"/>
          <xsd:enumeration value="Jobs"/>
          <xsd:enumeration value="CFD"/>
          <xsd:enumeration value="EWH"/>
          <xsd:enumeration value="VPHR"/>
          <xsd:enumeration value="Benefits"/>
          <xsd:enumeration value="Operations"/>
          <xsd:enumeration value="Compensation"/>
          <xsd:enumeration value="DSO"/>
          <xsd:enumeration value="Labor Relations"/>
          <xsd:enumeration value="WorkLife"/>
          <xsd:enumeration value="TTM"/>
          <xsd:enumeration value="Diversity, Equity, Inclusion"/>
          <xsd:enumeration value="Student Employment"/>
          <xsd:enumeration value="Hybrid Work"/>
          <xsd:enumeration value="HR Support for Budget Reductions"/>
          <xsd:enumeration value="Workday HCM"/>
          <xsd:enumeration value="Time and Absence"/>
          <xsd:enumeration value="Employee Experience"/>
          <xsd:enumeration value="POD"/>
          <xsd:enumeration value="Policy"/>
        </xsd:restriction>
      </xsd:simpleType>
    </xsd:element>
    <xsd:element name="Location" ma:index="5" nillable="true" ma:displayName="Applies at:" ma:default="Campus &amp; Medical Centers" ma:description="Indicates an enterprise-wide, campus, or medical center document." ma:format="Dropdown" ma:internalName="Location" ma:readOnly="false">
      <xsd:simpleType>
        <xsd:restriction base="dms:Choice">
          <xsd:enumeration value="Campus &amp; Medical Centers"/>
          <xsd:enumeration value="Campus"/>
          <xsd:enumeration value="Medical Centers"/>
        </xsd:restriction>
      </xsd:simpleType>
    </xsd:element>
    <xsd:element name="Approver" ma:index="6" nillable="true" ma:displayName="Approver" ma:list="UserInfo" ma:SharePointGroup="0" ma:internalName="Approver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eview_x0020_frequency" ma:index="7" nillable="true" ma:displayName="Review frequency" ma:default="12" ma:format="Dropdown" ma:internalName="Review_x0020_frequency" ma:readOnly="false">
      <xsd:simpleType>
        <xsd:restriction base="dms:Choice">
          <xsd:enumeration value="12"/>
          <xsd:enumeration value="24"/>
          <xsd:enumeration value="36"/>
          <xsd:enumeration value="None"/>
        </xsd:restriction>
      </xsd:simpleType>
    </xsd:element>
    <xsd:element name="ContentAuthor" ma:index="9" nillable="true" ma:displayName="Content Author" ma:description="Primary individual(s) who will be provide updates to content and who should be notified when a document is scheduled for review." ma:format="Dropdown" ma:list="UserInfo" ma:SharePointGroup="0" ma:internalName="ContentAuthor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inkedlocation" ma:index="10" nillable="true" ma:displayName="Linked location" ma:format="Hyperlink" ma:internalName="Linkedlocation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ADArequirement" ma:index="18" nillable="true" ma:displayName="ADA requirement" ma:default="WCAG 2.0" ma:format="Dropdown" ma:hidden="true" ma:internalName="ADArequirement" ma:readOnly="false">
      <xsd:simpleType>
        <xsd:restriction base="dms:Choice">
          <xsd:enumeration value="WCAG 2.0"/>
          <xsd:enumeration value="Exempt"/>
        </xsd:restriction>
      </xsd:simpleType>
    </xsd:element>
    <xsd:element name="Reason_x0020_for_x0020_the_x0020_search_x0020_waiver" ma:index="19" nillable="true" ma:displayName="Reason for the search waiver" ma:hidden="true" ma:internalName="Reason_x0020_for_x0020_the_x0020_search_x0020_waiver" ma:readOnly="false">
      <xsd:simpleType>
        <xsd:restriction base="dms:Choice">
          <xsd:enumeration value="Spouse or partner accommodation"/>
          <xsd:enumeration value="Critical hire"/>
          <xsd:enumeration value="Candidate specifically named in a contract or grant"/>
          <xsd:enumeration value="Uniquely qualified"/>
        </xsd:restriction>
      </xsd:simpleType>
    </xsd:element>
    <xsd:element name="Visa_x0020_sponsorship" ma:index="20" nillable="true" ma:displayName="Visa sponsorship" ma:hidden="true" ma:internalName="Visa_x0020_sponsorship" ma:readOnly="false">
      <xsd:simpleType>
        <xsd:restriction base="dms:Boolean"/>
      </xsd:simpleType>
    </xsd:element>
    <xsd:element name="Notes" ma:index="23" nillable="true" ma:displayName="Notes" ma:description="Miscellany information to help manage the document" ma:format="Dropdown" ma:internalName="Notes">
      <xsd:simpleType>
        <xsd:restriction base="dms:Text">
          <xsd:maxLength value="255"/>
        </xsd:restriction>
      </xsd:simpleType>
    </xsd:element>
    <xsd:element name="PermanentLinks" ma:index="24" nillable="true" ma:displayName="Permanent Links" ma:format="Dropdown" ma:internalName="PermanentLinks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 xmlns="4a91ee42-f451-4c55-b0c9-f5c7a4b7ee1f">Policy</Owner>
    <Approver xmlns="4a91ee42-f451-4c55-b0c9-f5c7a4b7ee1f">
      <UserInfo>
        <DisplayName>Marisa Graudins</DisplayName>
        <AccountId>20</AccountId>
        <AccountType/>
      </UserInfo>
    </Approver>
    <Location xmlns="4a91ee42-f451-4c55-b0c9-f5c7a4b7ee1f">Campus</Location>
    <Documenttype xmlns="4a91ee42-f451-4c55-b0c9-f5c7a4b7ee1f">Guide</Documenttype>
    <Website xmlns="4a91ee42-f451-4c55-b0c9-f5c7a4b7ee1f">UWHR</Website>
    <ADArequirement xmlns="4a91ee42-f451-4c55-b0c9-f5c7a4b7ee1f">WCAG 2.0</ADArequirement>
    <Review_x0020_frequency xmlns="4a91ee42-f451-4c55-b0c9-f5c7a4b7ee1f">12</Review_x0020_frequency>
    <Reason_x0020_for_x0020_the_x0020_search_x0020_waiver xmlns="4a91ee42-f451-4c55-b0c9-f5c7a4b7ee1f" xsi:nil="true"/>
    <Visa_x0020_sponsorship xmlns="4a91ee42-f451-4c55-b0c9-f5c7a4b7ee1f" xsi:nil="true"/>
    <Notes xmlns="4a91ee42-f451-4c55-b0c9-f5c7a4b7ee1f" xsi:nil="true"/>
    <ContentAuthor xmlns="4a91ee42-f451-4c55-b0c9-f5c7a4b7ee1f">
      <UserInfo>
        <DisplayName/>
        <AccountId xsi:nil="true"/>
        <AccountType/>
      </UserInfo>
    </ContentAuthor>
    <Linkedlocation xmlns="4a91ee42-f451-4c55-b0c9-f5c7a4b7ee1f">
      <Url xsi:nil="true"/>
      <Description xsi:nil="true"/>
    </Linkedlocation>
    <PermanentLinks xmlns="4a91ee42-f451-4c55-b0c9-f5c7a4b7ee1f">https://uwnetid.sharepoint.com/:p:/s/uwhr_web_document_library/IQBKqBKfqWMBSLS5z6TrS1vbAXERixvEpy5wBXTfYS3nVVM?e=5SJ8if</PermanentLinks>
  </documentManagement>
</p:properties>
</file>

<file path=customXml/itemProps1.xml><?xml version="1.0" encoding="utf-8"?>
<ds:datastoreItem xmlns:ds="http://schemas.openxmlformats.org/officeDocument/2006/customXml" ds:itemID="{849DBF68-952F-43AD-B30D-70A1049D303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13542B-5393-4B8A-8248-CB3DFD8F0F6A}"/>
</file>

<file path=customXml/itemProps3.xml><?xml version="1.0" encoding="utf-8"?>
<ds:datastoreItem xmlns:ds="http://schemas.openxmlformats.org/officeDocument/2006/customXml" ds:itemID="{7D23BF60-D673-4276-98F3-9B2CF16DFFD4}">
  <ds:schemaRefs>
    <ds:schemaRef ds:uri="http://schemas.microsoft.com/office/2006/metadata/properties"/>
    <ds:schemaRef ds:uri="http://schemas.microsoft.com/office/infopath/2007/PartnerControls"/>
    <ds:schemaRef ds:uri="4a91ee42-f451-4c55-b0c9-f5c7a4b7ee1f"/>
  </ds:schemaRefs>
</ds:datastoreItem>
</file>

<file path=docMetadata/LabelInfo.xml><?xml version="1.0" encoding="utf-8"?>
<clbl:labelList xmlns:clbl="http://schemas.microsoft.com/office/2020/mipLabelMetadata">
  <clbl:label id="{f6b6dd5b-f02f-441a-99a0-162ac5060bd2}" enabled="0" method="" siteId="{f6b6dd5b-f02f-441a-99a0-162ac5060b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</TotalTime>
  <Words>119</Words>
  <Application>Microsoft Office PowerPoint</Application>
  <PresentationFormat>Custom</PresentationFormat>
  <Paragraphs>42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EMERITUS/RETIREE ACADEMIC PERSONNEL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Employee Type and Subtype_Emeritus</dc:title>
  <dc:creator>Jessica B. Rudy</dc:creator>
  <cp:keywords>Position management</cp:keywords>
  <cp:lastModifiedBy>Trista Truemper</cp:lastModifiedBy>
  <cp:revision>61</cp:revision>
  <dcterms:created xsi:type="dcterms:W3CDTF">2026-02-12T23:27:39Z</dcterms:created>
  <dcterms:modified xsi:type="dcterms:W3CDTF">2026-07-22T20:12:59Z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2022-07-29T00:00:00Z</vt:filetime>
  </property>
  <property fmtid="{D5CDD505-2E9C-101B-9397-08002B2CF9AE}" pid="3" name="Creator">
    <vt:lpwstr>Microsoft® Visio® 2019</vt:lpwstr>
  </property>
  <property fmtid="{D5CDD505-2E9C-101B-9397-08002B2CF9AE}" pid="4" name="LastSaved">
    <vt:filetime>2026-02-12T00:00:00Z</vt:filetime>
  </property>
  <property fmtid="{D5CDD505-2E9C-101B-9397-08002B2CF9AE}" pid="5" name="Producer">
    <vt:lpwstr>Microsoft® Visio® 2019</vt:lpwstr>
  </property>
  <property fmtid="{D5CDD505-2E9C-101B-9397-08002B2CF9AE}" pid="6" name="ContentTypeId">
    <vt:lpwstr>0x01010063536DAF32DA194DA62B22F973C2D899</vt:lpwstr>
  </property>
  <property fmtid="{D5CDD505-2E9C-101B-9397-08002B2CF9AE}" pid="7" name="ReviewDate">
    <vt:filetime>2027-04-01T07:00:00Z</vt:filetime>
  </property>
  <property fmtid="{D5CDD505-2E9C-101B-9397-08002B2CF9AE}" pid="8" name="TaxKeyword">
    <vt:lpwstr>4;#Position management|46be4ec3-0bff-478a-9d5d-ac9af4938dca</vt:lpwstr>
  </property>
</Properties>
</file>