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DDFD721" w14:textId="467ADA05" w:rsidR="00EE5327" w:rsidRDefault="00BB76F7" w:rsidP="008A59E5">
      <w:r>
        <w:t xml:space="preserve"> </w:t>
      </w:r>
      <w:r w:rsidR="00EE5327">
        <w:rPr>
          <w:noProof/>
        </w:rPr>
        <w:drawing>
          <wp:inline distT="0" distB="0" distL="0" distR="0" wp14:anchorId="467D45BC" wp14:editId="2AB8F5B0">
            <wp:extent cx="2475781" cy="517585"/>
            <wp:effectExtent l="0" t="0" r="0" b="0"/>
            <wp:docPr id="3" name="Picture 3" descr="A close-up of a UW logo">
              <a:extLst xmlns:a="http://schemas.openxmlformats.org/drawingml/2006/main">
                <a:ext uri="{C183D7F6-B498-43B3-948B-1728B52AA6E4}">
                  <adec:decorative xmlns:adec="http://schemas.microsoft.com/office/drawing/2017/decorative" val="0"/>
                </a:ext>
              </a:extLst>
            </wp:docPr>
            <wp:cNvGraphicFramePr/>
            <a:graphic xmlns:a="http://schemas.openxmlformats.org/drawingml/2006/main">
              <a:graphicData uri="http://schemas.openxmlformats.org/drawingml/2006/picture">
                <pic:pic xmlns:pic="http://schemas.openxmlformats.org/drawingml/2006/picture">
                  <pic:nvPicPr>
                    <pic:cNvPr id="3" name="Picture 3" descr="A close-up of a UW logo">
                      <a:extLst>
                        <a:ext uri="{C183D7F6-B498-43B3-948B-1728B52AA6E4}">
                          <adec:decorative xmlns:adec="http://schemas.microsoft.com/office/drawing/2017/decorative" val="0"/>
                        </a:ext>
                      </a:extLst>
                    </pic:cNvPr>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2485769" cy="519673"/>
                    </a:xfrm>
                    <a:prstGeom prst="rect">
                      <a:avLst/>
                    </a:prstGeom>
                    <a:noFill/>
                    <a:ln>
                      <a:noFill/>
                    </a:ln>
                  </pic:spPr>
                </pic:pic>
              </a:graphicData>
            </a:graphic>
          </wp:inline>
        </w:drawing>
      </w:r>
    </w:p>
    <w:p w14:paraId="43FE07A9" w14:textId="366CFDD0" w:rsidR="00EE5327" w:rsidRPr="00A03239" w:rsidRDefault="00D61C72" w:rsidP="001122D4">
      <w:pPr>
        <w:pStyle w:val="Heading1"/>
        <w:spacing w:after="0"/>
        <w:rPr>
          <w:sz w:val="52"/>
          <w:szCs w:val="52"/>
        </w:rPr>
      </w:pPr>
      <w:bookmarkStart w:id="0" w:name="_Toc217901131"/>
      <w:r w:rsidRPr="00A03239">
        <w:rPr>
          <w:sz w:val="52"/>
          <w:szCs w:val="52"/>
        </w:rPr>
        <w:t>Support Service</w:t>
      </w:r>
      <w:r w:rsidR="00A03239" w:rsidRPr="00A03239">
        <w:rPr>
          <w:sz w:val="52"/>
          <w:szCs w:val="52"/>
        </w:rPr>
        <w:t>/</w:t>
      </w:r>
      <w:r w:rsidR="00055A32" w:rsidRPr="00A03239">
        <w:rPr>
          <w:sz w:val="52"/>
          <w:szCs w:val="52"/>
        </w:rPr>
        <w:t>Technical Non-Clinical</w:t>
      </w:r>
      <w:bookmarkEnd w:id="0"/>
    </w:p>
    <w:p w14:paraId="18FD2150" w14:textId="18EDED91" w:rsidR="00055A32" w:rsidRPr="00546B3F" w:rsidRDefault="00055A32" w:rsidP="00055A32">
      <w:pPr>
        <w:pStyle w:val="Subtitle"/>
        <w:rPr>
          <w:color w:val="auto"/>
        </w:rPr>
      </w:pPr>
      <w:r w:rsidRPr="00546B3F">
        <w:rPr>
          <w:color w:val="auto"/>
        </w:rPr>
        <w:t>Job Family Rating Form</w:t>
      </w:r>
    </w:p>
    <w:p w14:paraId="495A64BC" w14:textId="4BA12F66" w:rsidR="00EE5327" w:rsidRPr="001122D4" w:rsidRDefault="00055A32" w:rsidP="003F11CC">
      <w:pPr>
        <w:pStyle w:val="Heading2"/>
      </w:pPr>
      <w:bookmarkStart w:id="1" w:name="_Toc217901132"/>
      <w:r w:rsidRPr="001122D4">
        <w:t xml:space="preserve">Requisition </w:t>
      </w:r>
      <w:r w:rsidR="00285270">
        <w:t xml:space="preserve">and candidate </w:t>
      </w:r>
      <w:r w:rsidRPr="001122D4">
        <w:t>information</w:t>
      </w:r>
      <w:bookmarkEnd w:id="1"/>
    </w:p>
    <w:p w14:paraId="6110F1AF" w14:textId="795592F2" w:rsidR="00055A32" w:rsidRDefault="00055A32" w:rsidP="004258F4">
      <w:pPr>
        <w:numPr>
          <w:ilvl w:val="0"/>
          <w:numId w:val="3"/>
        </w:numPr>
        <w:spacing w:line="240" w:lineRule="auto"/>
      </w:pPr>
      <w:r>
        <w:t>Date</w:t>
      </w:r>
      <w:r w:rsidR="00ED171F">
        <w:t xml:space="preserve">: </w:t>
      </w:r>
    </w:p>
    <w:p w14:paraId="0482FCAC" w14:textId="2A4AEF2F" w:rsidR="00055A32" w:rsidRDefault="00055A32" w:rsidP="004258F4">
      <w:pPr>
        <w:numPr>
          <w:ilvl w:val="0"/>
          <w:numId w:val="3"/>
        </w:numPr>
        <w:spacing w:line="240" w:lineRule="auto"/>
      </w:pPr>
      <w:r>
        <w:t>Name of applicant</w:t>
      </w:r>
      <w:r w:rsidR="00ED171F">
        <w:t xml:space="preserve">: </w:t>
      </w:r>
    </w:p>
    <w:p w14:paraId="02DF2F01" w14:textId="2B8185AD" w:rsidR="00055A32" w:rsidRDefault="00ED171F" w:rsidP="004258F4">
      <w:pPr>
        <w:numPr>
          <w:ilvl w:val="0"/>
          <w:numId w:val="3"/>
        </w:numPr>
        <w:spacing w:line="240" w:lineRule="auto"/>
      </w:pPr>
      <w:r>
        <w:t xml:space="preserve">Position applying for: </w:t>
      </w:r>
    </w:p>
    <w:p w14:paraId="38C9378C" w14:textId="69771B4D" w:rsidR="00ED171F" w:rsidRDefault="00ED171F" w:rsidP="004258F4">
      <w:pPr>
        <w:numPr>
          <w:ilvl w:val="0"/>
          <w:numId w:val="3"/>
        </w:numPr>
        <w:spacing w:line="240" w:lineRule="auto"/>
      </w:pPr>
      <w:r>
        <w:t>Position requisition:</w:t>
      </w:r>
    </w:p>
    <w:p w14:paraId="7643CF2D" w14:textId="7AAF5EF9" w:rsidR="00ED171F" w:rsidRDefault="00285270" w:rsidP="001122D4">
      <w:pPr>
        <w:pStyle w:val="Heading3"/>
      </w:pPr>
      <w:bookmarkStart w:id="2" w:name="_Toc217901133"/>
      <w:r>
        <w:t xml:space="preserve">Overall </w:t>
      </w:r>
      <w:r w:rsidR="00ED171F">
        <w:t>Rating</w:t>
      </w:r>
      <w:bookmarkEnd w:id="2"/>
    </w:p>
    <w:p w14:paraId="47291946" w14:textId="48A064EB" w:rsidR="00267A72" w:rsidRPr="00267A72" w:rsidRDefault="00267A72" w:rsidP="00267A72">
      <w:r w:rsidRPr="0085092E">
        <w:rPr>
          <w:rFonts w:ascii="Open Sans SemiBold" w:eastAsia="Times New Roman" w:hAnsi="Open Sans SemiBold" w:cs="Arial"/>
          <w:color w:val="000000"/>
          <w:sz w:val="18"/>
        </w:rPr>
        <w:sym w:font="Zapf Dingbats" w:char="F071"/>
      </w:r>
      <w:r w:rsidRPr="00D64B38">
        <w:rPr>
          <w:rFonts w:ascii="Open Sans SemiBold" w:eastAsia="Times New Roman" w:hAnsi="Open Sans SemiBold" w:cs="Arial"/>
          <w:b/>
          <w:bCs/>
          <w:color w:val="000000"/>
          <w:sz w:val="18"/>
        </w:rPr>
        <w:t xml:space="preserve"> </w:t>
      </w:r>
      <w:r w:rsidRPr="0079040A">
        <w:t xml:space="preserve">Outstanding      </w:t>
      </w:r>
      <w:r w:rsidRPr="0079040A">
        <w:sym w:font="Zapf Dingbats" w:char="F071"/>
      </w:r>
      <w:r w:rsidRPr="0079040A">
        <w:t xml:space="preserve"> Exceeds Expectations      </w:t>
      </w:r>
      <w:r w:rsidRPr="0079040A">
        <w:sym w:font="Zapf Dingbats" w:char="F071"/>
      </w:r>
      <w:r w:rsidRPr="0079040A">
        <w:t xml:space="preserve"> Meets Expectations      </w:t>
      </w:r>
      <w:r w:rsidRPr="0079040A">
        <w:sym w:font="Zapf Dingbats" w:char="F071"/>
      </w:r>
      <w:r w:rsidRPr="0079040A">
        <w:t xml:space="preserve"> Needs Improvement</w:t>
      </w:r>
    </w:p>
    <w:p w14:paraId="2032FA5E" w14:textId="3D6A4120" w:rsidR="00342616" w:rsidRDefault="00DB4290" w:rsidP="00EC6242">
      <w:pPr>
        <w:pStyle w:val="Heading3"/>
      </w:pPr>
      <w:bookmarkStart w:id="3" w:name="_Toc217901134"/>
      <w:r>
        <w:rPr>
          <w:noProof/>
        </w:rPr>
        <mc:AlternateContent>
          <mc:Choice Requires="wps">
            <w:drawing>
              <wp:anchor distT="0" distB="0" distL="114300" distR="114300" simplePos="0" relativeHeight="251659776" behindDoc="0" locked="0" layoutInCell="1" allowOverlap="1" wp14:anchorId="6424D2D4" wp14:editId="51BAEE1B">
                <wp:simplePos x="0" y="0"/>
                <wp:positionH relativeFrom="column">
                  <wp:posOffset>38100</wp:posOffset>
                </wp:positionH>
                <wp:positionV relativeFrom="paragraph">
                  <wp:posOffset>386080</wp:posOffset>
                </wp:positionV>
                <wp:extent cx="6219825" cy="904875"/>
                <wp:effectExtent l="0" t="0" r="28575" b="28575"/>
                <wp:wrapTopAndBottom/>
                <wp:docPr id="1063910586" name="Text Box 3"/>
                <wp:cNvGraphicFramePr/>
                <a:graphic xmlns:a="http://schemas.openxmlformats.org/drawingml/2006/main">
                  <a:graphicData uri="http://schemas.microsoft.com/office/word/2010/wordprocessingShape">
                    <wps:wsp>
                      <wps:cNvSpPr txBox="1"/>
                      <wps:spPr>
                        <a:xfrm>
                          <a:off x="0" y="0"/>
                          <a:ext cx="6219825" cy="904875"/>
                        </a:xfrm>
                        <a:prstGeom prst="rect">
                          <a:avLst/>
                        </a:prstGeom>
                        <a:noFill/>
                        <a:ln w="6350">
                          <a:solidFill>
                            <a:schemeClr val="tx1"/>
                          </a:solidFill>
                        </a:ln>
                      </wps:spPr>
                      <wps:txbx>
                        <w:txbxContent>
                          <w:p w14:paraId="1C22592F" w14:textId="77777777" w:rsidR="00383DD5" w:rsidRDefault="00383DD5"/>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6424D2D4" id="_x0000_t202" coordsize="21600,21600" o:spt="202" path="m,l,21600r21600,l21600,xe">
                <v:stroke joinstyle="miter"/>
                <v:path gradientshapeok="t" o:connecttype="rect"/>
              </v:shapetype>
              <v:shape id="Text Box 3" o:spid="_x0000_s1026" type="#_x0000_t202" style="position:absolute;margin-left:3pt;margin-top:30.4pt;width:489.75pt;height:71.25pt;z-index:25165977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VXdPLQIAAFQEAAAOAAAAZHJzL2Uyb0RvYy54bWysVE2P2jAQvVfqf7B8LwkUdiEirCgrqkpo&#10;dyV2tWfj2CSS43FtQ0J/fcdO+NC2p6oXM+OZzMd7z8wf2lqRo7CuAp3T4SClRGgORaX3OX17XX+Z&#10;UuI80wVToEVOT8LRh8XnT/PGZGIEJahCWIJFtMsak9PSe5MlieOlqJkbgBEagxJszTy6dp8UljVY&#10;vVbJKE3vkgZsYSxw4RzePnZBuoj1pRTcP0vphCcqpzibj6eN5y6cyWLOsr1lpqx4Pwb7hylqVmls&#10;ein1yDwjB1v9UaquuAUH0g841AlIWXERd8BthumHbbYlMyLuguA4c4HJ/b+y/Om4NS+W+PYbtEhg&#10;AKQxLnN4GfZppa3DL05KMI4Qni6widYTjpd3o+FsOppQwjE2S8fT+0kok1y/Ntb57wJqEoycWqQl&#10;osWOG+e71HNKaKZhXSkVqVGaNNjh6ySNHzhQVRGCIS2KRKyUJUeG9Po2To9tb7LQUxpnue4ULN/u&#10;2n7RHRQn3N9CJw1n+LrCITfM+RdmUQu4MurbP+MhFeAw0FuUlGB//e0+5CNFGKWkQW3l1P08MCso&#10;UT80kjcbjsdBjNEZT+5H6NjbyO42og/1CnC/Ib4kw6MZ8r06m9JC/Y7PYBm6Yohpjr0RkLO58p3i&#10;8RlxsVzGJJSfYX6jt4aH0gHPQMFr+86s6XnyyPATnFXIsg90dbkdYcuDB1lFLgPAHao97ijdqIb+&#10;mYW3cevHrOufweI3AAAA//8DAFBLAwQUAAYACAAAACEAppjadt8AAAAIAQAADwAAAGRycy9kb3du&#10;cmV2LnhtbEyPwU7DMAyG70i8Q2QkbixlY1PXNZ2gEggJ7dCOC7esMW21xKmabCtvj3eCk2X91u/v&#10;y7eTs+KMY+g9KXicJSCQGm96ahV87l8fUhAhajLaekIFPxhgW9ze5Doz/kIVnuvYCi6hkGkFXYxD&#10;JmVoOnQ6zPyAxNm3H52OvI6tNKO+cLmzcp4kK+l0T/yh0wOWHTbH+uQUlEfzIt+qtP6oyic0dve1&#10;278PSt3fTc8bEBGn+HcMV3xGh4KZDv5EJgirYMUm8TpYgON1ulyCOCiYJ4sFyCKX/wWKXwAAAP//&#10;AwBQSwECLQAUAAYACAAAACEAtoM4kv4AAADhAQAAEwAAAAAAAAAAAAAAAAAAAAAAW0NvbnRlbnRf&#10;VHlwZXNdLnhtbFBLAQItABQABgAIAAAAIQA4/SH/1gAAAJQBAAALAAAAAAAAAAAAAAAAAC8BAABf&#10;cmVscy8ucmVsc1BLAQItABQABgAIAAAAIQD9VXdPLQIAAFQEAAAOAAAAAAAAAAAAAAAAAC4CAABk&#10;cnMvZTJvRG9jLnhtbFBLAQItABQABgAIAAAAIQCmmNp23wAAAAgBAAAPAAAAAAAAAAAAAAAAAIcE&#10;AABkcnMvZG93bnJldi54bWxQSwUGAAAAAAQABADzAAAAkwUAAAAA&#10;" filled="f" strokecolor="#33006f [3213]" strokeweight=".5pt">
                <v:textbox>
                  <w:txbxContent>
                    <w:p w14:paraId="1C22592F" w14:textId="77777777" w:rsidR="00383DD5" w:rsidRDefault="00383DD5"/>
                  </w:txbxContent>
                </v:textbox>
                <w10:wrap type="topAndBottom"/>
              </v:shape>
            </w:pict>
          </mc:Fallback>
        </mc:AlternateContent>
      </w:r>
      <w:r w:rsidR="00EC6242">
        <w:t>Summary commen</w:t>
      </w:r>
      <w:r w:rsidR="00814100">
        <w:t>ts</w:t>
      </w:r>
      <w:bookmarkEnd w:id="3"/>
    </w:p>
    <w:p w14:paraId="22B675D9" w14:textId="491172B4" w:rsidR="00C72B65" w:rsidRDefault="00C72B65" w:rsidP="00383DD5"/>
    <w:p w14:paraId="4A41B97C" w14:textId="16FC6E18" w:rsidR="00EB0938" w:rsidRDefault="00C72B65" w:rsidP="00C72B65">
      <w:pPr>
        <w:pStyle w:val="NoSpacing"/>
        <w:rPr>
          <w:rFonts w:ascii="Open Sans SemiBold" w:eastAsia="Times New Roman" w:hAnsi="Open Sans SemiBold" w:cs="Arial"/>
          <w:bCs/>
          <w:color w:val="000000"/>
          <w:sz w:val="20"/>
          <w:szCs w:val="20"/>
        </w:rPr>
      </w:pPr>
      <w:r w:rsidRPr="00383DD5">
        <w:rPr>
          <w:b/>
          <w:bCs/>
        </w:rPr>
        <w:t>The c</w:t>
      </w:r>
      <w:r w:rsidR="00EB0938" w:rsidRPr="00383DD5">
        <w:rPr>
          <w:b/>
          <w:bCs/>
        </w:rPr>
        <w:t>andidate is</w:t>
      </w:r>
      <w:r w:rsidR="003A2581" w:rsidRPr="00383DD5">
        <w:rPr>
          <w:b/>
          <w:bCs/>
        </w:rPr>
        <w:t>:</w:t>
      </w:r>
      <w:r w:rsidR="003A2581">
        <w:t xml:space="preserve"> </w:t>
      </w:r>
      <w:r w:rsidR="00383DD5">
        <w:t xml:space="preserve">    </w:t>
      </w:r>
      <w:r>
        <w:t xml:space="preserve"> </w:t>
      </w:r>
      <w:r w:rsidRPr="00C72B65">
        <w:rPr>
          <w:rFonts w:ascii="Open Sans" w:eastAsia="Times New Roman" w:hAnsi="Open Sans" w:cs="Arial"/>
          <w:bCs/>
          <w:color w:val="000000"/>
          <w:sz w:val="20"/>
          <w:szCs w:val="20"/>
        </w:rPr>
        <w:sym w:font="Zapf Dingbats" w:char="F071"/>
      </w:r>
      <w:r w:rsidRPr="00C72B65">
        <w:rPr>
          <w:rFonts w:ascii="Open Sans" w:eastAsia="Times New Roman" w:hAnsi="Open Sans" w:cs="Arial"/>
          <w:bCs/>
          <w:color w:val="000000"/>
          <w:sz w:val="20"/>
          <w:szCs w:val="20"/>
        </w:rPr>
        <w:t xml:space="preserve"> </w:t>
      </w:r>
      <w:r w:rsidRPr="00C72B65">
        <w:rPr>
          <w:rFonts w:ascii="Open Sans SemiBold" w:eastAsia="Times New Roman" w:hAnsi="Open Sans SemiBold" w:cs="Arial"/>
          <w:bCs/>
          <w:color w:val="000000"/>
          <w:sz w:val="20"/>
          <w:szCs w:val="20"/>
        </w:rPr>
        <w:t>Recommended</w:t>
      </w:r>
      <w:r>
        <w:rPr>
          <w:rFonts w:ascii="Open Sans SemiBold" w:eastAsia="Times New Roman" w:hAnsi="Open Sans SemiBold" w:cs="Arial"/>
          <w:bCs/>
          <w:color w:val="000000"/>
          <w:sz w:val="20"/>
          <w:szCs w:val="20"/>
        </w:rPr>
        <w:t xml:space="preserve">   </w:t>
      </w:r>
      <w:r w:rsidRPr="00C72B65">
        <w:rPr>
          <w:rFonts w:ascii="Open Sans" w:eastAsia="Times New Roman" w:hAnsi="Open Sans" w:cs="Arial"/>
          <w:bCs/>
          <w:color w:val="000000"/>
          <w:sz w:val="20"/>
          <w:szCs w:val="20"/>
        </w:rPr>
        <w:tab/>
      </w:r>
      <w:r w:rsidRPr="00C72B65">
        <w:rPr>
          <w:rFonts w:ascii="Open Sans" w:eastAsia="Times New Roman" w:hAnsi="Open Sans" w:cs="Arial"/>
          <w:bCs/>
          <w:color w:val="000000"/>
          <w:sz w:val="20"/>
          <w:szCs w:val="20"/>
        </w:rPr>
        <w:sym w:font="Zapf Dingbats" w:char="F071"/>
      </w:r>
      <w:r w:rsidRPr="00C72B65">
        <w:rPr>
          <w:rFonts w:ascii="Open Sans" w:eastAsia="Times New Roman" w:hAnsi="Open Sans" w:cs="Arial"/>
          <w:bCs/>
          <w:color w:val="000000"/>
          <w:sz w:val="20"/>
          <w:szCs w:val="20"/>
        </w:rPr>
        <w:t xml:space="preserve"> </w:t>
      </w:r>
      <w:r w:rsidRPr="00C72B65">
        <w:rPr>
          <w:rFonts w:ascii="Open Sans SemiBold" w:eastAsia="Times New Roman" w:hAnsi="Open Sans SemiBold" w:cs="Arial"/>
          <w:bCs/>
          <w:color w:val="000000"/>
          <w:sz w:val="20"/>
          <w:szCs w:val="20"/>
        </w:rPr>
        <w:t>Not Recommended</w:t>
      </w:r>
    </w:p>
    <w:p w14:paraId="0B8FC143" w14:textId="77777777" w:rsidR="00383DD5" w:rsidRPr="00383DD5" w:rsidRDefault="00383DD5" w:rsidP="00C72B65">
      <w:pPr>
        <w:pStyle w:val="NoSpacing"/>
        <w:rPr>
          <w:b/>
          <w:bCs/>
        </w:rPr>
      </w:pPr>
    </w:p>
    <w:p w14:paraId="069BF851" w14:textId="5B98696E" w:rsidR="00383DD5" w:rsidRPr="00383DD5" w:rsidRDefault="00383DD5" w:rsidP="00C72B65">
      <w:pPr>
        <w:pStyle w:val="NoSpacing"/>
        <w:rPr>
          <w:b/>
          <w:bCs/>
        </w:rPr>
      </w:pPr>
      <w:r w:rsidRPr="00383DD5">
        <w:rPr>
          <w:b/>
          <w:bCs/>
        </w:rPr>
        <w:t xml:space="preserve">This form has been completed by: </w:t>
      </w:r>
    </w:p>
    <w:p w14:paraId="74AF5938" w14:textId="77777777" w:rsidR="00383DD5" w:rsidRPr="00383DD5" w:rsidRDefault="00383DD5" w:rsidP="00C72B65">
      <w:pPr>
        <w:pStyle w:val="NoSpacing"/>
        <w:rPr>
          <w:b/>
          <w:bCs/>
        </w:rPr>
      </w:pPr>
    </w:p>
    <w:p w14:paraId="11C307A1" w14:textId="2DBCAC67" w:rsidR="00ED171F" w:rsidRPr="00383DD5" w:rsidRDefault="00383DD5" w:rsidP="00383DD5">
      <w:pPr>
        <w:pStyle w:val="NoSpacing"/>
        <w:rPr>
          <w:b/>
          <w:bCs/>
        </w:rPr>
      </w:pPr>
      <w:r w:rsidRPr="00383DD5">
        <w:rPr>
          <w:b/>
          <w:bCs/>
        </w:rPr>
        <w:t>Date:</w:t>
      </w:r>
      <w:r w:rsidR="00D875A4">
        <w:br w:type="page"/>
      </w:r>
    </w:p>
    <w:p w14:paraId="25AF6DC4" w14:textId="64F6F820" w:rsidR="00EE5327" w:rsidRDefault="001122D4" w:rsidP="001122D4">
      <w:pPr>
        <w:pStyle w:val="Heading2"/>
      </w:pPr>
      <w:bookmarkStart w:id="4" w:name="_Toc217901135"/>
      <w:r>
        <w:lastRenderedPageBreak/>
        <w:t>Critical success factors</w:t>
      </w:r>
      <w:bookmarkEnd w:id="4"/>
    </w:p>
    <w:p w14:paraId="35CF0452" w14:textId="46CF4B3C" w:rsidR="001122D4" w:rsidRPr="003F11CC" w:rsidRDefault="001122D4" w:rsidP="00446E8C">
      <w:pPr>
        <w:pStyle w:val="Heading3"/>
        <w:numPr>
          <w:ilvl w:val="0"/>
          <w:numId w:val="21"/>
        </w:numPr>
      </w:pPr>
      <w:bookmarkStart w:id="5" w:name="_Toc217901136"/>
      <w:r w:rsidRPr="003F11CC">
        <w:t xml:space="preserve">Orientation to </w:t>
      </w:r>
      <w:r w:rsidRPr="005F7862">
        <w:t>service</w:t>
      </w:r>
      <w:bookmarkEnd w:id="5"/>
    </w:p>
    <w:p w14:paraId="7322A217" w14:textId="297CB2A1" w:rsidR="00040B35" w:rsidRPr="000D6D15" w:rsidRDefault="00E946B2" w:rsidP="007D1535">
      <w:pPr>
        <w:autoSpaceDE w:val="0"/>
        <w:autoSpaceDN w:val="0"/>
        <w:adjustRightInd w:val="0"/>
        <w:rPr>
          <w:rStyle w:val="Emphasis"/>
          <w:b w:val="0"/>
          <w:bCs/>
          <w:sz w:val="22"/>
          <w:szCs w:val="22"/>
        </w:rPr>
      </w:pPr>
      <w:r w:rsidRPr="000D6D15">
        <w:rPr>
          <w:rStyle w:val="Emphasis"/>
          <w:sz w:val="22"/>
          <w:szCs w:val="22"/>
        </w:rPr>
        <w:t>Q</w:t>
      </w:r>
      <w:r w:rsidR="00DD213B" w:rsidRPr="000D6D15">
        <w:rPr>
          <w:rStyle w:val="Emphasis"/>
          <w:sz w:val="22"/>
          <w:szCs w:val="22"/>
        </w:rPr>
        <w:t xml:space="preserve">uestion </w:t>
      </w:r>
      <w:r w:rsidR="0067379A" w:rsidRPr="000D6D15">
        <w:rPr>
          <w:rStyle w:val="Emphasis"/>
          <w:sz w:val="22"/>
          <w:szCs w:val="22"/>
        </w:rPr>
        <w:t>A</w:t>
      </w:r>
      <w:r w:rsidR="00DD213B" w:rsidRPr="000D6D15">
        <w:rPr>
          <w:rStyle w:val="Emphasis"/>
          <w:sz w:val="22"/>
          <w:szCs w:val="22"/>
        </w:rPr>
        <w:t>:</w:t>
      </w:r>
      <w:r w:rsidRPr="000D6D15">
        <w:rPr>
          <w:rStyle w:val="Emphasis"/>
          <w:sz w:val="22"/>
          <w:szCs w:val="22"/>
        </w:rPr>
        <w:t xml:space="preserve"> </w:t>
      </w:r>
      <w:r w:rsidR="007D1535" w:rsidRPr="000D6D15">
        <w:rPr>
          <w:rStyle w:val="Emphasis"/>
          <w:b w:val="0"/>
          <w:bCs/>
          <w:sz w:val="22"/>
          <w:szCs w:val="22"/>
        </w:rPr>
        <w:t>Can you tell me about a time when you provided excellent customer service by going beyond your primary job responsibilities?</w:t>
      </w:r>
    </w:p>
    <w:p w14:paraId="48E168E5" w14:textId="7E26D854" w:rsidR="007D1535" w:rsidRDefault="007D1535" w:rsidP="00053C1A">
      <w:pPr>
        <w:pStyle w:val="Heading4"/>
        <w:rPr>
          <w:rStyle w:val="Emphasis"/>
          <w:i w:val="0"/>
          <w:iCs w:val="0"/>
        </w:rPr>
      </w:pPr>
      <w:r w:rsidRPr="0061403E">
        <w:rPr>
          <w:rStyle w:val="Emphasis"/>
          <w:b/>
          <w:i w:val="0"/>
          <w:iCs w:val="0"/>
        </w:rPr>
        <w:t>Prompts</w:t>
      </w:r>
    </w:p>
    <w:p w14:paraId="06A4A4D9" w14:textId="2EA45722" w:rsidR="007D1535" w:rsidRDefault="007D1535" w:rsidP="00E40422">
      <w:pPr>
        <w:pStyle w:val="Prompts"/>
        <w:rPr>
          <w:rStyle w:val="Emphasis"/>
          <w:b w:val="0"/>
          <w:bCs w:val="0"/>
          <w:i w:val="0"/>
          <w:iCs w:val="0"/>
        </w:rPr>
      </w:pPr>
      <w:r w:rsidRPr="00E40422">
        <w:rPr>
          <w:rStyle w:val="Emphasis"/>
          <w:b w:val="0"/>
          <w:bCs w:val="0"/>
          <w:i w:val="0"/>
          <w:iCs w:val="0"/>
        </w:rPr>
        <w:t>Please describe the situation.</w:t>
      </w:r>
    </w:p>
    <w:p w14:paraId="71A669EE" w14:textId="72DBCFEA" w:rsidR="00D61C72" w:rsidRPr="00E40422" w:rsidRDefault="00D61C72" w:rsidP="00E40422">
      <w:pPr>
        <w:pStyle w:val="Prompts"/>
        <w:rPr>
          <w:rStyle w:val="Emphasis"/>
          <w:b w:val="0"/>
          <w:bCs w:val="0"/>
          <w:i w:val="0"/>
          <w:iCs w:val="0"/>
        </w:rPr>
      </w:pPr>
      <w:r>
        <w:rPr>
          <w:rStyle w:val="Emphasis"/>
          <w:b w:val="0"/>
          <w:bCs w:val="0"/>
          <w:i w:val="0"/>
          <w:iCs w:val="0"/>
        </w:rPr>
        <w:t>Please describe your involvement, that is, what exactly did you do?</w:t>
      </w:r>
    </w:p>
    <w:p w14:paraId="1E4BAE37" w14:textId="489CF55A" w:rsidR="007D1535" w:rsidRPr="00E40422" w:rsidRDefault="007D1535" w:rsidP="00E40422">
      <w:pPr>
        <w:pStyle w:val="Prompts"/>
        <w:rPr>
          <w:rStyle w:val="Emphasis"/>
          <w:b w:val="0"/>
          <w:bCs w:val="0"/>
          <w:i w:val="0"/>
          <w:iCs w:val="0"/>
        </w:rPr>
      </w:pPr>
      <w:r w:rsidRPr="00E40422">
        <w:rPr>
          <w:rStyle w:val="Emphasis"/>
          <w:b w:val="0"/>
          <w:bCs w:val="0"/>
          <w:i w:val="0"/>
          <w:iCs w:val="0"/>
        </w:rPr>
        <w:t>What was the outcome?</w:t>
      </w:r>
    </w:p>
    <w:p w14:paraId="0BC64238" w14:textId="2E28FA47" w:rsidR="007D1535" w:rsidRDefault="007D1535" w:rsidP="00E40422">
      <w:pPr>
        <w:pStyle w:val="Prompts"/>
        <w:rPr>
          <w:rStyle w:val="Emphasis"/>
          <w:b w:val="0"/>
          <w:bCs w:val="0"/>
          <w:i w:val="0"/>
          <w:iCs w:val="0"/>
        </w:rPr>
      </w:pPr>
      <w:r w:rsidRPr="00E40422">
        <w:rPr>
          <w:rStyle w:val="Emphasis"/>
          <w:b w:val="0"/>
          <w:bCs w:val="0"/>
          <w:i w:val="0"/>
          <w:iCs w:val="0"/>
        </w:rPr>
        <w:t>Can you provide another example?</w:t>
      </w:r>
    </w:p>
    <w:p w14:paraId="2ACF262B" w14:textId="3C37D982" w:rsidR="00706324" w:rsidRPr="00E40422" w:rsidRDefault="00706324" w:rsidP="00E40422">
      <w:pPr>
        <w:pStyle w:val="Prompts"/>
        <w:rPr>
          <w:rStyle w:val="Emphasis"/>
          <w:b w:val="0"/>
          <w:bCs w:val="0"/>
          <w:i w:val="0"/>
          <w:iCs w:val="0"/>
        </w:rPr>
      </w:pPr>
      <w:r>
        <w:rPr>
          <w:rStyle w:val="Emphasis"/>
          <w:b w:val="0"/>
          <w:bCs w:val="0"/>
          <w:i w:val="0"/>
          <w:iCs w:val="0"/>
        </w:rPr>
        <w:t>What is your personal definition of patient centered care? Why do you want to take care of sick and distressed people? What circumstances in your life shaped your philosophy of patient care?</w:t>
      </w:r>
    </w:p>
    <w:p w14:paraId="4A4AF768" w14:textId="58B3810A" w:rsidR="00D875A4" w:rsidRPr="0061403E" w:rsidRDefault="00262013" w:rsidP="00053C1A">
      <w:pPr>
        <w:pStyle w:val="Heading4"/>
        <w:rPr>
          <w:rStyle w:val="Emphasis"/>
          <w:b/>
          <w:i w:val="0"/>
          <w:iCs w:val="0"/>
        </w:rPr>
      </w:pPr>
      <w:r w:rsidRPr="0061403E">
        <w:rPr>
          <w:rStyle w:val="Emphasis"/>
          <w:b/>
          <w:i w:val="0"/>
          <w:iCs w:val="0"/>
        </w:rPr>
        <w:t>Rating</w:t>
      </w:r>
    </w:p>
    <w:p w14:paraId="7B6509DE" w14:textId="59B86989" w:rsidR="00262013" w:rsidRDefault="00285270" w:rsidP="00285270">
      <w:r>
        <w:rPr>
          <w:rFonts w:ascii="Open Sans SemiBold" w:eastAsia="Times New Roman" w:hAnsi="Open Sans SemiBold" w:cs="Arial"/>
          <w:b/>
          <w:bCs/>
          <w:color w:val="000000"/>
          <w:sz w:val="18"/>
        </w:rPr>
        <w:t xml:space="preserve">        </w:t>
      </w:r>
      <w:r w:rsidR="0079040A" w:rsidRPr="0085092E">
        <w:rPr>
          <w:rFonts w:ascii="Open Sans SemiBold" w:eastAsia="Times New Roman" w:hAnsi="Open Sans SemiBold" w:cs="Arial"/>
          <w:color w:val="000000"/>
          <w:sz w:val="18"/>
        </w:rPr>
        <w:sym w:font="Zapf Dingbats" w:char="F071"/>
      </w:r>
      <w:r w:rsidR="0079040A" w:rsidRPr="00D64B38">
        <w:rPr>
          <w:rFonts w:ascii="Open Sans SemiBold" w:eastAsia="Times New Roman" w:hAnsi="Open Sans SemiBold" w:cs="Arial"/>
          <w:b/>
          <w:bCs/>
          <w:color w:val="000000"/>
          <w:sz w:val="18"/>
        </w:rPr>
        <w:t xml:space="preserve"> </w:t>
      </w:r>
      <w:r w:rsidR="0079040A" w:rsidRPr="0079040A">
        <w:t xml:space="preserve">Outstanding      </w:t>
      </w:r>
      <w:r w:rsidR="0079040A" w:rsidRPr="0079040A">
        <w:sym w:font="Zapf Dingbats" w:char="F071"/>
      </w:r>
      <w:r w:rsidR="0079040A" w:rsidRPr="0079040A">
        <w:t xml:space="preserve"> Exceeds Expectations      </w:t>
      </w:r>
      <w:r w:rsidR="0079040A" w:rsidRPr="0079040A">
        <w:sym w:font="Zapf Dingbats" w:char="F071"/>
      </w:r>
      <w:r w:rsidR="0079040A" w:rsidRPr="0079040A">
        <w:t xml:space="preserve"> Meets Expectations      </w:t>
      </w:r>
      <w:r w:rsidR="0079040A" w:rsidRPr="0079040A">
        <w:sym w:font="Zapf Dingbats" w:char="F071"/>
      </w:r>
      <w:r w:rsidR="0079040A" w:rsidRPr="0079040A">
        <w:t xml:space="preserve"> Needs Improvement</w:t>
      </w:r>
    </w:p>
    <w:p w14:paraId="3CF78251" w14:textId="7FAA26BB" w:rsidR="0079040A" w:rsidRDefault="0079040A" w:rsidP="00053C1A">
      <w:pPr>
        <w:pStyle w:val="Heading4"/>
      </w:pPr>
      <w:r w:rsidRPr="0061403E">
        <w:t>Comments</w:t>
      </w:r>
    </w:p>
    <w:p w14:paraId="4E6186C9" w14:textId="36449BBB" w:rsidR="000449FE" w:rsidRPr="000449FE" w:rsidRDefault="00DD213B" w:rsidP="008A59E5">
      <w:pPr>
        <w:rPr>
          <w:rStyle w:val="Emphasis"/>
          <w:b w:val="0"/>
          <w:i w:val="0"/>
          <w:iCs w:val="0"/>
        </w:rPr>
      </w:pPr>
      <w:r>
        <w:rPr>
          <w:noProof/>
        </w:rPr>
        <mc:AlternateContent>
          <mc:Choice Requires="wps">
            <w:drawing>
              <wp:inline distT="0" distB="0" distL="0" distR="0" wp14:anchorId="4DC6023C" wp14:editId="462D9F77">
                <wp:extent cx="6343650" cy="866775"/>
                <wp:effectExtent l="0" t="0" r="19050" b="28575"/>
                <wp:docPr id="934660847" name="Text Box 1"/>
                <wp:cNvGraphicFramePr/>
                <a:graphic xmlns:a="http://schemas.openxmlformats.org/drawingml/2006/main">
                  <a:graphicData uri="http://schemas.microsoft.com/office/word/2010/wordprocessingShape">
                    <wps:wsp>
                      <wps:cNvSpPr txBox="1"/>
                      <wps:spPr>
                        <a:xfrm>
                          <a:off x="0" y="0"/>
                          <a:ext cx="6343650" cy="866775"/>
                        </a:xfrm>
                        <a:prstGeom prst="rect">
                          <a:avLst/>
                        </a:prstGeom>
                        <a:noFill/>
                        <a:ln w="6350">
                          <a:solidFill>
                            <a:schemeClr val="tx1"/>
                          </a:solidFill>
                        </a:ln>
                      </wps:spPr>
                      <wps:txbx>
                        <w:txbxContent>
                          <w:p w14:paraId="4B75BD92" w14:textId="77777777" w:rsidR="00DD213B" w:rsidRDefault="00DD213B"/>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4DC6023C" id="Text Box 1" o:spid="_x0000_s1027" type="#_x0000_t202" style="width:499.5pt;height:68.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qvD2LAIAAFsEAAAOAAAAZHJzL2Uyb0RvYy54bWysVNtuGjEQfa/Uf7D8XhYIl2TFElEiqkoo&#10;iUSqPBuvzVryelzbsEu/vmMvN6V9qvpiZjzDXM453tljW2tyEM4rMAUd9PqUCMOhVGZX0B9vqy/3&#10;lPjATMk0GFHQo/D0cf7506yxuRhCBboUjmAR4/PGFrQKweZZ5nklauZ7YIXBoARXs4Cu22WlYw1W&#10;r3U27PcnWQOutA648B5vn7ognaf6UgoeXqT0IhBdUJwtpNOlcxvPbD5j+c4xWyl+GoP9wxQ1Uwab&#10;Xko9scDI3qk/StWKO/AgQ49DnYGUiou0A24z6H/YZlMxK9IuCI63F5j8/yvLnw8b++pIaL9CiwRG&#10;QBrrc4+XcZ9Wujr+4qQE4wjh8QKbaAPheDm5G91NxhjiGLufTKbTcSyTXf9tnQ/fBNQkGgV1SEtC&#10;ix3WPnSp55TYzMBKaZ2o0YY0sQOWjxEPWpUxmJwoErHUjhwY0hvaND22vclCTxuc5bpTtEK7bYkq&#10;b/bdQnlEGBx0CvGWrxTOumY+vDKHksD1UObhBQ+pAWeCk0VJBe7X3+5jPjKFUUoalFhB/c89c4IS&#10;/d0ghw+D0ShqMjmj8XSIjruNbG8jZl8vAdcc4IOyPJkxP+izKR3U7/gaFrErhpjh2BtxOZvL0Akf&#10;XxMXi0VKQhVaFtZmY3ksHWGNTLy178zZE10BiX6GsxhZ/oG1LrfjbbEPIFWiNOLcoXqCHxWcRHF6&#10;bfGJ3Pop6/pNmP8GAAD//wMAUEsDBBQABgAIAAAAIQA7AOHr3AAAAAUBAAAPAAAAZHJzL2Rvd25y&#10;ZXYueG1sTI/NasMwEITvhb6D2EJujdyfhNi1HFpDSiHkYKeX3hRra5tIK2Mpifv23fbSXhaGGWa/&#10;ydeTs+KMY+g9KbibJyCQGm96ahW87ze3KxAhajLaekIFXxhgXVxf5Toz/kIVnuvYCi6hkGkFXYxD&#10;JmVoOnQ6zP2AxN6nH52OLMdWmlFfuNxZeZ8kS+l0T/yh0wOWHTbH+uQUlEfzIl+rVb2tykc0dvex&#10;278NSs1upucnEBGn+BeGH3xGh4KZDv5EJgirgIfE38temqYsDxx6WC5AFrn8T198AwAA//8DAFBL&#10;AQItABQABgAIAAAAIQC2gziS/gAAAOEBAAATAAAAAAAAAAAAAAAAAAAAAABbQ29udGVudF9UeXBl&#10;c10ueG1sUEsBAi0AFAAGAAgAAAAhADj9If/WAAAAlAEAAAsAAAAAAAAAAAAAAAAALwEAAF9yZWxz&#10;Ly5yZWxzUEsBAi0AFAAGAAgAAAAhABmq8PYsAgAAWwQAAA4AAAAAAAAAAAAAAAAALgIAAGRycy9l&#10;Mm9Eb2MueG1sUEsBAi0AFAAGAAgAAAAhADsA4evcAAAABQEAAA8AAAAAAAAAAAAAAAAAhgQAAGRy&#10;cy9kb3ducmV2LnhtbFBLBQYAAAAABAAEAPMAAACPBQAAAAA=&#10;" filled="f" strokecolor="#33006f [3213]" strokeweight=".5pt">
                <v:textbox>
                  <w:txbxContent>
                    <w:p w14:paraId="4B75BD92" w14:textId="77777777" w:rsidR="00DD213B" w:rsidRDefault="00DD213B"/>
                  </w:txbxContent>
                </v:textbox>
                <w10:anchorlock/>
              </v:shape>
            </w:pict>
          </mc:Fallback>
        </mc:AlternateContent>
      </w:r>
    </w:p>
    <w:p w14:paraId="394AC523" w14:textId="6F48E86F" w:rsidR="00DD213B" w:rsidRPr="001A5814" w:rsidRDefault="00DD213B" w:rsidP="00DD213B">
      <w:pPr>
        <w:autoSpaceDE w:val="0"/>
        <w:autoSpaceDN w:val="0"/>
        <w:adjustRightInd w:val="0"/>
        <w:rPr>
          <w:rStyle w:val="Emphasis"/>
          <w:sz w:val="22"/>
          <w:szCs w:val="22"/>
        </w:rPr>
      </w:pPr>
      <w:r w:rsidRPr="001A5814">
        <w:rPr>
          <w:rStyle w:val="Emphasis"/>
          <w:sz w:val="22"/>
          <w:szCs w:val="22"/>
        </w:rPr>
        <w:t xml:space="preserve">Question </w:t>
      </w:r>
      <w:r w:rsidR="0067379A" w:rsidRPr="001A5814">
        <w:rPr>
          <w:rStyle w:val="Emphasis"/>
          <w:sz w:val="22"/>
          <w:szCs w:val="22"/>
        </w:rPr>
        <w:t>B</w:t>
      </w:r>
      <w:r w:rsidRPr="001A5814">
        <w:rPr>
          <w:rStyle w:val="Emphasis"/>
          <w:sz w:val="22"/>
          <w:szCs w:val="22"/>
        </w:rPr>
        <w:t xml:space="preserve">: </w:t>
      </w:r>
      <w:r w:rsidR="00706324" w:rsidRPr="001A5814">
        <w:rPr>
          <w:rStyle w:val="Emphasis"/>
          <w:b w:val="0"/>
          <w:bCs/>
          <w:sz w:val="22"/>
          <w:szCs w:val="22"/>
        </w:rPr>
        <w:t xml:space="preserve">Describe a situation when you </w:t>
      </w:r>
      <w:r w:rsidR="000D6D15" w:rsidRPr="001A5814">
        <w:rPr>
          <w:rStyle w:val="Emphasis"/>
          <w:b w:val="0"/>
          <w:bCs/>
          <w:sz w:val="22"/>
          <w:szCs w:val="22"/>
        </w:rPr>
        <w:t>encounter</w:t>
      </w:r>
      <w:r w:rsidR="00706324" w:rsidRPr="001A5814">
        <w:rPr>
          <w:rStyle w:val="Emphasis"/>
          <w:b w:val="0"/>
          <w:bCs/>
          <w:sz w:val="22"/>
          <w:szCs w:val="22"/>
        </w:rPr>
        <w:t xml:space="preserve"> an irate customer or co</w:t>
      </w:r>
      <w:r w:rsidR="008D700A" w:rsidRPr="001A5814">
        <w:rPr>
          <w:rStyle w:val="Emphasis"/>
          <w:b w:val="0"/>
          <w:bCs/>
          <w:sz w:val="22"/>
          <w:szCs w:val="22"/>
        </w:rPr>
        <w:t>-worker.</w:t>
      </w:r>
      <w:r w:rsidR="00BF51E6" w:rsidRPr="001A5814">
        <w:rPr>
          <w:rStyle w:val="Emphasis"/>
          <w:sz w:val="22"/>
          <w:szCs w:val="22"/>
        </w:rPr>
        <w:t xml:space="preserve"> </w:t>
      </w:r>
    </w:p>
    <w:p w14:paraId="04799E2B" w14:textId="3346153D" w:rsidR="00DD213B" w:rsidRDefault="00DD213B" w:rsidP="00053C1A">
      <w:pPr>
        <w:pStyle w:val="Heading4"/>
        <w:rPr>
          <w:rStyle w:val="Emphasis"/>
          <w:i w:val="0"/>
          <w:iCs w:val="0"/>
        </w:rPr>
      </w:pPr>
      <w:r w:rsidRPr="0061403E">
        <w:rPr>
          <w:rStyle w:val="Emphasis"/>
          <w:b/>
          <w:i w:val="0"/>
          <w:iCs w:val="0"/>
        </w:rPr>
        <w:t>Prompts</w:t>
      </w:r>
    </w:p>
    <w:p w14:paraId="48B591EA" w14:textId="191C9102" w:rsidR="00DD213B" w:rsidRPr="00E40422" w:rsidRDefault="003D0D1C" w:rsidP="00E40422">
      <w:pPr>
        <w:pStyle w:val="Prompts"/>
        <w:rPr>
          <w:rStyle w:val="Emphasis"/>
          <w:b w:val="0"/>
          <w:i w:val="0"/>
          <w:iCs w:val="0"/>
        </w:rPr>
      </w:pPr>
      <w:r>
        <w:rPr>
          <w:rStyle w:val="Emphasis"/>
          <w:b w:val="0"/>
          <w:i w:val="0"/>
          <w:iCs w:val="0"/>
        </w:rPr>
        <w:t>Describe how you handled the situation.</w:t>
      </w:r>
    </w:p>
    <w:p w14:paraId="6BBEDC8D" w14:textId="77777777" w:rsidR="00DD213B" w:rsidRPr="00E40422" w:rsidRDefault="00DD213B" w:rsidP="00E40422">
      <w:pPr>
        <w:pStyle w:val="Prompts"/>
        <w:rPr>
          <w:rStyle w:val="Emphasis"/>
          <w:b w:val="0"/>
          <w:i w:val="0"/>
          <w:iCs w:val="0"/>
        </w:rPr>
      </w:pPr>
      <w:r w:rsidRPr="00E40422">
        <w:rPr>
          <w:rStyle w:val="Emphasis"/>
          <w:b w:val="0"/>
          <w:i w:val="0"/>
          <w:iCs w:val="0"/>
        </w:rPr>
        <w:t>What was the outcome?</w:t>
      </w:r>
    </w:p>
    <w:p w14:paraId="141FFD8B" w14:textId="5AD80450" w:rsidR="00DD213B" w:rsidRPr="00D3127A" w:rsidRDefault="00D3127A" w:rsidP="00D3127A">
      <w:pPr>
        <w:pStyle w:val="Prompts"/>
        <w:rPr>
          <w:rStyle w:val="Emphasis"/>
          <w:b w:val="0"/>
          <w:i w:val="0"/>
          <w:iCs w:val="0"/>
        </w:rPr>
      </w:pPr>
      <w:r>
        <w:rPr>
          <w:rStyle w:val="Emphasis"/>
          <w:b w:val="0"/>
          <w:i w:val="0"/>
          <w:iCs w:val="0"/>
        </w:rPr>
        <w:t xml:space="preserve">If the encounter were to reoccur, would you handle it </w:t>
      </w:r>
      <w:r w:rsidR="00BF51E6" w:rsidRPr="00E40422">
        <w:rPr>
          <w:rStyle w:val="Emphasis"/>
          <w:b w:val="0"/>
          <w:i w:val="0"/>
          <w:iCs w:val="0"/>
        </w:rPr>
        <w:t>differently?</w:t>
      </w:r>
    </w:p>
    <w:p w14:paraId="2A4E7BC3" w14:textId="77777777" w:rsidR="00DD213B" w:rsidRPr="0061403E" w:rsidRDefault="00DD213B" w:rsidP="00053C1A">
      <w:pPr>
        <w:pStyle w:val="Heading4"/>
        <w:rPr>
          <w:rStyle w:val="Emphasis"/>
          <w:b/>
          <w:i w:val="0"/>
          <w:iCs w:val="0"/>
        </w:rPr>
      </w:pPr>
      <w:r w:rsidRPr="0061403E">
        <w:rPr>
          <w:rStyle w:val="Emphasis"/>
          <w:b/>
          <w:i w:val="0"/>
          <w:iCs w:val="0"/>
        </w:rPr>
        <w:t>Rating</w:t>
      </w:r>
    </w:p>
    <w:p w14:paraId="1FEEBF82" w14:textId="3163B1FC" w:rsidR="00DD213B" w:rsidRDefault="00285270" w:rsidP="00DD213B">
      <w:r>
        <w:rPr>
          <w:rFonts w:ascii="Open Sans SemiBold" w:eastAsia="Times New Roman" w:hAnsi="Open Sans SemiBold" w:cs="Arial"/>
          <w:b/>
          <w:bCs/>
          <w:color w:val="000000"/>
          <w:sz w:val="18"/>
        </w:rPr>
        <w:t xml:space="preserve">      </w:t>
      </w:r>
      <w:r w:rsidRPr="0085092E">
        <w:rPr>
          <w:rFonts w:ascii="Open Sans SemiBold" w:eastAsia="Times New Roman" w:hAnsi="Open Sans SemiBold" w:cs="Arial"/>
          <w:color w:val="000000"/>
          <w:sz w:val="18"/>
        </w:rPr>
        <w:t xml:space="preserve">  </w:t>
      </w:r>
      <w:r w:rsidR="00DD213B" w:rsidRPr="0085092E">
        <w:rPr>
          <w:rFonts w:ascii="Open Sans SemiBold" w:eastAsia="Times New Roman" w:hAnsi="Open Sans SemiBold" w:cs="Arial"/>
          <w:color w:val="000000"/>
          <w:sz w:val="18"/>
        </w:rPr>
        <w:sym w:font="Zapf Dingbats" w:char="F071"/>
      </w:r>
      <w:r w:rsidR="00DD213B" w:rsidRPr="00D64B38">
        <w:rPr>
          <w:rFonts w:ascii="Open Sans SemiBold" w:eastAsia="Times New Roman" w:hAnsi="Open Sans SemiBold" w:cs="Arial"/>
          <w:b/>
          <w:bCs/>
          <w:color w:val="000000"/>
          <w:sz w:val="18"/>
        </w:rPr>
        <w:t xml:space="preserve"> </w:t>
      </w:r>
      <w:r w:rsidR="00DD213B" w:rsidRPr="0079040A">
        <w:t xml:space="preserve">Outstanding      </w:t>
      </w:r>
      <w:r w:rsidR="00DD213B" w:rsidRPr="0079040A">
        <w:sym w:font="Zapf Dingbats" w:char="F071"/>
      </w:r>
      <w:r w:rsidR="00DD213B" w:rsidRPr="0079040A">
        <w:t xml:space="preserve"> Exceeds Expectations      </w:t>
      </w:r>
      <w:r w:rsidR="00DD213B" w:rsidRPr="0079040A">
        <w:sym w:font="Zapf Dingbats" w:char="F071"/>
      </w:r>
      <w:r w:rsidR="00DD213B" w:rsidRPr="0079040A">
        <w:t xml:space="preserve"> Meets Expectations      </w:t>
      </w:r>
      <w:r w:rsidR="00DD213B" w:rsidRPr="0079040A">
        <w:sym w:font="Zapf Dingbats" w:char="F071"/>
      </w:r>
      <w:r w:rsidR="00DD213B" w:rsidRPr="0079040A">
        <w:t xml:space="preserve"> Needs Improvement</w:t>
      </w:r>
    </w:p>
    <w:p w14:paraId="2535A5A3" w14:textId="77777777" w:rsidR="00DD213B" w:rsidRPr="0061403E" w:rsidRDefault="00DD213B" w:rsidP="00053C1A">
      <w:pPr>
        <w:pStyle w:val="Heading4"/>
      </w:pPr>
      <w:r w:rsidRPr="0061403E">
        <w:t>Comments</w:t>
      </w:r>
    </w:p>
    <w:p w14:paraId="6B6929BD" w14:textId="4264D9FE" w:rsidR="00D93509" w:rsidRPr="0079040A" w:rsidRDefault="00DD213B" w:rsidP="00DD213B">
      <w:r>
        <w:rPr>
          <w:noProof/>
        </w:rPr>
        <mc:AlternateContent>
          <mc:Choice Requires="wps">
            <w:drawing>
              <wp:inline distT="0" distB="0" distL="0" distR="0" wp14:anchorId="5EB50A0D" wp14:editId="5DD8203C">
                <wp:extent cx="6343650" cy="762000"/>
                <wp:effectExtent l="0" t="0" r="19050" b="19050"/>
                <wp:docPr id="1655935317" name="Text Box 1"/>
                <wp:cNvGraphicFramePr/>
                <a:graphic xmlns:a="http://schemas.openxmlformats.org/drawingml/2006/main">
                  <a:graphicData uri="http://schemas.microsoft.com/office/word/2010/wordprocessingShape">
                    <wps:wsp>
                      <wps:cNvSpPr txBox="1"/>
                      <wps:spPr>
                        <a:xfrm>
                          <a:off x="0" y="0"/>
                          <a:ext cx="6343650" cy="762000"/>
                        </a:xfrm>
                        <a:prstGeom prst="rect">
                          <a:avLst/>
                        </a:prstGeom>
                        <a:noFill/>
                        <a:ln w="6350">
                          <a:solidFill>
                            <a:schemeClr val="tx1"/>
                          </a:solidFill>
                        </a:ln>
                      </wps:spPr>
                      <wps:txbx>
                        <w:txbxContent>
                          <w:p w14:paraId="5939A68B" w14:textId="77777777" w:rsidR="00DD213B" w:rsidRDefault="00DD213B" w:rsidP="00DD213B"/>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5EB50A0D" id="_x0000_s1028" type="#_x0000_t202" style="width:499.5pt;height:60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awciLQIAAFsEAAAOAAAAZHJzL2Uyb0RvYy54bWysVE1vGjEQvVfqf7B8LwuEkBaxRJSIqlKU&#10;RCJVzsbrhZW8Htc27NJf32cvX0p7qnoxM37DfLw33ul9W2u2V85XZHI+6PU5U0ZSUZlNzn+8Lj99&#10;5swHYQqhyaicH5Tn97OPH6aNnaghbUkXyjEkMX7S2JxvQ7CTLPNyq2rhe2SVAViSq0WA6zZZ4USD&#10;7LXOhv3+OGvIFdaRVN7j9qED+SzlL0slw3NZehWYzjl6C+l06VzHM5tNxWTjhN1W8tiG+IcualEZ&#10;FD2nehBBsJ2r/khVV9KRpzL0JNUZlWUlVZoB0wz676ZZbYVVaRaQ4+2ZJv//0sqn/cq+OBbar9RC&#10;wEhIY/3E4zLO05aujr/olAEHhYczbaoNTOJyfDO6Gd8CksDuxpAl8Zpd/m2dD98U1SwaOXeQJbEl&#10;9o8+oCJCTyGxmKFlpXWSRhvWxApIHxFPuioimJy4JGqhHdsLyBva1D1yXUXB0wYFLjNFK7TrllVF&#10;zoeneddUHECDo25DvJXLCr0+Ch9ehMNKYDyseXjGUWpCT3S0ONuS+/W3+xgPpYBy1mDFcu5/7oRT&#10;nOnvBhp+GYxGcSeTM7q9G8Jx18j6GjG7ekEYc4AHZWUyY3zQJ7N0VL/hNcxjVUDCSNQGLydzEbrF&#10;x2uSaj5PQdhCK8KjWVkZU0daoxKv7Ztw9ihXgNBPdFpGMXmnWhfb6TbfBSqrJGnkuWP1SD82OCl9&#10;fG3xiVz7KeryTZj9BgAA//8DAFBLAwQUAAYACAAAACEAypOSztoAAAAFAQAADwAAAGRycy9kb3du&#10;cmV2LnhtbEyPwWrDMBBE74X+g9hCb42cUErsWg6JoaVQcrCTS26KtbVNpJWxlMT9+257aS4Lwwwz&#10;b/PV5Ky44Bh6TwrmswQEUuNNT62C/e7taQkiRE1GW0+o4BsDrIr7u1xnxl+pwksdW8ElFDKtoItx&#10;yKQMTYdOh5kfkNj78qPTkeXYSjPqK5c7KxdJ8iKd7okXOj1g2WFzqs9OQXkyG/leLevPqnxGY7eH&#10;7e5jUOrxYVq/gog4xf8w/OIzOhTMdPRnMkFYBfxI/LvspWnK8sgh3gRZ5PKWvvgBAAD//wMAUEsB&#10;Ai0AFAAGAAgAAAAhALaDOJL+AAAA4QEAABMAAAAAAAAAAAAAAAAAAAAAAFtDb250ZW50X1R5cGVz&#10;XS54bWxQSwECLQAUAAYACAAAACEAOP0h/9YAAACUAQAACwAAAAAAAAAAAAAAAAAvAQAAX3JlbHMv&#10;LnJlbHNQSwECLQAUAAYACAAAACEAr2sHIi0CAABbBAAADgAAAAAAAAAAAAAAAAAuAgAAZHJzL2Uy&#10;b0RvYy54bWxQSwECLQAUAAYACAAAACEAypOSztoAAAAFAQAADwAAAAAAAAAAAAAAAACHBAAAZHJz&#10;L2Rvd25yZXYueG1sUEsFBgAAAAAEAAQA8wAAAI4FAAAAAA==&#10;" filled="f" strokecolor="#33006f [3213]" strokeweight=".5pt">
                <v:textbox>
                  <w:txbxContent>
                    <w:p w14:paraId="5939A68B" w14:textId="77777777" w:rsidR="00DD213B" w:rsidRDefault="00DD213B" w:rsidP="00DD213B"/>
                  </w:txbxContent>
                </v:textbox>
                <w10:anchorlock/>
              </v:shape>
            </w:pict>
          </mc:Fallback>
        </mc:AlternateContent>
      </w:r>
    </w:p>
    <w:p w14:paraId="67EBDE1E" w14:textId="3593A5FC" w:rsidR="00DD213B" w:rsidRDefault="00D3127A" w:rsidP="00446E8C">
      <w:pPr>
        <w:pStyle w:val="Heading3"/>
        <w:numPr>
          <w:ilvl w:val="0"/>
          <w:numId w:val="21"/>
        </w:numPr>
        <w:rPr>
          <w:rStyle w:val="Emphasis"/>
        </w:rPr>
      </w:pPr>
      <w:r>
        <w:rPr>
          <w:rStyle w:val="Emphasis"/>
          <w:b/>
          <w:i w:val="0"/>
          <w:iCs w:val="0"/>
        </w:rPr>
        <w:lastRenderedPageBreak/>
        <w:t>Self-management and cap</w:t>
      </w:r>
      <w:r w:rsidR="00634C01">
        <w:rPr>
          <w:rStyle w:val="Emphasis"/>
          <w:b/>
          <w:i w:val="0"/>
          <w:iCs w:val="0"/>
        </w:rPr>
        <w:t>acity for self-evaluation</w:t>
      </w:r>
    </w:p>
    <w:p w14:paraId="437339F9" w14:textId="59FAAB15" w:rsidR="00D56C14" w:rsidRPr="001A5814" w:rsidRDefault="003A4002" w:rsidP="00D56C14">
      <w:pPr>
        <w:autoSpaceDE w:val="0"/>
        <w:autoSpaceDN w:val="0"/>
        <w:adjustRightInd w:val="0"/>
        <w:rPr>
          <w:i/>
          <w:iCs/>
          <w:sz w:val="22"/>
          <w:szCs w:val="22"/>
        </w:rPr>
      </w:pPr>
      <w:r w:rsidRPr="001A5814">
        <w:rPr>
          <w:rFonts w:eastAsia="Times New Roman" w:cs="Arial"/>
          <w:b/>
          <w:bCs/>
          <w:i/>
          <w:iCs/>
          <w:color w:val="000000"/>
          <w:sz w:val="22"/>
          <w:szCs w:val="22"/>
        </w:rPr>
        <w:t xml:space="preserve">Scenario </w:t>
      </w:r>
      <w:r w:rsidR="0067379A" w:rsidRPr="001A5814">
        <w:rPr>
          <w:rFonts w:eastAsia="Times New Roman" w:cs="Arial"/>
          <w:b/>
          <w:bCs/>
          <w:i/>
          <w:iCs/>
          <w:color w:val="000000"/>
          <w:sz w:val="22"/>
          <w:szCs w:val="22"/>
        </w:rPr>
        <w:t>A</w:t>
      </w:r>
      <w:r w:rsidRPr="001A5814">
        <w:rPr>
          <w:rFonts w:eastAsia="Times New Roman" w:cs="Arial"/>
          <w:b/>
          <w:bCs/>
          <w:i/>
          <w:iCs/>
          <w:color w:val="000000"/>
          <w:sz w:val="22"/>
          <w:szCs w:val="22"/>
        </w:rPr>
        <w:t>:</w:t>
      </w:r>
      <w:r w:rsidRPr="001A5814">
        <w:rPr>
          <w:rFonts w:eastAsia="Times New Roman" w:cs="Arial"/>
          <w:i/>
          <w:iCs/>
          <w:color w:val="000000"/>
          <w:sz w:val="22"/>
          <w:szCs w:val="22"/>
        </w:rPr>
        <w:t xml:space="preserve"> </w:t>
      </w:r>
      <w:r w:rsidR="00D56C14" w:rsidRPr="001A5814">
        <w:rPr>
          <w:rFonts w:eastAsia="Times New Roman" w:cs="Arial"/>
          <w:i/>
          <w:iCs/>
          <w:color w:val="000000"/>
          <w:sz w:val="22"/>
          <w:szCs w:val="22"/>
        </w:rPr>
        <w:t xml:space="preserve">It’s your first day at your new job and your supervisor is pulled away for 2-3 hours </w:t>
      </w:r>
      <w:r w:rsidRPr="001A5814">
        <w:rPr>
          <w:rFonts w:eastAsia="Times New Roman" w:cs="Arial"/>
          <w:i/>
          <w:iCs/>
          <w:color w:val="000000"/>
          <w:sz w:val="22"/>
          <w:szCs w:val="22"/>
        </w:rPr>
        <w:t>in</w:t>
      </w:r>
      <w:r w:rsidR="00D56C14" w:rsidRPr="001A5814">
        <w:rPr>
          <w:rFonts w:eastAsia="Times New Roman" w:cs="Arial"/>
          <w:i/>
          <w:iCs/>
          <w:color w:val="000000"/>
          <w:sz w:val="22"/>
          <w:szCs w:val="22"/>
        </w:rPr>
        <w:t xml:space="preserve"> an emergency. You have been left alone to acquaint yourself with your new job and department.</w:t>
      </w:r>
      <w:bookmarkStart w:id="6" w:name="_Toc217901138"/>
    </w:p>
    <w:p w14:paraId="43625DEF" w14:textId="01EB85A8" w:rsidR="004B3BA4" w:rsidRPr="00D56C14" w:rsidRDefault="004B3BA4" w:rsidP="00053C1A">
      <w:pPr>
        <w:pStyle w:val="Heading4"/>
      </w:pPr>
      <w:r w:rsidRPr="00D56C14">
        <w:t>P</w:t>
      </w:r>
      <w:r w:rsidR="0085092E" w:rsidRPr="00D56C14">
        <w:t>rompts</w:t>
      </w:r>
      <w:bookmarkEnd w:id="6"/>
    </w:p>
    <w:p w14:paraId="2FBA6FC5" w14:textId="6CD54E8E" w:rsidR="004B3BA4" w:rsidRPr="00675CF2" w:rsidRDefault="00D56C14" w:rsidP="00E40422">
      <w:pPr>
        <w:pStyle w:val="Prompts"/>
      </w:pPr>
      <w:r>
        <w:t>What would you do?</w:t>
      </w:r>
    </w:p>
    <w:p w14:paraId="1E5E9928" w14:textId="70E84BB9" w:rsidR="004B3BA4" w:rsidRPr="00675CF2" w:rsidRDefault="004B3BA4" w:rsidP="00E40422">
      <w:pPr>
        <w:pStyle w:val="Prompts"/>
      </w:pPr>
      <w:r w:rsidRPr="00675CF2">
        <w:t xml:space="preserve">What </w:t>
      </w:r>
      <w:r w:rsidR="00D56C14">
        <w:t>kind of information would you seek to better understand your new job?</w:t>
      </w:r>
    </w:p>
    <w:p w14:paraId="5544392C" w14:textId="6D0AAC87" w:rsidR="00285270" w:rsidRPr="0085092E" w:rsidRDefault="00D56C14" w:rsidP="00E40422">
      <w:pPr>
        <w:pStyle w:val="Prompts"/>
        <w:rPr>
          <w:rStyle w:val="Emphasis"/>
          <w:rFonts w:cs="Arial"/>
          <w:i w:val="0"/>
          <w:iCs w:val="0"/>
          <w:color w:val="000000"/>
        </w:rPr>
      </w:pPr>
      <w:r>
        <w:t xml:space="preserve">What type of assistance </w:t>
      </w:r>
      <w:r w:rsidR="00F676B0">
        <w:t>could you offer on day one within your work unit?</w:t>
      </w:r>
    </w:p>
    <w:p w14:paraId="26A94145" w14:textId="77777777" w:rsidR="0085092E" w:rsidRPr="00B06EA9" w:rsidRDefault="0085092E" w:rsidP="00053C1A">
      <w:pPr>
        <w:pStyle w:val="Heading4"/>
        <w:rPr>
          <w:rStyle w:val="Emphasis"/>
          <w:b/>
          <w:i w:val="0"/>
          <w:iCs w:val="0"/>
        </w:rPr>
      </w:pPr>
      <w:r w:rsidRPr="00B06EA9">
        <w:rPr>
          <w:rStyle w:val="Emphasis"/>
          <w:b/>
          <w:i w:val="0"/>
          <w:iCs w:val="0"/>
        </w:rPr>
        <w:t>Rating</w:t>
      </w:r>
    </w:p>
    <w:p w14:paraId="4939ECCD" w14:textId="0169382A" w:rsidR="001122D4" w:rsidRPr="001122D4" w:rsidRDefault="0085092E" w:rsidP="001122D4">
      <w:r>
        <w:rPr>
          <w:rFonts w:ascii="Open Sans SemiBold" w:eastAsia="Times New Roman" w:hAnsi="Open Sans SemiBold" w:cs="Arial"/>
          <w:b/>
          <w:bCs/>
          <w:color w:val="000000"/>
          <w:sz w:val="18"/>
        </w:rPr>
        <w:t xml:space="preserve">       </w:t>
      </w:r>
      <w:r w:rsidRPr="0085092E">
        <w:rPr>
          <w:rFonts w:ascii="Open Sans SemiBold" w:eastAsia="Times New Roman" w:hAnsi="Open Sans SemiBold" w:cs="Arial"/>
          <w:color w:val="000000"/>
          <w:sz w:val="18"/>
        </w:rPr>
        <w:t xml:space="preserve"> </w:t>
      </w:r>
      <w:r w:rsidRPr="0085092E">
        <w:rPr>
          <w:rFonts w:ascii="Open Sans SemiBold" w:eastAsia="Times New Roman" w:hAnsi="Open Sans SemiBold" w:cs="Arial"/>
          <w:color w:val="000000"/>
          <w:sz w:val="18"/>
        </w:rPr>
        <w:sym w:font="Zapf Dingbats" w:char="F071"/>
      </w:r>
      <w:r w:rsidRPr="00D64B38">
        <w:rPr>
          <w:rFonts w:ascii="Open Sans SemiBold" w:eastAsia="Times New Roman" w:hAnsi="Open Sans SemiBold" w:cs="Arial"/>
          <w:b/>
          <w:bCs/>
          <w:color w:val="000000"/>
          <w:sz w:val="18"/>
        </w:rPr>
        <w:t xml:space="preserve"> </w:t>
      </w:r>
      <w:r w:rsidRPr="0079040A">
        <w:t xml:space="preserve">Outstanding      </w:t>
      </w:r>
      <w:r w:rsidRPr="0079040A">
        <w:sym w:font="Zapf Dingbats" w:char="F071"/>
      </w:r>
      <w:r w:rsidRPr="0079040A">
        <w:t xml:space="preserve"> Exceeds Expectations      </w:t>
      </w:r>
      <w:r w:rsidRPr="0079040A">
        <w:sym w:font="Zapf Dingbats" w:char="F071"/>
      </w:r>
      <w:r w:rsidRPr="0079040A">
        <w:t xml:space="preserve"> Meets Expectations      </w:t>
      </w:r>
      <w:r w:rsidRPr="0079040A">
        <w:sym w:font="Zapf Dingbats" w:char="F071"/>
      </w:r>
      <w:r w:rsidRPr="0079040A">
        <w:t xml:space="preserve"> Needs Improvement</w:t>
      </w:r>
    </w:p>
    <w:p w14:paraId="16500E2D" w14:textId="77777777" w:rsidR="0085092E" w:rsidRPr="00053C1A" w:rsidRDefault="0085092E" w:rsidP="0085092E">
      <w:pPr>
        <w:pStyle w:val="Heading3"/>
        <w:rPr>
          <w:rFonts w:ascii="Aptos" w:hAnsi="Aptos"/>
          <w:sz w:val="32"/>
          <w:szCs w:val="32"/>
        </w:rPr>
      </w:pPr>
      <w:bookmarkStart w:id="7" w:name="_Toc217901139"/>
      <w:r w:rsidRPr="00053C1A">
        <w:rPr>
          <w:rFonts w:ascii="Aptos" w:hAnsi="Aptos"/>
          <w:sz w:val="32"/>
          <w:szCs w:val="32"/>
        </w:rPr>
        <w:t>Comments</w:t>
      </w:r>
      <w:bookmarkEnd w:id="7"/>
    </w:p>
    <w:p w14:paraId="183C9C0F" w14:textId="77777777" w:rsidR="0085092E" w:rsidRPr="0079040A" w:rsidRDefault="0085092E" w:rsidP="0085092E">
      <w:r>
        <w:rPr>
          <w:noProof/>
        </w:rPr>
        <mc:AlternateContent>
          <mc:Choice Requires="wps">
            <w:drawing>
              <wp:inline distT="0" distB="0" distL="0" distR="0" wp14:anchorId="683B9867" wp14:editId="7BB845DC">
                <wp:extent cx="6343650" cy="857250"/>
                <wp:effectExtent l="0" t="0" r="19050" b="19050"/>
                <wp:docPr id="215614715" name="Text Box 1"/>
                <wp:cNvGraphicFramePr/>
                <a:graphic xmlns:a="http://schemas.openxmlformats.org/drawingml/2006/main">
                  <a:graphicData uri="http://schemas.microsoft.com/office/word/2010/wordprocessingShape">
                    <wps:wsp>
                      <wps:cNvSpPr txBox="1"/>
                      <wps:spPr>
                        <a:xfrm>
                          <a:off x="0" y="0"/>
                          <a:ext cx="6343650" cy="857250"/>
                        </a:xfrm>
                        <a:prstGeom prst="rect">
                          <a:avLst/>
                        </a:prstGeom>
                        <a:noFill/>
                        <a:ln w="6350">
                          <a:solidFill>
                            <a:schemeClr val="tx1"/>
                          </a:solidFill>
                        </a:ln>
                      </wps:spPr>
                      <wps:txbx>
                        <w:txbxContent>
                          <w:p w14:paraId="08900637" w14:textId="77777777" w:rsidR="0085092E" w:rsidRDefault="0085092E" w:rsidP="0085092E"/>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683B9867" id="_x0000_s1029" type="#_x0000_t202" style="width:499.5pt;height:6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u976LAIAAFsEAAAOAAAAZHJzL2Uyb0RvYy54bWysVMtu2zAQvBfoPxC81/IrbmpYDlwHLgoE&#10;SQCnyJmmKFsAxWVJ2lL69R1SfiHtqeiF3uWu9zEz1OyurTU7KOcrMjkf9PqcKSOpqMw25z9eVp9u&#10;OfNBmEJoMirnb8rzu/nHD7PGTtWQdqQL5RiKGD9tbM53Idhplnm5U7XwPbLKIFiSq0WA67ZZ4USD&#10;6rXOhv3+JGvIFdaRVN7j9r4L8nmqX5ZKhqey9CownXPMFtLp0rmJZzafienWCbur5HEM8Q9T1KIy&#10;aHoudS+CYHtX/VGqrqQjT2XoSaozKstKqrQDthn0322z3gmr0i4Ax9szTP7/lZWPh7V9diy0X6kF&#10;gRGQxvqpx2Xcpy1dHX8xKUMcEL6dYVNtYBKXk9F4NLlBSCJ2e/N5CBtlssu/rfPhm6KaRSPnDrQk&#10;tMThwYcu9ZQSmxlaVVonarRhTeyAkjHiSVdFDCYnikQttWMHAXpDm6ZH26sseNpglstO0QrtpmVV&#10;kfPRad8NFW+AwVGnEG/lqsKsD8KHZ+EgCawHmYcnHKUmzERHi7MduV9/u4/5YApRzhpILOf+5144&#10;xZn+bsDhl8F4HDWZnDFwg+OuI5vriNnXS8KaAzwoK5MZ84M+maWj+hWvYRG7IiSMRG/gcjKXoRM+&#10;XpNUi0VKggqtCA9mbWUsHWGNTLy0r8LZI10BRD/SSYxi+o61LrfjbbEPVFaJ0ohzh+oRfig4ieL4&#10;2uITufZT1uWbMP8NAAD//wMAUEsDBBQABgAIAAAAIQBLwMJ63AAAAAUBAAAPAAAAZHJzL2Rvd25y&#10;ZXYueG1sTI/NasMwEITvhb6D2EBvjZz+EbuWQ2toCZQc7PTSm2JtbRNpZSwlcd8+217Sy8Iww+w3&#10;+WpyVhxxDL0nBYt5AgKp8aanVsHn9u12CSJETUZbT6jgBwOsiuurXGfGn6jCYx1bwSUUMq2gi3HI&#10;pAxNh06HuR+Q2Pv2o9OR5dhKM+oTlzsr75LkSTrdE3/o9IBlh82+PjgF5d68yvdqWX9U5QMau/na&#10;bNeDUjez6eUZRMQpXsLwi8/oUDDTzh/IBGEV8JD4d9lL05TljkP3jwnIIpf/6YszAAAA//8DAFBL&#10;AQItABQABgAIAAAAIQC2gziS/gAAAOEBAAATAAAAAAAAAAAAAAAAAAAAAABbQ29udGVudF9UeXBl&#10;c10ueG1sUEsBAi0AFAAGAAgAAAAhADj9If/WAAAAlAEAAAsAAAAAAAAAAAAAAAAALwEAAF9yZWxz&#10;Ly5yZWxzUEsBAi0AFAAGAAgAAAAhAB+73vosAgAAWwQAAA4AAAAAAAAAAAAAAAAALgIAAGRycy9l&#10;Mm9Eb2MueG1sUEsBAi0AFAAGAAgAAAAhAEvAwnrcAAAABQEAAA8AAAAAAAAAAAAAAAAAhgQAAGRy&#10;cy9kb3ducmV2LnhtbFBLBQYAAAAABAAEAPMAAACPBQAAAAA=&#10;" filled="f" strokecolor="#33006f [3213]" strokeweight=".5pt">
                <v:textbox>
                  <w:txbxContent>
                    <w:p w14:paraId="08900637" w14:textId="77777777" w:rsidR="0085092E" w:rsidRDefault="0085092E" w:rsidP="0085092E"/>
                  </w:txbxContent>
                </v:textbox>
                <w10:anchorlock/>
              </v:shape>
            </w:pict>
          </mc:Fallback>
        </mc:AlternateContent>
      </w:r>
    </w:p>
    <w:p w14:paraId="4B498FE7" w14:textId="1D1C5925" w:rsidR="00654DC0" w:rsidRPr="001A5814" w:rsidRDefault="007865B9" w:rsidP="00654DC0">
      <w:pPr>
        <w:autoSpaceDE w:val="0"/>
        <w:autoSpaceDN w:val="0"/>
        <w:adjustRightInd w:val="0"/>
        <w:rPr>
          <w:rFonts w:eastAsia="Times New Roman" w:cs="Arial"/>
          <w:b/>
          <w:bCs/>
          <w:color w:val="000000"/>
          <w:sz w:val="22"/>
          <w:szCs w:val="22"/>
        </w:rPr>
      </w:pPr>
      <w:r w:rsidRPr="001A5814">
        <w:rPr>
          <w:rFonts w:eastAsia="Times New Roman" w:cs="Arial"/>
          <w:b/>
          <w:bCs/>
          <w:i/>
          <w:iCs/>
          <w:color w:val="000000"/>
          <w:sz w:val="22"/>
          <w:szCs w:val="22"/>
        </w:rPr>
        <w:t xml:space="preserve">Scenario </w:t>
      </w:r>
      <w:r w:rsidR="0067379A" w:rsidRPr="001A5814">
        <w:rPr>
          <w:rFonts w:eastAsia="Times New Roman" w:cs="Arial"/>
          <w:b/>
          <w:bCs/>
          <w:i/>
          <w:iCs/>
          <w:color w:val="000000"/>
          <w:sz w:val="22"/>
          <w:szCs w:val="22"/>
        </w:rPr>
        <w:t>B</w:t>
      </w:r>
      <w:r w:rsidRPr="001A5814">
        <w:rPr>
          <w:rFonts w:eastAsia="Times New Roman" w:cs="Arial"/>
          <w:b/>
          <w:bCs/>
          <w:i/>
          <w:iCs/>
          <w:color w:val="000000"/>
          <w:sz w:val="22"/>
          <w:szCs w:val="22"/>
        </w:rPr>
        <w:t>:</w:t>
      </w:r>
      <w:r w:rsidRPr="001A5814">
        <w:rPr>
          <w:rFonts w:eastAsia="Times New Roman" w:cs="Arial"/>
          <w:b/>
          <w:bCs/>
          <w:color w:val="000000"/>
          <w:sz w:val="22"/>
          <w:szCs w:val="22"/>
        </w:rPr>
        <w:t xml:space="preserve"> </w:t>
      </w:r>
      <w:r w:rsidR="00654DC0" w:rsidRPr="001A5814">
        <w:rPr>
          <w:rFonts w:eastAsia="Times New Roman" w:cs="Arial"/>
          <w:i/>
          <w:iCs/>
          <w:color w:val="000000"/>
          <w:sz w:val="22"/>
          <w:szCs w:val="22"/>
        </w:rPr>
        <w:t>Describe the single most important accomplishment that you have achieved or been a part of within the past year.</w:t>
      </w:r>
    </w:p>
    <w:p w14:paraId="1C37901B" w14:textId="2F1B744E" w:rsidR="00654DC0" w:rsidRPr="00654DC0" w:rsidRDefault="00654DC0" w:rsidP="00053C1A">
      <w:pPr>
        <w:pStyle w:val="Heading4"/>
      </w:pPr>
      <w:r w:rsidRPr="00F60513">
        <w:rPr>
          <w:sz w:val="8"/>
          <w:szCs w:val="8"/>
        </w:rPr>
        <w:br/>
      </w:r>
      <w:r>
        <w:t>Prompts</w:t>
      </w:r>
    </w:p>
    <w:p w14:paraId="1AA01907" w14:textId="77777777" w:rsidR="00654DC0" w:rsidRPr="00F206A6" w:rsidRDefault="00654DC0" w:rsidP="00654DC0">
      <w:pPr>
        <w:pStyle w:val="Prompts"/>
      </w:pPr>
      <w:r w:rsidRPr="00F206A6">
        <w:t>How would you describe the involvement of others in this accomplishment?</w:t>
      </w:r>
    </w:p>
    <w:p w14:paraId="12108C3A" w14:textId="51F640B2" w:rsidR="00C40CC9" w:rsidRDefault="00654DC0" w:rsidP="00C40CC9">
      <w:pPr>
        <w:pStyle w:val="Prompts"/>
      </w:pPr>
      <w:r w:rsidRPr="00F206A6">
        <w:t>If so, what was particularly rewarding about this experience?</w:t>
      </w:r>
    </w:p>
    <w:p w14:paraId="66E74C5A" w14:textId="77777777" w:rsidR="00C40CC9" w:rsidRPr="00B06EA9" w:rsidRDefault="00C40CC9" w:rsidP="00053C1A">
      <w:pPr>
        <w:pStyle w:val="Heading4"/>
        <w:rPr>
          <w:rStyle w:val="Emphasis"/>
          <w:b/>
          <w:i w:val="0"/>
          <w:iCs w:val="0"/>
        </w:rPr>
      </w:pPr>
      <w:r w:rsidRPr="00B06EA9">
        <w:rPr>
          <w:rStyle w:val="Emphasis"/>
          <w:b/>
          <w:i w:val="0"/>
          <w:iCs w:val="0"/>
        </w:rPr>
        <w:t>Rating</w:t>
      </w:r>
    </w:p>
    <w:p w14:paraId="77B49C91" w14:textId="5855B03B" w:rsidR="00C40CC9" w:rsidRPr="00F206A6" w:rsidRDefault="00C40CC9" w:rsidP="00D93509">
      <w:r>
        <w:rPr>
          <w:rFonts w:ascii="Open Sans SemiBold" w:eastAsia="Times New Roman" w:hAnsi="Open Sans SemiBold" w:cs="Arial"/>
          <w:b/>
          <w:bCs/>
          <w:color w:val="000000"/>
          <w:sz w:val="18"/>
        </w:rPr>
        <w:t xml:space="preserve">       </w:t>
      </w:r>
      <w:r w:rsidRPr="0085092E">
        <w:rPr>
          <w:rFonts w:ascii="Open Sans SemiBold" w:eastAsia="Times New Roman" w:hAnsi="Open Sans SemiBold" w:cs="Arial"/>
          <w:color w:val="000000"/>
          <w:sz w:val="18"/>
        </w:rPr>
        <w:t xml:space="preserve"> </w:t>
      </w:r>
      <w:r w:rsidRPr="0085092E">
        <w:rPr>
          <w:rFonts w:ascii="Open Sans SemiBold" w:eastAsia="Times New Roman" w:hAnsi="Open Sans SemiBold" w:cs="Arial"/>
          <w:color w:val="000000"/>
          <w:sz w:val="18"/>
        </w:rPr>
        <w:sym w:font="Zapf Dingbats" w:char="F071"/>
      </w:r>
      <w:r w:rsidRPr="00D64B38">
        <w:rPr>
          <w:rFonts w:ascii="Open Sans SemiBold" w:eastAsia="Times New Roman" w:hAnsi="Open Sans SemiBold" w:cs="Arial"/>
          <w:b/>
          <w:bCs/>
          <w:color w:val="000000"/>
          <w:sz w:val="18"/>
        </w:rPr>
        <w:t xml:space="preserve"> </w:t>
      </w:r>
      <w:r w:rsidRPr="0079040A">
        <w:t xml:space="preserve">Outstanding      </w:t>
      </w:r>
      <w:r w:rsidRPr="0079040A">
        <w:sym w:font="Zapf Dingbats" w:char="F071"/>
      </w:r>
      <w:r w:rsidRPr="0079040A">
        <w:t xml:space="preserve"> Exceeds Expectations      </w:t>
      </w:r>
      <w:r w:rsidRPr="0079040A">
        <w:sym w:font="Zapf Dingbats" w:char="F071"/>
      </w:r>
      <w:r w:rsidRPr="0079040A">
        <w:t xml:space="preserve"> Meets Expectations      </w:t>
      </w:r>
      <w:r w:rsidRPr="0079040A">
        <w:sym w:font="Zapf Dingbats" w:char="F071"/>
      </w:r>
      <w:r w:rsidRPr="0079040A">
        <w:t xml:space="preserve"> Needs Improvement</w:t>
      </w:r>
    </w:p>
    <w:p w14:paraId="32ACEAF0" w14:textId="77777777" w:rsidR="00654DC0" w:rsidRPr="00053C1A" w:rsidRDefault="00654DC0" w:rsidP="00053C1A">
      <w:pPr>
        <w:pStyle w:val="Heading4"/>
        <w:rPr>
          <w:rStyle w:val="Emphasis"/>
          <w:b/>
          <w:bCs/>
          <w:i w:val="0"/>
          <w:iCs w:val="0"/>
        </w:rPr>
      </w:pPr>
      <w:r w:rsidRPr="00053C1A">
        <w:rPr>
          <w:rStyle w:val="Emphasis"/>
          <w:b/>
          <w:bCs/>
          <w:i w:val="0"/>
          <w:iCs w:val="0"/>
        </w:rPr>
        <w:t>Comments</w:t>
      </w:r>
    </w:p>
    <w:p w14:paraId="2EBDB8CE" w14:textId="77777777" w:rsidR="00654DC0" w:rsidRPr="0079040A" w:rsidRDefault="00654DC0" w:rsidP="00654DC0">
      <w:r>
        <w:rPr>
          <w:noProof/>
        </w:rPr>
        <mc:AlternateContent>
          <mc:Choice Requires="wps">
            <w:drawing>
              <wp:inline distT="0" distB="0" distL="0" distR="0" wp14:anchorId="3F67727B" wp14:editId="6346CFC0">
                <wp:extent cx="6343650" cy="771525"/>
                <wp:effectExtent l="0" t="0" r="19050" b="28575"/>
                <wp:docPr id="1296354040" name="Text Box 1"/>
                <wp:cNvGraphicFramePr/>
                <a:graphic xmlns:a="http://schemas.openxmlformats.org/drawingml/2006/main">
                  <a:graphicData uri="http://schemas.microsoft.com/office/word/2010/wordprocessingShape">
                    <wps:wsp>
                      <wps:cNvSpPr txBox="1"/>
                      <wps:spPr>
                        <a:xfrm>
                          <a:off x="0" y="0"/>
                          <a:ext cx="6343650" cy="771525"/>
                        </a:xfrm>
                        <a:prstGeom prst="rect">
                          <a:avLst/>
                        </a:prstGeom>
                        <a:noFill/>
                        <a:ln w="6350">
                          <a:solidFill>
                            <a:schemeClr val="tx1"/>
                          </a:solidFill>
                        </a:ln>
                      </wps:spPr>
                      <wps:txbx>
                        <w:txbxContent>
                          <w:p w14:paraId="527020F3" w14:textId="77777777" w:rsidR="00654DC0" w:rsidRDefault="00654DC0" w:rsidP="00654DC0"/>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3F67727B" id="_x0000_s1030" type="#_x0000_t202" style="width:499.5pt;height:60.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eSMILgIAAFsEAAAOAAAAZHJzL2Uyb0RvYy54bWysVNtuGjEQfa/Uf7D8XhYIl3bFElEiqkoo&#10;iUSqPBuvzVryelzbsEu/vmMvN6V9ivJiZjzDXM453tl9W2tyEM4rMAUd9PqUCMOhVGZX0F8vqy9f&#10;KfGBmZJpMKKgR+Hp/fzzp1ljczGECnQpHMEixueNLWgVgs2zzPNK1Mz3wAqDQQmuZgFdt8tKxxqs&#10;Xuts2O9PsgZcaR1w4T3ePnRBOk/1pRQ8PEnpRSC6oDhbSKdL5zae2XzG8p1jtlL8NAZ7xxQ1Uwab&#10;Xko9sMDI3ql/StWKO/AgQ49DnYGUiou0A24z6L/ZZlMxK9IuCI63F5j8x5Xlj4eNfXYktN+hRQIj&#10;II31ucfLuE8rXR1/cVKCcYTweIFNtIFwvJzcje4mYwxxjE2ng/FwHMtk139b58MPATWJRkEd0pLQ&#10;Yoe1D13qOSU2M7BSWidqtCFN7IDlY8SDVmUMJieKRCy1IweG9IY2TY9tb7LQ0wZnue4UrdBuW6LK&#10;go7O+26hPCIMDjqFeMtXCmddMx+emUNJ4Hoo8/CEh9SAM8HJoqQC9+d/9zEfmcIoJQ1KrKD+9545&#10;QYn+aZDDb4PRKGoyOaPxdIiOu41sbyNmXy8B1xzgg7I8mTE/6LMpHdSv+BoWsSuGmOHYG3E5m8vQ&#10;CR9fExeLRUpCFVoW1mZjeSwdYY1MvLSvzNkTXQGJfoSzGFn+hrUut+NtsQ8gVaI04tyheoIfFZxE&#10;cXpt8Ync+inr+k2Y/wUAAP//AwBQSwMEFAAGAAgAAAAhADYlf5XbAAAABQEAAA8AAABkcnMvZG93&#10;bnJldi54bWxMj0FLw0AQhe+C/2EZoTe7aVFpYjalDVgE6SGpF2/b7JiE7s6G7LaN/97Ri14GHu/x&#10;5nv5enJWXHAMvScFi3kCAqnxpqdWwfvh5X4FIkRNRltPqOALA6yL25tcZ8ZfqcJLHVvBJRQyraCL&#10;ccikDE2HToe5H5DY+/Sj05Hl2Eoz6iuXOyuXSfIkne6JP3R6wLLD5lSfnYLyZLZyV63qt6p8QGP3&#10;H/vD66DU7G7aPIOIOMW/MPzgMzoUzHT0ZzJBWAU8JP5e9tI0ZXnk0HLxCLLI5X/64hsAAP//AwBQ&#10;SwECLQAUAAYACAAAACEAtoM4kv4AAADhAQAAEwAAAAAAAAAAAAAAAAAAAAAAW0NvbnRlbnRfVHlw&#10;ZXNdLnhtbFBLAQItABQABgAIAAAAIQA4/SH/1gAAAJQBAAALAAAAAAAAAAAAAAAAAC8BAABfcmVs&#10;cy8ucmVsc1BLAQItABQABgAIAAAAIQCTeSMILgIAAFsEAAAOAAAAAAAAAAAAAAAAAC4CAABkcnMv&#10;ZTJvRG9jLnhtbFBLAQItABQABgAIAAAAIQA2JX+V2wAAAAUBAAAPAAAAAAAAAAAAAAAAAIgEAABk&#10;cnMvZG93bnJldi54bWxQSwUGAAAAAAQABADzAAAAkAUAAAAA&#10;" filled="f" strokecolor="#33006f [3213]" strokeweight=".5pt">
                <v:textbox>
                  <w:txbxContent>
                    <w:p w14:paraId="527020F3" w14:textId="77777777" w:rsidR="00654DC0" w:rsidRDefault="00654DC0" w:rsidP="00654DC0"/>
                  </w:txbxContent>
                </v:textbox>
                <w10:anchorlock/>
              </v:shape>
            </w:pict>
          </mc:Fallback>
        </mc:AlternateContent>
      </w:r>
    </w:p>
    <w:p w14:paraId="4110117C" w14:textId="57A4E867" w:rsidR="00F12CB1" w:rsidRPr="001A5814" w:rsidRDefault="007865B9" w:rsidP="00F12CB1">
      <w:pPr>
        <w:autoSpaceDE w:val="0"/>
        <w:autoSpaceDN w:val="0"/>
        <w:adjustRightInd w:val="0"/>
        <w:rPr>
          <w:rStyle w:val="Emphasis"/>
          <w:sz w:val="22"/>
          <w:szCs w:val="22"/>
        </w:rPr>
      </w:pPr>
      <w:r w:rsidRPr="001A5814">
        <w:rPr>
          <w:rStyle w:val="Emphasis"/>
          <w:sz w:val="22"/>
          <w:szCs w:val="22"/>
        </w:rPr>
        <w:t xml:space="preserve">Scenario </w:t>
      </w:r>
      <w:r w:rsidR="0067379A" w:rsidRPr="001A5814">
        <w:rPr>
          <w:rStyle w:val="Emphasis"/>
          <w:sz w:val="22"/>
          <w:szCs w:val="22"/>
        </w:rPr>
        <w:t>C</w:t>
      </w:r>
      <w:r w:rsidRPr="001A5814">
        <w:rPr>
          <w:rStyle w:val="Emphasis"/>
          <w:sz w:val="22"/>
          <w:szCs w:val="22"/>
        </w:rPr>
        <w:t xml:space="preserve">: </w:t>
      </w:r>
      <w:r w:rsidR="00F12CB1" w:rsidRPr="001A5814">
        <w:rPr>
          <w:rStyle w:val="Emphasis"/>
          <w:b w:val="0"/>
          <w:bCs/>
          <w:sz w:val="22"/>
          <w:szCs w:val="22"/>
        </w:rPr>
        <w:t>Tell me about a time when you realized you would be late for work.</w:t>
      </w:r>
    </w:p>
    <w:p w14:paraId="207B9226" w14:textId="502EC542" w:rsidR="00F12CB1" w:rsidRPr="001F3876" w:rsidRDefault="00F12CB1" w:rsidP="00053C1A">
      <w:pPr>
        <w:pStyle w:val="Heading4"/>
        <w:rPr>
          <w:rFonts w:ascii="Open Sans" w:eastAsia="Times New Roman" w:hAnsi="Open Sans" w:cs="Arial"/>
          <w:color w:val="9236FF" w:themeColor="text1" w:themeTint="80"/>
          <w:sz w:val="20"/>
          <w:szCs w:val="20"/>
        </w:rPr>
      </w:pPr>
      <w:r w:rsidRPr="00F60513">
        <w:rPr>
          <w:rFonts w:ascii="Open Sans" w:eastAsia="Times New Roman" w:hAnsi="Open Sans" w:cs="Arial"/>
          <w:color w:val="9236FF" w:themeColor="text1" w:themeTint="80"/>
          <w:sz w:val="8"/>
          <w:szCs w:val="8"/>
        </w:rPr>
        <w:br/>
      </w:r>
      <w:r>
        <w:t>Prompts</w:t>
      </w:r>
    </w:p>
    <w:p w14:paraId="3FA275F3" w14:textId="77777777" w:rsidR="00F12CB1" w:rsidRPr="00F206A6" w:rsidRDefault="00F12CB1" w:rsidP="00F12CB1">
      <w:pPr>
        <w:pStyle w:val="Prompts"/>
      </w:pPr>
      <w:r w:rsidRPr="00F206A6">
        <w:t>What did you do about it?</w:t>
      </w:r>
    </w:p>
    <w:p w14:paraId="5693C351" w14:textId="6D307FAB" w:rsidR="00F12CB1" w:rsidRPr="00F206A6" w:rsidRDefault="00F12CB1" w:rsidP="00F12CB1">
      <w:pPr>
        <w:pStyle w:val="Prompts"/>
      </w:pPr>
      <w:r w:rsidRPr="00F206A6">
        <w:lastRenderedPageBreak/>
        <w:t>How many times a year can you expect to miss work before it is a problem?</w:t>
      </w:r>
    </w:p>
    <w:p w14:paraId="37A9D643" w14:textId="77777777" w:rsidR="00F12CB1" w:rsidRPr="00B06EA9" w:rsidRDefault="00F12CB1" w:rsidP="00053C1A">
      <w:pPr>
        <w:pStyle w:val="Heading4"/>
        <w:rPr>
          <w:rStyle w:val="Emphasis"/>
          <w:b/>
          <w:i w:val="0"/>
          <w:iCs w:val="0"/>
        </w:rPr>
      </w:pPr>
      <w:r w:rsidRPr="00B06EA9">
        <w:rPr>
          <w:rStyle w:val="Emphasis"/>
          <w:b/>
          <w:i w:val="0"/>
          <w:iCs w:val="0"/>
        </w:rPr>
        <w:t>Rating</w:t>
      </w:r>
    </w:p>
    <w:p w14:paraId="1900F6FB" w14:textId="47D608BF" w:rsidR="00F12CB1" w:rsidRPr="00F206A6" w:rsidRDefault="00F12CB1" w:rsidP="00F12CB1">
      <w:r>
        <w:rPr>
          <w:rFonts w:ascii="Open Sans SemiBold" w:eastAsia="Times New Roman" w:hAnsi="Open Sans SemiBold" w:cs="Arial"/>
          <w:b/>
          <w:bCs/>
          <w:color w:val="000000"/>
          <w:sz w:val="18"/>
        </w:rPr>
        <w:t xml:space="preserve">       </w:t>
      </w:r>
      <w:r w:rsidRPr="0085092E">
        <w:rPr>
          <w:rFonts w:ascii="Open Sans SemiBold" w:eastAsia="Times New Roman" w:hAnsi="Open Sans SemiBold" w:cs="Arial"/>
          <w:color w:val="000000"/>
          <w:sz w:val="18"/>
        </w:rPr>
        <w:t xml:space="preserve"> </w:t>
      </w:r>
      <w:r w:rsidRPr="0085092E">
        <w:rPr>
          <w:rFonts w:ascii="Open Sans SemiBold" w:eastAsia="Times New Roman" w:hAnsi="Open Sans SemiBold" w:cs="Arial"/>
          <w:color w:val="000000"/>
          <w:sz w:val="18"/>
        </w:rPr>
        <w:sym w:font="Zapf Dingbats" w:char="F071"/>
      </w:r>
      <w:r w:rsidRPr="00D64B38">
        <w:rPr>
          <w:rFonts w:ascii="Open Sans SemiBold" w:eastAsia="Times New Roman" w:hAnsi="Open Sans SemiBold" w:cs="Arial"/>
          <w:b/>
          <w:bCs/>
          <w:color w:val="000000"/>
          <w:sz w:val="18"/>
        </w:rPr>
        <w:t xml:space="preserve"> </w:t>
      </w:r>
      <w:r w:rsidRPr="0079040A">
        <w:t xml:space="preserve">Outstanding      </w:t>
      </w:r>
      <w:r w:rsidRPr="0079040A">
        <w:sym w:font="Zapf Dingbats" w:char="F071"/>
      </w:r>
      <w:r w:rsidRPr="0079040A">
        <w:t xml:space="preserve"> Exceeds Expectations      </w:t>
      </w:r>
      <w:r w:rsidRPr="0079040A">
        <w:sym w:font="Zapf Dingbats" w:char="F071"/>
      </w:r>
      <w:r w:rsidRPr="0079040A">
        <w:t xml:space="preserve"> Meets Expectations      </w:t>
      </w:r>
      <w:r w:rsidRPr="0079040A">
        <w:sym w:font="Zapf Dingbats" w:char="F071"/>
      </w:r>
      <w:r w:rsidRPr="0079040A">
        <w:t xml:space="preserve"> Needs Improvement</w:t>
      </w:r>
    </w:p>
    <w:p w14:paraId="550FC091" w14:textId="77777777" w:rsidR="00F12CB1" w:rsidRPr="009F6767" w:rsidRDefault="00F12CB1" w:rsidP="00053C1A">
      <w:pPr>
        <w:pStyle w:val="Heading4"/>
        <w:rPr>
          <w:rStyle w:val="Emphasis"/>
          <w:b/>
          <w:bCs/>
          <w:i w:val="0"/>
          <w:iCs w:val="0"/>
        </w:rPr>
      </w:pPr>
      <w:r w:rsidRPr="009F6767">
        <w:rPr>
          <w:rStyle w:val="Emphasis"/>
          <w:b/>
          <w:bCs/>
          <w:i w:val="0"/>
          <w:iCs w:val="0"/>
        </w:rPr>
        <w:t>Comments</w:t>
      </w:r>
    </w:p>
    <w:p w14:paraId="585B5C28" w14:textId="77777777" w:rsidR="00F12CB1" w:rsidRPr="0079040A" w:rsidRDefault="00F12CB1" w:rsidP="00F12CB1">
      <w:r>
        <w:rPr>
          <w:noProof/>
        </w:rPr>
        <mc:AlternateContent>
          <mc:Choice Requires="wps">
            <w:drawing>
              <wp:inline distT="0" distB="0" distL="0" distR="0" wp14:anchorId="43EB506F" wp14:editId="084BDC95">
                <wp:extent cx="6343650" cy="800100"/>
                <wp:effectExtent l="0" t="0" r="19050" b="19050"/>
                <wp:docPr id="474589407" name="Text Box 1"/>
                <wp:cNvGraphicFramePr/>
                <a:graphic xmlns:a="http://schemas.openxmlformats.org/drawingml/2006/main">
                  <a:graphicData uri="http://schemas.microsoft.com/office/word/2010/wordprocessingShape">
                    <wps:wsp>
                      <wps:cNvSpPr txBox="1"/>
                      <wps:spPr>
                        <a:xfrm>
                          <a:off x="0" y="0"/>
                          <a:ext cx="6343650" cy="800100"/>
                        </a:xfrm>
                        <a:prstGeom prst="rect">
                          <a:avLst/>
                        </a:prstGeom>
                        <a:noFill/>
                        <a:ln w="6350">
                          <a:solidFill>
                            <a:schemeClr val="tx1"/>
                          </a:solidFill>
                        </a:ln>
                      </wps:spPr>
                      <wps:txbx>
                        <w:txbxContent>
                          <w:p w14:paraId="2EF66BD4" w14:textId="77777777" w:rsidR="00F12CB1" w:rsidRDefault="00F12CB1" w:rsidP="00F12CB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43EB506F" id="_x0000_s1031" type="#_x0000_t202" style="width:499.5pt;height:6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LqbYLQIAAFsEAAAOAAAAZHJzL2Uyb0RvYy54bWysVE1vGjEQvVfqf7B8LwsEaIpYIkpEVQkl&#10;kUiVs/F6YSWvx7UNu/TX99l8Ku2p6sXM+A3z8d54Jw9trdleOV+RyXmv0+VMGUlFZTY5//G6+HTP&#10;mQ/CFEKTUTk/KM8fph8/TBo7Vn3aki6UY0hi/LixOd+GYMdZ5uVW1cJ3yCoDsCRXiwDXbbLCiQbZ&#10;a531u91R1pArrCOpvMft4xHk05S/LJUMz2XpVWA65+gtpNOlcx3PbDoR440TdlvJUxviH7qoRWVQ&#10;9JLqUQTBdq76I1VdSUeeytCRVGdUlpVUaQZM0+u+m2a1FValWUCOtxea/P9LK5/2K/viWGi/UgsB&#10;IyGN9WOPyzhPW7o6/qJTBhwUHi60qTYwicvR3eBuNAQkgd13MUfiNbv+2zofvimqWTRy7iBLYkvs&#10;lz6gIkLPIbGYoUWldZJGG9bECkgfEU+6KiKYnLgkaq4d2wvIG9rUPXLdRMHTBgWuM0UrtOuWVUXO&#10;h+d511QcQIOj44Z4KxcVel0KH16Ew0pgPKx5eMZRakJPdLI425L79bf7GA+lgHLWYMVy7n/uhFOc&#10;6e8GGn7pDQZxJ5MzGH7uw3G3yPoWMbt6ThizhwdlZTJjfNBns3RUv+E1zGJVQMJI1AYvZ3MejouP&#10;1yTVbJaCsIVWhKVZWRlTR1qjEq/tm3D2JFeA0E90XkYxfqfaMfao22wXqKySpJHnI6sn+rHBSenT&#10;a4tP5NZPUddvwvQ3AAAA//8DAFBLAwQUAAYACAAAACEAHw6xStsAAAAFAQAADwAAAGRycy9kb3du&#10;cmV2LnhtbEyPwWrDMBBE74X8g9hAb43cUELsWg6NIaVQcrDTS2+KtbVNpJWxlMT9+257aS4Lwwyz&#10;b/LN5Ky44Bh6TwoeFwkIpMabnloFH4fdwxpEiJqMtp5QwTcG2BSzu1xnxl+pwksdW8ElFDKtoItx&#10;yKQMTYdOh4UfkNj78qPTkeXYSjPqK5c7K5dJspJO98QfOj1g2WFzqs9OQXkyW/larev3qnxCY/ef&#10;+8PboNT9fHp5BhFxiv9h+MVndCiY6ejPZIKwCnhI/LvspWnK8sih5SoBWeTylr74AQAA//8DAFBL&#10;AQItABQABgAIAAAAIQC2gziS/gAAAOEBAAATAAAAAAAAAAAAAAAAAAAAAABbQ29udGVudF9UeXBl&#10;c10ueG1sUEsBAi0AFAAGAAgAAAAhADj9If/WAAAAlAEAAAsAAAAAAAAAAAAAAAAALwEAAF9yZWxz&#10;Ly5yZWxzUEsBAi0AFAAGAAgAAAAhAFUuptgtAgAAWwQAAA4AAAAAAAAAAAAAAAAALgIAAGRycy9l&#10;Mm9Eb2MueG1sUEsBAi0AFAAGAAgAAAAhAB8OsUrbAAAABQEAAA8AAAAAAAAAAAAAAAAAhwQAAGRy&#10;cy9kb3ducmV2LnhtbFBLBQYAAAAABAAEAPMAAACPBQAAAAA=&#10;" filled="f" strokecolor="#33006f [3213]" strokeweight=".5pt">
                <v:textbox>
                  <w:txbxContent>
                    <w:p w14:paraId="2EF66BD4" w14:textId="77777777" w:rsidR="00F12CB1" w:rsidRDefault="00F12CB1" w:rsidP="00F12CB1"/>
                  </w:txbxContent>
                </v:textbox>
                <w10:anchorlock/>
              </v:shape>
            </w:pict>
          </mc:Fallback>
        </mc:AlternateContent>
      </w:r>
    </w:p>
    <w:p w14:paraId="2B2E1471" w14:textId="51AA237B" w:rsidR="00767DC6" w:rsidRPr="007865B9" w:rsidRDefault="007865B9" w:rsidP="001122D4">
      <w:pPr>
        <w:tabs>
          <w:tab w:val="left" w:pos="1545"/>
        </w:tabs>
        <w:rPr>
          <w:rFonts w:eastAsia="Times New Roman" w:cs="Arial"/>
          <w:b/>
          <w:bCs/>
          <w:i/>
          <w:iCs/>
          <w:color w:val="000000"/>
        </w:rPr>
      </w:pPr>
      <w:r w:rsidRPr="000D6D15">
        <w:rPr>
          <w:rFonts w:eastAsia="Times New Roman" w:cs="Arial"/>
          <w:b/>
          <w:bCs/>
          <w:i/>
          <w:iCs/>
          <w:color w:val="000000"/>
          <w:sz w:val="22"/>
          <w:szCs w:val="22"/>
        </w:rPr>
        <w:t xml:space="preserve">Scenario </w:t>
      </w:r>
      <w:r w:rsidR="0067379A" w:rsidRPr="000D6D15">
        <w:rPr>
          <w:rFonts w:eastAsia="Times New Roman" w:cs="Arial"/>
          <w:b/>
          <w:bCs/>
          <w:i/>
          <w:iCs/>
          <w:color w:val="000000"/>
          <w:sz w:val="22"/>
          <w:szCs w:val="22"/>
        </w:rPr>
        <w:t>D</w:t>
      </w:r>
      <w:r w:rsidRPr="000D6D15">
        <w:rPr>
          <w:rFonts w:eastAsia="Times New Roman" w:cs="Arial"/>
          <w:b/>
          <w:bCs/>
          <w:i/>
          <w:iCs/>
          <w:color w:val="000000"/>
          <w:sz w:val="22"/>
          <w:szCs w:val="22"/>
        </w:rPr>
        <w:t xml:space="preserve">: </w:t>
      </w:r>
      <w:r w:rsidR="00D93509" w:rsidRPr="000D6D15">
        <w:rPr>
          <w:rFonts w:eastAsia="Times New Roman" w:cs="Arial"/>
          <w:i/>
          <w:iCs/>
          <w:color w:val="000000"/>
          <w:sz w:val="22"/>
          <w:szCs w:val="22"/>
        </w:rPr>
        <w:t>Please</w:t>
      </w:r>
      <w:r w:rsidR="00D93509" w:rsidRPr="001A5814">
        <w:rPr>
          <w:rFonts w:eastAsia="Times New Roman" w:cs="Arial"/>
          <w:i/>
          <w:iCs/>
          <w:color w:val="000000"/>
          <w:sz w:val="22"/>
          <w:szCs w:val="22"/>
        </w:rPr>
        <w:t xml:space="preserve"> give me an example of a job that you really enjoyed.</w:t>
      </w:r>
    </w:p>
    <w:p w14:paraId="1BDFA4CA" w14:textId="604023FC" w:rsidR="00D93509" w:rsidRDefault="00D93509" w:rsidP="00053C1A">
      <w:pPr>
        <w:pStyle w:val="Heading4"/>
      </w:pPr>
      <w:r>
        <w:t>Prompts</w:t>
      </w:r>
    </w:p>
    <w:p w14:paraId="77E917D2" w14:textId="77777777" w:rsidR="0050089F" w:rsidRPr="00F206A6" w:rsidRDefault="0050089F" w:rsidP="0050089F">
      <w:pPr>
        <w:pStyle w:val="Prompts"/>
      </w:pPr>
      <w:r w:rsidRPr="00F206A6">
        <w:t>What kind of tasks were you given to do?</w:t>
      </w:r>
    </w:p>
    <w:p w14:paraId="4443D810" w14:textId="77777777" w:rsidR="0050089F" w:rsidRPr="00F206A6" w:rsidRDefault="0050089F" w:rsidP="0050089F">
      <w:pPr>
        <w:pStyle w:val="Prompts"/>
      </w:pPr>
      <w:r w:rsidRPr="00F206A6">
        <w:t>How did you work with other employees to complete the task?</w:t>
      </w:r>
    </w:p>
    <w:p w14:paraId="79C4B28E" w14:textId="77777777" w:rsidR="0050089F" w:rsidRPr="00F206A6" w:rsidRDefault="0050089F" w:rsidP="0050089F">
      <w:pPr>
        <w:pStyle w:val="Prompts"/>
      </w:pPr>
      <w:r w:rsidRPr="00F206A6">
        <w:t>What was your relationship with your supervisor?</w:t>
      </w:r>
    </w:p>
    <w:p w14:paraId="0A02DC23" w14:textId="039EA77E" w:rsidR="0050089F" w:rsidRPr="009B3C9A" w:rsidRDefault="0050089F" w:rsidP="0050089F">
      <w:pPr>
        <w:pStyle w:val="Prompts"/>
        <w:rPr>
          <w:rFonts w:eastAsia="Times New Roman"/>
          <w:sz w:val="13"/>
        </w:rPr>
      </w:pPr>
      <w:r w:rsidRPr="00F206A6">
        <w:t>Sometimes people find it easier to do the enjoyable parts of a job while ignoring the parts of a job t</w:t>
      </w:r>
      <w:r>
        <w:t xml:space="preserve">hat are not enjoyable. </w:t>
      </w:r>
      <w:r w:rsidRPr="00F206A6">
        <w:t>Can you talk about your experience in completing the les</w:t>
      </w:r>
      <w:r>
        <w:t xml:space="preserve">s enjoyable portions of a job? </w:t>
      </w:r>
      <w:r w:rsidRPr="00F206A6">
        <w:t xml:space="preserve">What do you think makes the less enjoyable parts of a job as important </w:t>
      </w:r>
      <w:r w:rsidR="005D519D" w:rsidRPr="00F206A6">
        <w:t>as</w:t>
      </w:r>
      <w:r w:rsidRPr="00F206A6">
        <w:t xml:space="preserve"> those that are</w:t>
      </w:r>
      <w:r>
        <w:t>?</w:t>
      </w:r>
    </w:p>
    <w:p w14:paraId="2A497068" w14:textId="77777777" w:rsidR="009B3C9A" w:rsidRPr="00B06EA9" w:rsidRDefault="009B3C9A" w:rsidP="00053C1A">
      <w:pPr>
        <w:pStyle w:val="Heading4"/>
        <w:rPr>
          <w:rStyle w:val="Emphasis"/>
          <w:b/>
          <w:i w:val="0"/>
          <w:iCs w:val="0"/>
        </w:rPr>
      </w:pPr>
      <w:r w:rsidRPr="009F6767">
        <w:rPr>
          <w:rStyle w:val="Emphasis"/>
          <w:b/>
          <w:i w:val="0"/>
          <w:iCs w:val="0"/>
        </w:rPr>
        <w:t>Rating</w:t>
      </w:r>
    </w:p>
    <w:p w14:paraId="5E6A01DF" w14:textId="77777777" w:rsidR="009B3C9A" w:rsidRPr="00F206A6" w:rsidRDefault="009B3C9A" w:rsidP="009B3C9A">
      <w:r>
        <w:rPr>
          <w:rFonts w:ascii="Open Sans SemiBold" w:eastAsia="Times New Roman" w:hAnsi="Open Sans SemiBold" w:cs="Arial"/>
          <w:b/>
          <w:bCs/>
          <w:color w:val="000000"/>
          <w:sz w:val="18"/>
        </w:rPr>
        <w:t xml:space="preserve">       </w:t>
      </w:r>
      <w:r w:rsidRPr="0085092E">
        <w:rPr>
          <w:rFonts w:ascii="Open Sans SemiBold" w:eastAsia="Times New Roman" w:hAnsi="Open Sans SemiBold" w:cs="Arial"/>
          <w:color w:val="000000"/>
          <w:sz w:val="18"/>
        </w:rPr>
        <w:t xml:space="preserve"> </w:t>
      </w:r>
      <w:r w:rsidRPr="0085092E">
        <w:rPr>
          <w:rFonts w:ascii="Open Sans SemiBold" w:eastAsia="Times New Roman" w:hAnsi="Open Sans SemiBold" w:cs="Arial"/>
          <w:color w:val="000000"/>
          <w:sz w:val="18"/>
        </w:rPr>
        <w:sym w:font="Zapf Dingbats" w:char="F071"/>
      </w:r>
      <w:r w:rsidRPr="00D64B38">
        <w:rPr>
          <w:rFonts w:ascii="Open Sans SemiBold" w:eastAsia="Times New Roman" w:hAnsi="Open Sans SemiBold" w:cs="Arial"/>
          <w:b/>
          <w:bCs/>
          <w:color w:val="000000"/>
          <w:sz w:val="18"/>
        </w:rPr>
        <w:t xml:space="preserve"> </w:t>
      </w:r>
      <w:r w:rsidRPr="0079040A">
        <w:t xml:space="preserve">Outstanding      </w:t>
      </w:r>
      <w:r w:rsidRPr="0079040A">
        <w:sym w:font="Zapf Dingbats" w:char="F071"/>
      </w:r>
      <w:r w:rsidRPr="0079040A">
        <w:t xml:space="preserve"> Exceeds Expectations      </w:t>
      </w:r>
      <w:r w:rsidRPr="0079040A">
        <w:sym w:font="Zapf Dingbats" w:char="F071"/>
      </w:r>
      <w:r w:rsidRPr="0079040A">
        <w:t xml:space="preserve"> Meets Expectations      </w:t>
      </w:r>
      <w:r w:rsidRPr="0079040A">
        <w:sym w:font="Zapf Dingbats" w:char="F071"/>
      </w:r>
      <w:r w:rsidRPr="0079040A">
        <w:t xml:space="preserve"> Needs Improvement</w:t>
      </w:r>
    </w:p>
    <w:p w14:paraId="23D6BBC7" w14:textId="77777777" w:rsidR="009B3C9A" w:rsidRPr="009F6767" w:rsidRDefault="009B3C9A" w:rsidP="00053C1A">
      <w:pPr>
        <w:pStyle w:val="Heading4"/>
        <w:rPr>
          <w:rStyle w:val="Emphasis"/>
          <w:b/>
          <w:i w:val="0"/>
          <w:iCs w:val="0"/>
        </w:rPr>
      </w:pPr>
      <w:r w:rsidRPr="009F6767">
        <w:rPr>
          <w:rStyle w:val="Emphasis"/>
          <w:b/>
          <w:i w:val="0"/>
          <w:iCs w:val="0"/>
        </w:rPr>
        <w:t>Comments</w:t>
      </w:r>
    </w:p>
    <w:p w14:paraId="13E92821" w14:textId="77F62ED9" w:rsidR="009B3C9A" w:rsidRDefault="009B3C9A" w:rsidP="009B3C9A">
      <w:r>
        <w:rPr>
          <w:noProof/>
        </w:rPr>
        <mc:AlternateContent>
          <mc:Choice Requires="wps">
            <w:drawing>
              <wp:inline distT="0" distB="0" distL="0" distR="0" wp14:anchorId="7DA8B134" wp14:editId="04868B5F">
                <wp:extent cx="6343650" cy="866775"/>
                <wp:effectExtent l="0" t="0" r="19050" b="28575"/>
                <wp:docPr id="1879583690" name="Text Box 1"/>
                <wp:cNvGraphicFramePr/>
                <a:graphic xmlns:a="http://schemas.openxmlformats.org/drawingml/2006/main">
                  <a:graphicData uri="http://schemas.microsoft.com/office/word/2010/wordprocessingShape">
                    <wps:wsp>
                      <wps:cNvSpPr txBox="1"/>
                      <wps:spPr>
                        <a:xfrm>
                          <a:off x="0" y="0"/>
                          <a:ext cx="6343650" cy="866775"/>
                        </a:xfrm>
                        <a:prstGeom prst="rect">
                          <a:avLst/>
                        </a:prstGeom>
                        <a:noFill/>
                        <a:ln w="6350">
                          <a:solidFill>
                            <a:schemeClr val="tx1"/>
                          </a:solidFill>
                        </a:ln>
                      </wps:spPr>
                      <wps:txbx>
                        <w:txbxContent>
                          <w:p w14:paraId="72B53182" w14:textId="77777777" w:rsidR="009B3C9A" w:rsidRDefault="009B3C9A" w:rsidP="009B3C9A"/>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7DA8B134" id="_x0000_s1032" type="#_x0000_t202" style="width:499.5pt;height:68.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v42xLgIAAFsEAAAOAAAAZHJzL2Uyb0RvYy54bWysVNtuGjEQfa/Uf7D8XhYIl2TFElEiqkoo&#10;iUSqPBuvzVryelzbsEu/vmMvN6V9qvpiZjzDXM453tljW2tyEM4rMAUd9PqUCMOhVGZX0B9vqy/3&#10;lPjATMk0GFHQo/D0cf7506yxuRhCBboUjmAR4/PGFrQKweZZ5nklauZ7YIXBoARXs4Cu22WlYw1W&#10;r3U27PcnWQOutA648B5vn7ognaf6UgoeXqT0IhBdUJwtpNOlcxvPbD5j+c4xWyl+GoP9wxQ1Uwab&#10;Xko9scDI3qk/StWKO/AgQ49DnYGUiou0A24z6H/YZlMxK9IuCI63F5j8/yvLnw8b++pIaL9CiwRG&#10;QBrrc4+XcZ9Wujr+4qQE4wjh8QKbaAPheDm5G91NxhjiGLufTKbTcSyTXf9tnQ/fBNQkGgV1SEtC&#10;ix3WPnSp55TYzMBKaZ2o0YY0sQOWjxEPWpUxmJwoErHUjhwY0hvaND22vclCTxuc5bpTtEK7bYkq&#10;sfB53y2UR4TBQacQb/lK4axr5sMrcygJXA9lHl7wkBpwJjhZlFTgfv3tPuYjUxilpEGJFdT/3DMn&#10;KNHfDXL4MBiNoiaTMxpPh+i428j2NmL29RJwzQE+KMuTGfODPpvSQf2Or2ERu2KIGY69EZezuQyd&#10;8PE1cbFYpCRUoWVhbTaWx9IR1sjEW/vOnD3RFZDoZziLkeUfWOtyO94W+wBSJUojzh2qJ/hRwUkU&#10;p9cWn8itn7Ku34T5bwAAAP//AwBQSwMEFAAGAAgAAAAhADsA4evcAAAABQEAAA8AAABkcnMvZG93&#10;bnJldi54bWxMj81qwzAQhO+FvoPYQm6N3J+E2LUcWkNKIeRgp5feFGtrm0grYymJ+/bd9tJeFoYZ&#10;Zr/J15Oz4oxj6D0puJsnIJAab3pqFbzvN7crECFqMtp6QgVfGGBdXF/lOjP+QhWe69gKLqGQaQVd&#10;jEMmZWg6dDrM/YDE3qcfnY4sx1aaUV+43Fl5nyRL6XRP/KHTA5YdNsf65BSUR/MiX6tVva3KRzR2&#10;97Hbvw1KzW6m5ycQEaf4F4YffEaHgpkO/kQmCKuAh8Tfy16apiwPHHpYLkAWufxPX3wDAAD//wMA&#10;UEsBAi0AFAAGAAgAAAAhALaDOJL+AAAA4QEAABMAAAAAAAAAAAAAAAAAAAAAAFtDb250ZW50X1R5&#10;cGVzXS54bWxQSwECLQAUAAYACAAAACEAOP0h/9YAAACUAQAACwAAAAAAAAAAAAAAAAAvAQAAX3Jl&#10;bHMvLnJlbHNQSwECLQAUAAYACAAAACEAp7+NsS4CAABbBAAADgAAAAAAAAAAAAAAAAAuAgAAZHJz&#10;L2Uyb0RvYy54bWxQSwECLQAUAAYACAAAACEAOwDh69wAAAAFAQAADwAAAAAAAAAAAAAAAACIBAAA&#10;ZHJzL2Rvd25yZXYueG1sUEsFBgAAAAAEAAQA8wAAAJEFAAAAAA==&#10;" filled="f" strokecolor="#33006f [3213]" strokeweight=".5pt">
                <v:textbox>
                  <w:txbxContent>
                    <w:p w14:paraId="72B53182" w14:textId="77777777" w:rsidR="009B3C9A" w:rsidRDefault="009B3C9A" w:rsidP="009B3C9A"/>
                  </w:txbxContent>
                </v:textbox>
                <w10:anchorlock/>
              </v:shape>
            </w:pict>
          </mc:Fallback>
        </mc:AlternateContent>
      </w:r>
      <w:r>
        <w:br w:type="page"/>
      </w:r>
    </w:p>
    <w:p w14:paraId="73B023AE" w14:textId="4CF5D8F6" w:rsidR="00D93509" w:rsidRDefault="0083515F" w:rsidP="00446E8C">
      <w:pPr>
        <w:pStyle w:val="Heading3"/>
        <w:numPr>
          <w:ilvl w:val="0"/>
          <w:numId w:val="21"/>
        </w:numPr>
      </w:pPr>
      <w:r>
        <w:lastRenderedPageBreak/>
        <w:t>Ability to follow directions and conflict resolution</w:t>
      </w:r>
    </w:p>
    <w:p w14:paraId="1EE6AD35" w14:textId="723002A0" w:rsidR="00656F6E" w:rsidRPr="001A5814" w:rsidRDefault="00EB2F88" w:rsidP="00656F6E">
      <w:pPr>
        <w:autoSpaceDE w:val="0"/>
        <w:autoSpaceDN w:val="0"/>
        <w:adjustRightInd w:val="0"/>
        <w:rPr>
          <w:rStyle w:val="Emphasis"/>
        </w:rPr>
      </w:pPr>
      <w:r w:rsidRPr="001A5814">
        <w:rPr>
          <w:rStyle w:val="Emphasis"/>
        </w:rPr>
        <w:t xml:space="preserve">Scenario </w:t>
      </w:r>
      <w:r w:rsidR="0067379A" w:rsidRPr="001A5814">
        <w:rPr>
          <w:rStyle w:val="Emphasis"/>
        </w:rPr>
        <w:t>A</w:t>
      </w:r>
      <w:r w:rsidRPr="001A5814">
        <w:rPr>
          <w:rStyle w:val="Emphasis"/>
        </w:rPr>
        <w:t xml:space="preserve">: </w:t>
      </w:r>
      <w:r w:rsidR="00656F6E" w:rsidRPr="001A5814">
        <w:rPr>
          <w:rStyle w:val="Emphasis"/>
          <w:b w:val="0"/>
          <w:bCs/>
        </w:rPr>
        <w:t>Your manager and you disagree on how a difficult situation should be handled. After much discussion, your manager clearly communicates how he/she wants you to handle the problem. Upon leaving the manager’s office, your coworkers want to know where you stand on the issues.</w:t>
      </w:r>
      <w:r w:rsidR="00656F6E" w:rsidRPr="001A5814">
        <w:rPr>
          <w:rStyle w:val="Emphasis"/>
        </w:rPr>
        <w:t xml:space="preserve">  </w:t>
      </w:r>
    </w:p>
    <w:p w14:paraId="3024AC38" w14:textId="033B73B4" w:rsidR="003F2408" w:rsidRPr="00EB2F88" w:rsidRDefault="003F2408" w:rsidP="00053C1A">
      <w:pPr>
        <w:pStyle w:val="Heading4"/>
        <w:rPr>
          <w:rStyle w:val="Emphasis"/>
          <w:b/>
          <w:i w:val="0"/>
          <w:iCs w:val="0"/>
        </w:rPr>
      </w:pPr>
      <w:r w:rsidRPr="00EB2F88">
        <w:rPr>
          <w:rStyle w:val="Emphasis"/>
          <w:b/>
          <w:i w:val="0"/>
          <w:iCs w:val="0"/>
        </w:rPr>
        <w:t>Prompts</w:t>
      </w:r>
    </w:p>
    <w:p w14:paraId="09552760" w14:textId="77777777" w:rsidR="003F2408" w:rsidRDefault="003F2408" w:rsidP="00053C1A">
      <w:pPr>
        <w:pStyle w:val="Heading4"/>
        <w:rPr>
          <w:rStyle w:val="Emphasis"/>
          <w:i w:val="0"/>
          <w:iCs w:val="0"/>
        </w:rPr>
      </w:pPr>
      <w:r w:rsidRPr="00855A78">
        <w:rPr>
          <w:rStyle w:val="Emphasis"/>
          <w:b/>
          <w:i w:val="0"/>
          <w:iCs w:val="0"/>
        </w:rPr>
        <w:t>Rating</w:t>
      </w:r>
    </w:p>
    <w:p w14:paraId="22D44E17" w14:textId="77777777" w:rsidR="003F2408" w:rsidRPr="001122D4" w:rsidRDefault="003F2408" w:rsidP="003F2408">
      <w:r>
        <w:rPr>
          <w:rFonts w:ascii="Open Sans SemiBold" w:eastAsia="Times New Roman" w:hAnsi="Open Sans SemiBold" w:cs="Arial"/>
          <w:b/>
          <w:bCs/>
          <w:color w:val="000000"/>
          <w:sz w:val="18"/>
        </w:rPr>
        <w:t xml:space="preserve">       </w:t>
      </w:r>
      <w:r w:rsidRPr="0085092E">
        <w:rPr>
          <w:rFonts w:ascii="Open Sans SemiBold" w:eastAsia="Times New Roman" w:hAnsi="Open Sans SemiBold" w:cs="Arial"/>
          <w:color w:val="000000"/>
          <w:sz w:val="18"/>
        </w:rPr>
        <w:t xml:space="preserve"> </w:t>
      </w:r>
      <w:r w:rsidRPr="0085092E">
        <w:rPr>
          <w:rFonts w:ascii="Open Sans SemiBold" w:eastAsia="Times New Roman" w:hAnsi="Open Sans SemiBold" w:cs="Arial"/>
          <w:color w:val="000000"/>
          <w:sz w:val="18"/>
        </w:rPr>
        <w:sym w:font="Zapf Dingbats" w:char="F071"/>
      </w:r>
      <w:r w:rsidRPr="00D64B38">
        <w:rPr>
          <w:rFonts w:ascii="Open Sans SemiBold" w:eastAsia="Times New Roman" w:hAnsi="Open Sans SemiBold" w:cs="Arial"/>
          <w:b/>
          <w:bCs/>
          <w:color w:val="000000"/>
          <w:sz w:val="18"/>
        </w:rPr>
        <w:t xml:space="preserve"> </w:t>
      </w:r>
      <w:r w:rsidRPr="0079040A">
        <w:t xml:space="preserve">Outstanding      </w:t>
      </w:r>
      <w:r w:rsidRPr="0079040A">
        <w:sym w:font="Zapf Dingbats" w:char="F071"/>
      </w:r>
      <w:r w:rsidRPr="0079040A">
        <w:t xml:space="preserve"> Exceeds Expectations      </w:t>
      </w:r>
      <w:r w:rsidRPr="0079040A">
        <w:sym w:font="Zapf Dingbats" w:char="F071"/>
      </w:r>
      <w:r w:rsidRPr="0079040A">
        <w:t xml:space="preserve"> Meets Expectations      </w:t>
      </w:r>
      <w:r w:rsidRPr="0079040A">
        <w:sym w:font="Zapf Dingbats" w:char="F071"/>
      </w:r>
      <w:r w:rsidRPr="0079040A">
        <w:t xml:space="preserve"> Needs Improvement</w:t>
      </w:r>
    </w:p>
    <w:p w14:paraId="45C49562" w14:textId="77777777" w:rsidR="003F2408" w:rsidRDefault="003F2408" w:rsidP="00053C1A">
      <w:pPr>
        <w:pStyle w:val="Heading4"/>
      </w:pPr>
      <w:r>
        <w:t>Comments</w:t>
      </w:r>
    </w:p>
    <w:p w14:paraId="21A39FF4" w14:textId="77777777" w:rsidR="003F2408" w:rsidRPr="0079040A" w:rsidRDefault="003F2408" w:rsidP="003F2408">
      <w:r>
        <w:rPr>
          <w:noProof/>
        </w:rPr>
        <mc:AlternateContent>
          <mc:Choice Requires="wps">
            <w:drawing>
              <wp:inline distT="0" distB="0" distL="0" distR="0" wp14:anchorId="1D3C14D5" wp14:editId="24F7E3E8">
                <wp:extent cx="6343650" cy="914400"/>
                <wp:effectExtent l="0" t="0" r="19050" b="19050"/>
                <wp:docPr id="615999581" name="Text Box 1"/>
                <wp:cNvGraphicFramePr/>
                <a:graphic xmlns:a="http://schemas.openxmlformats.org/drawingml/2006/main">
                  <a:graphicData uri="http://schemas.microsoft.com/office/word/2010/wordprocessingShape">
                    <wps:wsp>
                      <wps:cNvSpPr txBox="1"/>
                      <wps:spPr>
                        <a:xfrm>
                          <a:off x="0" y="0"/>
                          <a:ext cx="6343650" cy="914400"/>
                        </a:xfrm>
                        <a:prstGeom prst="rect">
                          <a:avLst/>
                        </a:prstGeom>
                        <a:noFill/>
                        <a:ln w="6350">
                          <a:solidFill>
                            <a:schemeClr val="tx1"/>
                          </a:solidFill>
                        </a:ln>
                      </wps:spPr>
                      <wps:txbx>
                        <w:txbxContent>
                          <w:p w14:paraId="467EB122" w14:textId="77777777" w:rsidR="003F2408" w:rsidRDefault="003F2408" w:rsidP="003F240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1D3C14D5" id="_x0000_s1033" type="#_x0000_t202" style="width:499.5pt;height:1in;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2HMRLQIAAFsEAAAOAAAAZHJzL2Uyb0RvYy54bWysVE1vGjEQvVfqf7B8LwuEkBaxRJSIqlKU&#10;RCJVzsbrhZW8Htc27NJf32cvX0p7qnoxM37DfLw33ul9W2u2V85XZHI+6PU5U0ZSUZlNzn+8Lj99&#10;5swHYQqhyaicH5Tn97OPH6aNnaghbUkXyjEkMX7S2JxvQ7CTLPNyq2rhe2SVAViSq0WA6zZZ4USD&#10;7LXOhv3+OGvIFdaRVN7j9qED+SzlL0slw3NZehWYzjl6C+l06VzHM5tNxWTjhN1W8tiG+IcualEZ&#10;FD2nehBBsJ2r/khVV9KRpzL0JNUZlWUlVZoB0wz676ZZbYVVaRaQ4+2ZJv//0sqn/cq+OBbar9RC&#10;wEhIY/3E4zLO05aujr/olAEHhYczbaoNTOJyfDO6Gd8CksC+DEajfuI1u/zbOh++KapZNHLuIEti&#10;S+wffUBFhJ5CYjFDy0rrJI02rIkVkD4innRVRDA5cUnUQju2F5A3tKl75LqKgqcNClxmilZo1y2r&#10;ipzfneZdU3EADY66DfFWLiv0+ih8eBEOK4HxsObhGUepCT3R0eJsS+7X3+5jPJQCylmDFcu5/7kT&#10;TnGmvxtomKjCTiZndHs3RA13jayvEbOrF4QxB3hQViYzxgd9MktH9RtewzxWBSSMRG3wcjIXoVt8&#10;vCap5vMUhC20IjyalZUxdaQ1KvHavglnj3IFCP1Ep2UUk3eqdbGdbvNdoLJKkkaeO1aP9GODk9LH&#10;1xafyLWfoi7fhNlvAAAA//8DAFBLAwQUAAYACAAAACEAVX1CdtsAAAAFAQAADwAAAGRycy9kb3du&#10;cmV2LnhtbEyPQUvDQBCF70L/wzIFb3ZTCdLEbIoNKIL0kNSLt212TEJ3Z0N228Z/7+hFLwOP93jz&#10;vWI7OysuOIXBk4L1KgGB1HozUKfg/fB8twERoiajrSdU8IUBtuXiptC58Veq8dLETnAJhVwr6GMc&#10;cylD26PTYeVHJPY+/eR0ZDl10kz6yuXOyvskeZBOD8Qfej1i1WN7as5OQXUyO/lSb5q3ukrR2P3H&#10;/vA6KnW7nJ8eQUSc418YfvAZHUpmOvozmSCsAh4Sfy97WZaxPHIoTROQZSH/05ffAAAA//8DAFBL&#10;AQItABQABgAIAAAAIQC2gziS/gAAAOEBAAATAAAAAAAAAAAAAAAAAAAAAABbQ29udGVudF9UeXBl&#10;c10ueG1sUEsBAi0AFAAGAAgAAAAhADj9If/WAAAAlAEAAAsAAAAAAAAAAAAAAAAALwEAAF9yZWxz&#10;Ly5yZWxzUEsBAi0AFAAGAAgAAAAhAEvYcxEtAgAAWwQAAA4AAAAAAAAAAAAAAAAALgIAAGRycy9l&#10;Mm9Eb2MueG1sUEsBAi0AFAAGAAgAAAAhAFV9QnbbAAAABQEAAA8AAAAAAAAAAAAAAAAAhwQAAGRy&#10;cy9kb3ducmV2LnhtbFBLBQYAAAAABAAEAPMAAACPBQAAAAA=&#10;" filled="f" strokecolor="#33006f [3213]" strokeweight=".5pt">
                <v:textbox>
                  <w:txbxContent>
                    <w:p w14:paraId="467EB122" w14:textId="77777777" w:rsidR="003F2408" w:rsidRDefault="003F2408" w:rsidP="003F2408"/>
                  </w:txbxContent>
                </v:textbox>
                <w10:anchorlock/>
              </v:shape>
            </w:pict>
          </mc:Fallback>
        </mc:AlternateContent>
      </w:r>
    </w:p>
    <w:p w14:paraId="4B819D5C" w14:textId="086033D7" w:rsidR="003F2408" w:rsidRPr="004F279B" w:rsidRDefault="00EB2F88" w:rsidP="00656F6E">
      <w:pPr>
        <w:autoSpaceDE w:val="0"/>
        <w:autoSpaceDN w:val="0"/>
        <w:adjustRightInd w:val="0"/>
        <w:rPr>
          <w:rFonts w:eastAsia="Times New Roman" w:cs="Arial"/>
          <w:b/>
          <w:bCs/>
          <w:i/>
          <w:iCs/>
          <w:color w:val="000000"/>
        </w:rPr>
      </w:pPr>
      <w:r w:rsidRPr="004F279B">
        <w:rPr>
          <w:rFonts w:eastAsia="Times New Roman" w:cs="Arial"/>
          <w:b/>
          <w:bCs/>
          <w:i/>
          <w:iCs/>
          <w:color w:val="000000"/>
        </w:rPr>
        <w:t xml:space="preserve">Scenario </w:t>
      </w:r>
      <w:r w:rsidR="0067379A">
        <w:rPr>
          <w:rFonts w:eastAsia="Times New Roman" w:cs="Arial"/>
          <w:b/>
          <w:bCs/>
          <w:i/>
          <w:iCs/>
          <w:color w:val="000000"/>
        </w:rPr>
        <w:t>B</w:t>
      </w:r>
      <w:r w:rsidRPr="004F279B">
        <w:rPr>
          <w:rFonts w:eastAsia="Times New Roman" w:cs="Arial"/>
          <w:b/>
          <w:bCs/>
          <w:i/>
          <w:iCs/>
          <w:color w:val="000000"/>
        </w:rPr>
        <w:t xml:space="preserve">: </w:t>
      </w:r>
      <w:r w:rsidRPr="001A5814">
        <w:rPr>
          <w:rFonts w:eastAsia="Times New Roman" w:cs="Arial"/>
          <w:i/>
          <w:iCs/>
          <w:color w:val="000000"/>
          <w:sz w:val="22"/>
          <w:szCs w:val="22"/>
        </w:rPr>
        <w:t>Have you ever been in a situation in which you and your manager disagreed?</w:t>
      </w:r>
    </w:p>
    <w:p w14:paraId="4DEC4CBA" w14:textId="77777777" w:rsidR="009B3C9A" w:rsidRDefault="009B3C9A" w:rsidP="00053C1A">
      <w:pPr>
        <w:pStyle w:val="Heading4"/>
      </w:pPr>
      <w:r>
        <w:t>Prompts</w:t>
      </w:r>
    </w:p>
    <w:p w14:paraId="14AFD490" w14:textId="1164AE31" w:rsidR="009B3C9A" w:rsidRPr="001F1CD0" w:rsidRDefault="009B3C9A" w:rsidP="009B3C9A">
      <w:pPr>
        <w:pStyle w:val="Prompts"/>
      </w:pPr>
      <w:r w:rsidRPr="001F1CD0">
        <w:t>What was the nature of the disagreement?</w:t>
      </w:r>
    </w:p>
    <w:p w14:paraId="387A48DE" w14:textId="77777777" w:rsidR="009B3C9A" w:rsidRPr="001F1CD0" w:rsidRDefault="009B3C9A" w:rsidP="009B3C9A">
      <w:pPr>
        <w:pStyle w:val="Prompts"/>
      </w:pPr>
      <w:r w:rsidRPr="001F1CD0">
        <w:t>How did you handle it?</w:t>
      </w:r>
    </w:p>
    <w:p w14:paraId="64A91855" w14:textId="289CC934" w:rsidR="00622592" w:rsidRDefault="009B3C9A" w:rsidP="00622592">
      <w:pPr>
        <w:pStyle w:val="Prompts"/>
      </w:pPr>
      <w:r w:rsidRPr="001F1CD0">
        <w:t>What was the outcome?</w:t>
      </w:r>
    </w:p>
    <w:p w14:paraId="254690A5" w14:textId="77777777" w:rsidR="00F23D82" w:rsidRDefault="00F23D82" w:rsidP="00053C1A">
      <w:pPr>
        <w:pStyle w:val="Heading4"/>
        <w:rPr>
          <w:rStyle w:val="Emphasis"/>
          <w:i w:val="0"/>
          <w:iCs w:val="0"/>
        </w:rPr>
      </w:pPr>
      <w:r w:rsidRPr="00855A78">
        <w:rPr>
          <w:rStyle w:val="Emphasis"/>
          <w:b/>
          <w:i w:val="0"/>
          <w:iCs w:val="0"/>
        </w:rPr>
        <w:t>Rating</w:t>
      </w:r>
    </w:p>
    <w:p w14:paraId="1F27CD4E" w14:textId="77777777" w:rsidR="00F23D82" w:rsidRPr="001122D4" w:rsidRDefault="00F23D82" w:rsidP="00F23D82">
      <w:r>
        <w:rPr>
          <w:rFonts w:ascii="Open Sans SemiBold" w:eastAsia="Times New Roman" w:hAnsi="Open Sans SemiBold" w:cs="Arial"/>
          <w:b/>
          <w:bCs/>
          <w:color w:val="000000"/>
          <w:sz w:val="18"/>
        </w:rPr>
        <w:t xml:space="preserve">       </w:t>
      </w:r>
      <w:r w:rsidRPr="0085092E">
        <w:rPr>
          <w:rFonts w:ascii="Open Sans SemiBold" w:eastAsia="Times New Roman" w:hAnsi="Open Sans SemiBold" w:cs="Arial"/>
          <w:color w:val="000000"/>
          <w:sz w:val="18"/>
        </w:rPr>
        <w:t xml:space="preserve"> </w:t>
      </w:r>
      <w:r w:rsidRPr="0085092E">
        <w:rPr>
          <w:rFonts w:ascii="Open Sans SemiBold" w:eastAsia="Times New Roman" w:hAnsi="Open Sans SemiBold" w:cs="Arial"/>
          <w:color w:val="000000"/>
          <w:sz w:val="18"/>
        </w:rPr>
        <w:sym w:font="Zapf Dingbats" w:char="F071"/>
      </w:r>
      <w:r w:rsidRPr="00D64B38">
        <w:rPr>
          <w:rFonts w:ascii="Open Sans SemiBold" w:eastAsia="Times New Roman" w:hAnsi="Open Sans SemiBold" w:cs="Arial"/>
          <w:b/>
          <w:bCs/>
          <w:color w:val="000000"/>
          <w:sz w:val="18"/>
        </w:rPr>
        <w:t xml:space="preserve"> </w:t>
      </w:r>
      <w:r w:rsidRPr="0079040A">
        <w:t xml:space="preserve">Outstanding      </w:t>
      </w:r>
      <w:r w:rsidRPr="0079040A">
        <w:sym w:font="Zapf Dingbats" w:char="F071"/>
      </w:r>
      <w:r w:rsidRPr="0079040A">
        <w:t xml:space="preserve"> Exceeds Expectations      </w:t>
      </w:r>
      <w:r w:rsidRPr="0079040A">
        <w:sym w:font="Zapf Dingbats" w:char="F071"/>
      </w:r>
      <w:r w:rsidRPr="0079040A">
        <w:t xml:space="preserve"> Meets Expectations      </w:t>
      </w:r>
      <w:r w:rsidRPr="0079040A">
        <w:sym w:font="Zapf Dingbats" w:char="F071"/>
      </w:r>
      <w:r w:rsidRPr="0079040A">
        <w:t xml:space="preserve"> Needs Improvement</w:t>
      </w:r>
    </w:p>
    <w:p w14:paraId="54FBE820" w14:textId="77777777" w:rsidR="00F23D82" w:rsidRDefault="00F23D82" w:rsidP="00053C1A">
      <w:pPr>
        <w:pStyle w:val="Heading4"/>
      </w:pPr>
      <w:r>
        <w:t>Comments</w:t>
      </w:r>
    </w:p>
    <w:p w14:paraId="1254BD21" w14:textId="1165A514" w:rsidR="00F23D82" w:rsidRPr="00622592" w:rsidRDefault="00F23D82" w:rsidP="000D6D15">
      <w:r>
        <w:rPr>
          <w:noProof/>
        </w:rPr>
        <mc:AlternateContent>
          <mc:Choice Requires="wps">
            <w:drawing>
              <wp:inline distT="0" distB="0" distL="0" distR="0" wp14:anchorId="5C52F1AD" wp14:editId="750E5A47">
                <wp:extent cx="6343650" cy="914400"/>
                <wp:effectExtent l="0" t="0" r="19050" b="19050"/>
                <wp:docPr id="333971075" name="Text Box 1"/>
                <wp:cNvGraphicFramePr/>
                <a:graphic xmlns:a="http://schemas.openxmlformats.org/drawingml/2006/main">
                  <a:graphicData uri="http://schemas.microsoft.com/office/word/2010/wordprocessingShape">
                    <wps:wsp>
                      <wps:cNvSpPr txBox="1"/>
                      <wps:spPr>
                        <a:xfrm>
                          <a:off x="0" y="0"/>
                          <a:ext cx="6343650" cy="914400"/>
                        </a:xfrm>
                        <a:prstGeom prst="rect">
                          <a:avLst/>
                        </a:prstGeom>
                        <a:noFill/>
                        <a:ln w="6350">
                          <a:solidFill>
                            <a:schemeClr val="tx1"/>
                          </a:solidFill>
                        </a:ln>
                      </wps:spPr>
                      <wps:txbx>
                        <w:txbxContent>
                          <w:p w14:paraId="5CFC4424" w14:textId="77777777" w:rsidR="00F23D82" w:rsidRDefault="00F23D82" w:rsidP="00F23D82"/>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5C52F1AD" id="_x0000_s1034" type="#_x0000_t202" style="width:499.5pt;height:1in;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QcZKLQIAAFsEAAAOAAAAZHJzL2Uyb0RvYy54bWysVE1vGjEQvVfqf7B8LwuE0BSxRJSIqlKU&#10;RCJVzsbrhZW8Htc27NJf32cvX0p7qnoxM37DfLw33ul9W2u2V85XZHI+6PU5U0ZSUZlNzn+8Lj/d&#10;ceaDMIXQZFTOD8rz+9nHD9PGTtSQtqQL5RiSGD9pbM63IdhJlnm5VbXwPbLKACzJ1SLAdZuscKJB&#10;9lpnw35/nDXkCutIKu9x+9CBfJbyl6WS4bksvQpM5xy9hXS6dK7jmc2mYrJxwm4reWxD/EMXtagM&#10;ip5TPYgg2M5Vf6SqK+nIUxl6kuqMyrKSKs2AaQb9d9OstsKqNAvI8fZMk/9/aeXTfmVfHAvtV2oh&#10;YCSksX7icRnnaUtXx190yoCDwsOZNtUGJnE5vhndjG8BSWBfBqNRP/GaXf5tnQ/fFNUsGjl3kCWx&#10;JfaPPqAiQk8hsZihZaV1kkYb1sQKSB8RT7oqIpicuCRqoR3bC8gb2tQ9cl1FwdMGBS4zRSu065ZV&#10;Rc7vTvOuqTiABkfdhngrlxV6fRQ+vAiHlcB4WPPwjKPUhJ7oaHG2Jffrb/cxHkoB5azBiuXc/9wJ&#10;pzjT3w00TFRhJ5Mzuv08RA13jayvEbOrF4QxB3hQViYzxgd9MktH9RtewzxWBSSMRG3wcjIXoVt8&#10;vCap5vMUhC20IjyalZUxdaQ1KvHavglnj3IFCP1Ep2UUk3eqdbGdbvNdoLJKkkaeO1aP9GODk9LH&#10;1xafyLWfoi7fhNlvAAAA//8DAFBLAwQUAAYACAAAACEAVX1CdtsAAAAFAQAADwAAAGRycy9kb3du&#10;cmV2LnhtbEyPQUvDQBCF70L/wzIFb3ZTCdLEbIoNKIL0kNSLt212TEJ3Z0N228Z/7+hFLwOP93jz&#10;vWI7OysuOIXBk4L1KgGB1HozUKfg/fB8twERoiajrSdU8IUBtuXiptC58Veq8dLETnAJhVwr6GMc&#10;cylD26PTYeVHJPY+/eR0ZDl10kz6yuXOyvskeZBOD8Qfej1i1WN7as5OQXUyO/lSb5q3ukrR2P3H&#10;/vA6KnW7nJ8eQUSc418YfvAZHUpmOvozmSCsAh4Sfy97WZaxPHIoTROQZSH/05ffAAAA//8DAFBL&#10;AQItABQABgAIAAAAIQC2gziS/gAAAOEBAAATAAAAAAAAAAAAAAAAAAAAAABbQ29udGVudF9UeXBl&#10;c10ueG1sUEsBAi0AFAAGAAgAAAAhADj9If/WAAAAlAEAAAsAAAAAAAAAAAAAAAAALwEAAF9yZWxz&#10;Ly5yZWxzUEsBAi0AFAAGAAgAAAAhAEhBxkotAgAAWwQAAA4AAAAAAAAAAAAAAAAALgIAAGRycy9l&#10;Mm9Eb2MueG1sUEsBAi0AFAAGAAgAAAAhAFV9QnbbAAAABQEAAA8AAAAAAAAAAAAAAAAAhwQAAGRy&#10;cy9kb3ducmV2LnhtbFBLBQYAAAAABAAEAPMAAACPBQAAAAA=&#10;" filled="f" strokecolor="#33006f [3213]" strokeweight=".5pt">
                <v:textbox>
                  <w:txbxContent>
                    <w:p w14:paraId="5CFC4424" w14:textId="77777777" w:rsidR="00F23D82" w:rsidRDefault="00F23D82" w:rsidP="00F23D82"/>
                  </w:txbxContent>
                </v:textbox>
                <w10:anchorlock/>
              </v:shape>
            </w:pict>
          </mc:Fallback>
        </mc:AlternateContent>
      </w:r>
      <w:r w:rsidR="000D6D15">
        <w:br w:type="page"/>
      </w:r>
    </w:p>
    <w:p w14:paraId="46A58C5D" w14:textId="350A8CB5" w:rsidR="001122D4" w:rsidRDefault="0067379A" w:rsidP="00D1260B">
      <w:pPr>
        <w:pStyle w:val="Heading3"/>
        <w:numPr>
          <w:ilvl w:val="0"/>
          <w:numId w:val="21"/>
        </w:numPr>
      </w:pPr>
      <w:r>
        <w:lastRenderedPageBreak/>
        <w:t>Safe work</w:t>
      </w:r>
      <w:r w:rsidR="001122D4">
        <w:tab/>
      </w:r>
    </w:p>
    <w:p w14:paraId="6D5A1BC5" w14:textId="438B9E62" w:rsidR="00767DC6" w:rsidRPr="000D6D15" w:rsidRDefault="008869B5" w:rsidP="000D6D15">
      <w:pPr>
        <w:autoSpaceDE w:val="0"/>
        <w:autoSpaceDN w:val="0"/>
        <w:adjustRightInd w:val="0"/>
        <w:rPr>
          <w:b/>
          <w:i/>
          <w:iCs/>
          <w:sz w:val="22"/>
          <w:szCs w:val="22"/>
        </w:rPr>
      </w:pPr>
      <w:r w:rsidRPr="000D6D15">
        <w:rPr>
          <w:rStyle w:val="Emphasis"/>
          <w:sz w:val="22"/>
          <w:szCs w:val="22"/>
        </w:rPr>
        <w:t xml:space="preserve">Question </w:t>
      </w:r>
      <w:r w:rsidR="0067379A" w:rsidRPr="000D6D15">
        <w:rPr>
          <w:rStyle w:val="Emphasis"/>
          <w:sz w:val="22"/>
          <w:szCs w:val="22"/>
        </w:rPr>
        <w:t>A</w:t>
      </w:r>
      <w:r w:rsidRPr="000D6D15">
        <w:rPr>
          <w:rStyle w:val="Emphasis"/>
          <w:sz w:val="22"/>
          <w:szCs w:val="22"/>
        </w:rPr>
        <w:t xml:space="preserve">: </w:t>
      </w:r>
      <w:r w:rsidR="00880B0C" w:rsidRPr="000D6D15">
        <w:rPr>
          <w:rStyle w:val="Emphasis"/>
          <w:b w:val="0"/>
          <w:bCs/>
          <w:sz w:val="22"/>
          <w:szCs w:val="22"/>
        </w:rPr>
        <w:t>Can you give me an example from a past job situation of a safety concern associated with the type of work you did?</w:t>
      </w:r>
    </w:p>
    <w:p w14:paraId="4C8523DE" w14:textId="58026F46" w:rsidR="00767DC6" w:rsidRDefault="009A1B18" w:rsidP="00053C1A">
      <w:pPr>
        <w:pStyle w:val="Heading4"/>
      </w:pPr>
      <w:r w:rsidRPr="00855A78">
        <w:t>Prompts</w:t>
      </w:r>
    </w:p>
    <w:p w14:paraId="20E71850" w14:textId="7E83A882" w:rsidR="008869B5" w:rsidRPr="002B2E8B" w:rsidRDefault="008869B5" w:rsidP="00E40422">
      <w:pPr>
        <w:pStyle w:val="Prompts"/>
      </w:pPr>
      <w:r w:rsidRPr="002B2E8B">
        <w:t xml:space="preserve">What </w:t>
      </w:r>
      <w:r w:rsidR="00880B0C">
        <w:t>did you do?</w:t>
      </w:r>
    </w:p>
    <w:p w14:paraId="5C9C6949" w14:textId="69361EFC" w:rsidR="008869B5" w:rsidRPr="002B2E8B" w:rsidRDefault="008869B5" w:rsidP="00E40422">
      <w:pPr>
        <w:pStyle w:val="Prompts"/>
      </w:pPr>
      <w:r w:rsidRPr="002B2E8B">
        <w:t>Wh</w:t>
      </w:r>
      <w:r w:rsidR="00880B0C">
        <w:t>o do you believe is most responsible for making sure safe work practices are followed?</w:t>
      </w:r>
    </w:p>
    <w:p w14:paraId="4A0C94A9" w14:textId="77777777" w:rsidR="008869B5" w:rsidRDefault="008869B5" w:rsidP="00053C1A">
      <w:pPr>
        <w:pStyle w:val="Heading4"/>
        <w:rPr>
          <w:rStyle w:val="Emphasis"/>
          <w:i w:val="0"/>
          <w:iCs w:val="0"/>
        </w:rPr>
      </w:pPr>
      <w:r w:rsidRPr="00855A78">
        <w:rPr>
          <w:rStyle w:val="Emphasis"/>
          <w:b/>
          <w:i w:val="0"/>
          <w:iCs w:val="0"/>
        </w:rPr>
        <w:t>Rating</w:t>
      </w:r>
    </w:p>
    <w:p w14:paraId="5FAFFEF2" w14:textId="77777777" w:rsidR="008869B5" w:rsidRPr="001122D4" w:rsidRDefault="008869B5" w:rsidP="008869B5">
      <w:r>
        <w:rPr>
          <w:rFonts w:ascii="Open Sans SemiBold" w:eastAsia="Times New Roman" w:hAnsi="Open Sans SemiBold" w:cs="Arial"/>
          <w:b/>
          <w:bCs/>
          <w:color w:val="000000"/>
          <w:sz w:val="18"/>
        </w:rPr>
        <w:t xml:space="preserve">       </w:t>
      </w:r>
      <w:r w:rsidRPr="0085092E">
        <w:rPr>
          <w:rFonts w:ascii="Open Sans SemiBold" w:eastAsia="Times New Roman" w:hAnsi="Open Sans SemiBold" w:cs="Arial"/>
          <w:color w:val="000000"/>
          <w:sz w:val="18"/>
        </w:rPr>
        <w:t xml:space="preserve"> </w:t>
      </w:r>
      <w:r w:rsidRPr="0085092E">
        <w:rPr>
          <w:rFonts w:ascii="Open Sans SemiBold" w:eastAsia="Times New Roman" w:hAnsi="Open Sans SemiBold" w:cs="Arial"/>
          <w:color w:val="000000"/>
          <w:sz w:val="18"/>
        </w:rPr>
        <w:sym w:font="Zapf Dingbats" w:char="F071"/>
      </w:r>
      <w:r w:rsidRPr="00D64B38">
        <w:rPr>
          <w:rFonts w:ascii="Open Sans SemiBold" w:eastAsia="Times New Roman" w:hAnsi="Open Sans SemiBold" w:cs="Arial"/>
          <w:b/>
          <w:bCs/>
          <w:color w:val="000000"/>
          <w:sz w:val="18"/>
        </w:rPr>
        <w:t xml:space="preserve"> </w:t>
      </w:r>
      <w:r w:rsidRPr="0079040A">
        <w:t xml:space="preserve">Outstanding      </w:t>
      </w:r>
      <w:r w:rsidRPr="0079040A">
        <w:sym w:font="Zapf Dingbats" w:char="F071"/>
      </w:r>
      <w:r w:rsidRPr="0079040A">
        <w:t xml:space="preserve"> Exceeds Expectations      </w:t>
      </w:r>
      <w:r w:rsidRPr="0079040A">
        <w:sym w:font="Zapf Dingbats" w:char="F071"/>
      </w:r>
      <w:r w:rsidRPr="0079040A">
        <w:t xml:space="preserve"> Meets Expectations      </w:t>
      </w:r>
      <w:r w:rsidRPr="0079040A">
        <w:sym w:font="Zapf Dingbats" w:char="F071"/>
      </w:r>
      <w:r w:rsidRPr="0079040A">
        <w:t xml:space="preserve"> Needs Improvement</w:t>
      </w:r>
    </w:p>
    <w:p w14:paraId="7DD464CC" w14:textId="77777777" w:rsidR="008869B5" w:rsidRDefault="008869B5" w:rsidP="00053C1A">
      <w:pPr>
        <w:pStyle w:val="Heading4"/>
      </w:pPr>
      <w:r>
        <w:t>Comments</w:t>
      </w:r>
    </w:p>
    <w:p w14:paraId="582BF2F9" w14:textId="77777777" w:rsidR="008869B5" w:rsidRPr="0079040A" w:rsidRDefault="008869B5" w:rsidP="008869B5">
      <w:r>
        <w:rPr>
          <w:noProof/>
        </w:rPr>
        <mc:AlternateContent>
          <mc:Choice Requires="wps">
            <w:drawing>
              <wp:inline distT="0" distB="0" distL="0" distR="0" wp14:anchorId="291526E1" wp14:editId="2B815936">
                <wp:extent cx="6343650" cy="914400"/>
                <wp:effectExtent l="0" t="0" r="19050" b="19050"/>
                <wp:docPr id="975614526" name="Text Box 1"/>
                <wp:cNvGraphicFramePr/>
                <a:graphic xmlns:a="http://schemas.openxmlformats.org/drawingml/2006/main">
                  <a:graphicData uri="http://schemas.microsoft.com/office/word/2010/wordprocessingShape">
                    <wps:wsp>
                      <wps:cNvSpPr txBox="1"/>
                      <wps:spPr>
                        <a:xfrm>
                          <a:off x="0" y="0"/>
                          <a:ext cx="6343650" cy="914400"/>
                        </a:xfrm>
                        <a:prstGeom prst="rect">
                          <a:avLst/>
                        </a:prstGeom>
                        <a:noFill/>
                        <a:ln w="6350">
                          <a:solidFill>
                            <a:schemeClr val="tx1"/>
                          </a:solidFill>
                        </a:ln>
                      </wps:spPr>
                      <wps:txbx>
                        <w:txbxContent>
                          <w:p w14:paraId="730F0CE0" w14:textId="77777777" w:rsidR="008869B5" w:rsidRDefault="008869B5" w:rsidP="008869B5"/>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291526E1" id="_x0000_s1035" type="#_x0000_t202" style="width:499.5pt;height:1in;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84mfLAIAAFsEAAAOAAAAZHJzL2Uyb0RvYy54bWysVE1vGjEQvVfqf7B8LwuE0BSxRJSIqlKU&#10;RCJVzsbrhZW8Htc27NJf32cvX0p7qnoxM37DfLw33ul9W2u2V85XZHI+6PU5U0ZSUZlNzn+8Lj/d&#10;ceaDMIXQZFTOD8rz+9nHD9PGTtSQtqQL5RiSGD9pbM63IdhJlnm5VbXwPbLKACzJ1SLAdZuscKJB&#10;9lpnw35/nDXkCutIKu9x+9CBfJbyl6WS4bksvQpM5xy9hXS6dK7jmc2mYrJxwm4reWxD/EMXtagM&#10;ip5TPYgg2M5Vf6SqK+nIUxl6kuqMyrKSKs2AaQb9d9OstsKqNAvI8fZMk/9/aeXTfmVfHAvtV2oh&#10;YCSksX7icRnnaUtXx190yoCDwsOZNtUGJnE5vhndjG8BSWBfBqNRP/GaXf5tnQ/fFNUsGjl3kCWx&#10;JfaPPqAiQk8hsZihZaV1kkYb1sQKSB8RT7oqIpicuCRqoR3bC8gb2tQ9cl1FwdMGBS4zRSu065ZV&#10;Bbo9zbum4gAaHHUb4q1cVuj1UfjwIhxWAuNhzcMzjlITeqKjxdmW3K+/3cd4KAWUswYrlnP/cyec&#10;4kx/N9AwUYWdTM7o9vMQNdw1sr5GzK5eEMYc4EFZmcwYH/TJLB3Vb3gN81gVkDAStcHLyVyEbvHx&#10;mqSaz1MQttCK8GhWVsbUkdaoxGv7Jpw9yhUg9BOdllFM3qnWxXa6zXeByipJGnnuWD3Sjw1OSh9f&#10;W3wi136KunwTZr8BAAD//wMAUEsDBBQABgAIAAAAIQBVfUJ22wAAAAUBAAAPAAAAZHJzL2Rvd25y&#10;ZXYueG1sTI9BS8NAEIXvQv/DMgVvdlMJ0sRsig0ogvSQ1Iu3bXZMQndnQ3bbxn/v6EUvA4/3ePO9&#10;Yjs7Ky44hcGTgvUqAYHUejNQp+D98Hy3ARGiJqOtJ1TwhQG25eKm0LnxV6rx0sROcAmFXCvoYxxz&#10;KUPbo9Nh5Uck9j795HRkOXXSTPrK5c7K+yR5kE4PxB96PWLVY3tqzk5BdTI7+VJvmre6StHY/cf+&#10;8Doqdbucnx5BRJzjXxh+8BkdSmY6+jOZIKwCHhJ/L3tZlrE8cihNE5BlIf/Tl98AAAD//wMAUEsB&#10;Ai0AFAAGAAgAAAAhALaDOJL+AAAA4QEAABMAAAAAAAAAAAAAAAAAAAAAAFtDb250ZW50X1R5cGVz&#10;XS54bWxQSwECLQAUAAYACAAAACEAOP0h/9YAAACUAQAACwAAAAAAAAAAAAAAAAAvAQAAX3JlbHMv&#10;LnJlbHNQSwECLQAUAAYACAAAACEAN/OJnywCAABbBAAADgAAAAAAAAAAAAAAAAAuAgAAZHJzL2Uy&#10;b0RvYy54bWxQSwECLQAUAAYACAAAACEAVX1CdtsAAAAFAQAADwAAAAAAAAAAAAAAAACGBAAAZHJz&#10;L2Rvd25yZXYueG1sUEsFBgAAAAAEAAQA8wAAAI4FAAAAAA==&#10;" filled="f" strokecolor="#33006f [3213]" strokeweight=".5pt">
                <v:textbox>
                  <w:txbxContent>
                    <w:p w14:paraId="730F0CE0" w14:textId="77777777" w:rsidR="008869B5" w:rsidRDefault="008869B5" w:rsidP="008869B5"/>
                  </w:txbxContent>
                </v:textbox>
                <w10:anchorlock/>
              </v:shape>
            </w:pict>
          </mc:Fallback>
        </mc:AlternateContent>
      </w:r>
    </w:p>
    <w:p w14:paraId="17850B49" w14:textId="7F73D5F8" w:rsidR="00043277" w:rsidRPr="00570140" w:rsidRDefault="00043277" w:rsidP="000E79F7">
      <w:pPr>
        <w:autoSpaceDE w:val="0"/>
        <w:autoSpaceDN w:val="0"/>
        <w:adjustRightInd w:val="0"/>
        <w:rPr>
          <w:rFonts w:eastAsia="Times New Roman" w:cs="Arial"/>
          <w:i/>
          <w:iCs/>
          <w:color w:val="000000"/>
          <w:sz w:val="22"/>
          <w:szCs w:val="22"/>
        </w:rPr>
      </w:pPr>
      <w:r w:rsidRPr="00570140">
        <w:rPr>
          <w:rFonts w:eastAsia="Times New Roman" w:cs="Arial"/>
          <w:b/>
          <w:bCs/>
          <w:i/>
          <w:iCs/>
          <w:color w:val="000000"/>
          <w:sz w:val="22"/>
          <w:szCs w:val="22"/>
        </w:rPr>
        <w:t>Question B:</w:t>
      </w:r>
      <w:r w:rsidRPr="00570140">
        <w:rPr>
          <w:rFonts w:eastAsia="Times New Roman" w:cs="Arial"/>
          <w:i/>
          <w:iCs/>
          <w:color w:val="000000"/>
          <w:sz w:val="22"/>
          <w:szCs w:val="22"/>
        </w:rPr>
        <w:t xml:space="preserve"> What skills</w:t>
      </w:r>
      <w:r w:rsidR="000E79F7" w:rsidRPr="00570140">
        <w:rPr>
          <w:rFonts w:eastAsia="Times New Roman" w:cs="Arial"/>
          <w:i/>
          <w:iCs/>
          <w:color w:val="000000"/>
          <w:sz w:val="22"/>
          <w:szCs w:val="22"/>
        </w:rPr>
        <w:t>, attitudes or behaviors will you bring to this position?</w:t>
      </w:r>
    </w:p>
    <w:p w14:paraId="1F0E15A0" w14:textId="3522EA58" w:rsidR="0060100E" w:rsidRDefault="0060100E" w:rsidP="00053C1A">
      <w:pPr>
        <w:pStyle w:val="Heading4"/>
      </w:pPr>
      <w:r>
        <w:t>Comments</w:t>
      </w:r>
    </w:p>
    <w:p w14:paraId="7A606AEC" w14:textId="77777777" w:rsidR="0060100E" w:rsidRPr="0079040A" w:rsidRDefault="0060100E" w:rsidP="0060100E">
      <w:r>
        <w:rPr>
          <w:noProof/>
        </w:rPr>
        <mc:AlternateContent>
          <mc:Choice Requires="wps">
            <w:drawing>
              <wp:inline distT="0" distB="0" distL="0" distR="0" wp14:anchorId="5FF2CABB" wp14:editId="25500965">
                <wp:extent cx="6343650" cy="914400"/>
                <wp:effectExtent l="0" t="0" r="19050" b="19050"/>
                <wp:docPr id="127536097" name="Text Box 1"/>
                <wp:cNvGraphicFramePr/>
                <a:graphic xmlns:a="http://schemas.openxmlformats.org/drawingml/2006/main">
                  <a:graphicData uri="http://schemas.microsoft.com/office/word/2010/wordprocessingShape">
                    <wps:wsp>
                      <wps:cNvSpPr txBox="1"/>
                      <wps:spPr>
                        <a:xfrm>
                          <a:off x="0" y="0"/>
                          <a:ext cx="6343650" cy="914400"/>
                        </a:xfrm>
                        <a:prstGeom prst="rect">
                          <a:avLst/>
                        </a:prstGeom>
                        <a:noFill/>
                        <a:ln w="6350">
                          <a:solidFill>
                            <a:schemeClr val="tx1"/>
                          </a:solidFill>
                        </a:ln>
                      </wps:spPr>
                      <wps:txbx>
                        <w:txbxContent>
                          <w:p w14:paraId="507D577D" w14:textId="5BD86FB1" w:rsidR="0060100E" w:rsidRDefault="0060100E" w:rsidP="0060100E"/>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5FF2CABB" id="_x0000_s1036" type="#_x0000_t202" style="width:499.5pt;height:1in;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CrXxKwIAAFwEAAAOAAAAZHJzL2Uyb0RvYy54bWysVE1vGjEQvVfqf7B8LwuE0BSxRJSIqlKU&#10;RCJVzsbrZVfyelzbsEt/fZ/Np9Keql7MjN8wH++Nd3rfNZrtlPM1mZwPen3OlJFU1GaT8x+vy093&#10;nPkgTCE0GZXzvfL8fvbxw7S1EzWkinShHEMS4yetzXkVgp1kmZeVaoTvkVUGYEmuEQGu22SFEy2y&#10;Nzob9vvjrCVXWEdSeY/bhwPIZyl/WSoZnsvSq8B0ztFbSKdL5zqe2WwqJhsnbFXLYxviH7poRG1Q&#10;9JzqQQTBtq7+I1VTS0eeytCT1GRUlrVUaQZMM+i/m2ZVCavSLCDH2zNN/v+llU+7lX1xLHRfqYOA&#10;kZDW+onHZZynK10Tf9EpAw4K92faVBeYxOX4ZnQzvgUkgX0ZjEb9xGt2+bd1PnxT1LBo5NxBlsSW&#10;2D36gIoIPYXEYoaWtdZJGm1YGysgfUQ86bqIYHLikqiFdmwnIG/oUvfIdRUFTxsUuMwUrdCtO1YX&#10;mDd1Gq/WVOzBg6PDingrlzWafRQ+vAiHncB82PPwjKPUhKboaHFWkfv1t/sYD6mActZix3Luf26F&#10;U5zp7wYiJq6wlMkZ3X4eooa7RtbXiNk2C8KcA7woK5MZ44M+maWj5g3PYR6rAhJGojaIOZmLcNh8&#10;PCep5vMUhDW0IjyalZUxdeQ1SvHavQlnj3oFKP1Ep20Uk3eyHWIPws23gco6aXph9cg/VjhJfXxu&#10;8Y1c+ynq8lGY/QYAAP//AwBQSwMEFAAGAAgAAAAhAFV9QnbbAAAABQEAAA8AAABkcnMvZG93bnJl&#10;di54bWxMj0FLw0AQhe9C/8MyBW92UwnSxGyKDSiC9JDUi7dtdkxCd2dDdtvGf+/oRS8Dj/d4871i&#10;OzsrLjiFwZOC9SoBgdR6M1Cn4P3wfLcBEaImo60nVPCFAbbl4qbQufFXqvHSxE5wCYVcK+hjHHMp&#10;Q9uj02HlRyT2Pv3kdGQ5ddJM+srlzsr7JHmQTg/EH3o9YtVje2rOTkF1Mjv5Um+at7pK0dj9x/7w&#10;Oip1u5yfHkFEnONfGH7wGR1KZjr6M5kgrAIeEn8ve1mWsTxyKE0TkGUh/9OX3wAAAP//AwBQSwEC&#10;LQAUAAYACAAAACEAtoM4kv4AAADhAQAAEwAAAAAAAAAAAAAAAAAAAAAAW0NvbnRlbnRfVHlwZXNd&#10;LnhtbFBLAQItABQABgAIAAAAIQA4/SH/1gAAAJQBAAALAAAAAAAAAAAAAAAAAC8BAABfcmVscy8u&#10;cmVsc1BLAQItABQABgAIAAAAIQBECrXxKwIAAFwEAAAOAAAAAAAAAAAAAAAAAC4CAABkcnMvZTJv&#10;RG9jLnhtbFBLAQItABQABgAIAAAAIQBVfUJ22wAAAAUBAAAPAAAAAAAAAAAAAAAAAIUEAABkcnMv&#10;ZG93bnJldi54bWxQSwUGAAAAAAQABADzAAAAjQUAAAAA&#10;" filled="f" strokecolor="#33006f [3213]" strokeweight=".5pt">
                <v:textbox>
                  <w:txbxContent>
                    <w:p w14:paraId="507D577D" w14:textId="5BD86FB1" w:rsidR="0060100E" w:rsidRDefault="0060100E" w:rsidP="0060100E"/>
                  </w:txbxContent>
                </v:textbox>
                <w10:anchorlock/>
              </v:shape>
            </w:pict>
          </mc:Fallback>
        </mc:AlternateContent>
      </w:r>
    </w:p>
    <w:p w14:paraId="42F7C1C1" w14:textId="41C13824" w:rsidR="00B82B12" w:rsidRPr="00570140" w:rsidRDefault="00E06993" w:rsidP="00B82B12">
      <w:pPr>
        <w:autoSpaceDE w:val="0"/>
        <w:autoSpaceDN w:val="0"/>
        <w:adjustRightInd w:val="0"/>
        <w:rPr>
          <w:rFonts w:eastAsia="Times New Roman" w:cs="Arial"/>
          <w:b/>
          <w:bCs/>
          <w:i/>
          <w:iCs/>
          <w:color w:val="000000"/>
          <w:sz w:val="22"/>
          <w:szCs w:val="22"/>
        </w:rPr>
      </w:pPr>
      <w:r w:rsidRPr="00570140">
        <w:rPr>
          <w:rFonts w:eastAsia="Times New Roman" w:cs="Arial"/>
          <w:b/>
          <w:bCs/>
          <w:i/>
          <w:iCs/>
          <w:color w:val="000000"/>
          <w:sz w:val="22"/>
          <w:szCs w:val="22"/>
        </w:rPr>
        <w:t xml:space="preserve">Question </w:t>
      </w:r>
      <w:r w:rsidR="00043277" w:rsidRPr="00570140">
        <w:rPr>
          <w:rFonts w:eastAsia="Times New Roman" w:cs="Arial"/>
          <w:b/>
          <w:bCs/>
          <w:i/>
          <w:iCs/>
          <w:color w:val="000000"/>
          <w:sz w:val="22"/>
          <w:szCs w:val="22"/>
        </w:rPr>
        <w:t>C</w:t>
      </w:r>
      <w:r w:rsidRPr="00570140">
        <w:rPr>
          <w:rFonts w:eastAsia="Times New Roman" w:cs="Arial"/>
          <w:b/>
          <w:bCs/>
          <w:i/>
          <w:iCs/>
          <w:color w:val="000000"/>
          <w:sz w:val="22"/>
          <w:szCs w:val="22"/>
        </w:rPr>
        <w:t xml:space="preserve">: </w:t>
      </w:r>
      <w:r w:rsidR="00043277" w:rsidRPr="00570140">
        <w:rPr>
          <w:rFonts w:eastAsia="Times New Roman" w:cs="Arial"/>
          <w:i/>
          <w:iCs/>
          <w:color w:val="000000"/>
          <w:sz w:val="22"/>
          <w:szCs w:val="22"/>
        </w:rPr>
        <w:t>what expectations do you have of UW as a future employer?</w:t>
      </w:r>
    </w:p>
    <w:p w14:paraId="7D4F98B6" w14:textId="77777777" w:rsidR="00E06993" w:rsidRDefault="00E06993" w:rsidP="00053C1A">
      <w:pPr>
        <w:pStyle w:val="Heading4"/>
      </w:pPr>
      <w:r>
        <w:t>Comments</w:t>
      </w:r>
    </w:p>
    <w:p w14:paraId="71A2710E" w14:textId="270CD972" w:rsidR="000D6D15" w:rsidRDefault="00E06993" w:rsidP="00E06993">
      <w:r>
        <w:rPr>
          <w:noProof/>
        </w:rPr>
        <mc:AlternateContent>
          <mc:Choice Requires="wps">
            <w:drawing>
              <wp:inline distT="0" distB="0" distL="0" distR="0" wp14:anchorId="7FD8187F" wp14:editId="2030CE6E">
                <wp:extent cx="6343650" cy="914400"/>
                <wp:effectExtent l="0" t="0" r="19050" b="19050"/>
                <wp:docPr id="343290020" name="Text Box 1"/>
                <wp:cNvGraphicFramePr/>
                <a:graphic xmlns:a="http://schemas.openxmlformats.org/drawingml/2006/main">
                  <a:graphicData uri="http://schemas.microsoft.com/office/word/2010/wordprocessingShape">
                    <wps:wsp>
                      <wps:cNvSpPr txBox="1"/>
                      <wps:spPr>
                        <a:xfrm>
                          <a:off x="0" y="0"/>
                          <a:ext cx="6343650" cy="914400"/>
                        </a:xfrm>
                        <a:prstGeom prst="rect">
                          <a:avLst/>
                        </a:prstGeom>
                        <a:noFill/>
                        <a:ln w="6350">
                          <a:solidFill>
                            <a:schemeClr val="tx1"/>
                          </a:solidFill>
                        </a:ln>
                      </wps:spPr>
                      <wps:txbx>
                        <w:txbxContent>
                          <w:p w14:paraId="2B303FFA" w14:textId="77777777" w:rsidR="00E06993" w:rsidRDefault="00E06993" w:rsidP="00E06993"/>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7FD8187F" id="_x0000_s1037" type="#_x0000_t202" style="width:499.5pt;height:1in;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uPokLAIAAFwEAAAOAAAAZHJzL2Uyb0RvYy54bWysVE1vGjEQvVfqf7B8LwuE0BSxRJSIqlKU&#10;RCJVzsbrhZW8Htc27NJf32cvX0p7qnoxM37DfLw33ul9W2u2V85XZHI+6PU5U0ZSUZlNzn+8Lj/d&#10;ceaDMIXQZFTOD8rz+9nHD9PGTtSQtqQL5RiSGD9pbM63IdhJlnm5VbXwPbLKACzJ1SLAdZuscKJB&#10;9lpnw35/nDXkCutIKu9x+9CBfJbyl6WS4bksvQpM5xy9hXS6dK7jmc2mYrJxwm4reWxD/EMXtagM&#10;ip5TPYgg2M5Vf6SqK+nIUxl6kuqMyrKSKs2AaQb9d9OstsKqNAvI8fZMk/9/aeXTfmVfHAvtV2oh&#10;YCSksX7icRnnaUtXx190yoCDwsOZNtUGJnE5vhndjG8BSWBfBqNRP/GaXf5tnQ/fFNUsGjl3kCWx&#10;JfaPPqAiQk8hsZihZaV1kkYb1sQKSB8RT7oqIpicuCRqoR3bC8gb2tQ9cl1FwdMGBS4zRSu065ZV&#10;BeY9D7ym4gAeHHUr4q1cVmj2UfjwIhx2AvNhz8MzjlITmqKjxdmW3K+/3cd4SAWUswY7lnP/cyec&#10;4kx/NxAxcYWlTM7o9vMQNdw1sr5GzK5eEOYc4EVZmcwYH/TJLB3Vb3gO81gVkDAStUHMyVyEbvPx&#10;nKSaz1MQ1tCK8GhWVsbUkdcoxWv7Jpw96hWg9BOdtlFM3snWxXbCzXeByippGonuWD3yjxVOUh+f&#10;W3wj136KunwUZr8BAAD//wMAUEsDBBQABgAIAAAAIQBVfUJ22wAAAAUBAAAPAAAAZHJzL2Rvd25y&#10;ZXYueG1sTI9BS8NAEIXvQv/DMgVvdlMJ0sRsig0ogvSQ1Iu3bXZMQndnQ3bbxn/v6EUvA4/3ePO9&#10;Yjs7Ky44hcGTgvUqAYHUejNQp+D98Hy3ARGiJqOtJ1TwhQG25eKm0LnxV6rx0sROcAmFXCvoYxxz&#10;KUPbo9Nh5Uck9j795HRkOXXSTPrK5c7K+yR5kE4PxB96PWLVY3tqzk5BdTI7+VJvmre6StHY/cf+&#10;8Doqdbucnx5BRJzjXxh+8BkdSmY6+jOZIKwCHhJ/L3tZlrE8cihNE5BlIf/Tl98AAAD//wMAUEsB&#10;Ai0AFAAGAAgAAAAhALaDOJL+AAAA4QEAABMAAAAAAAAAAAAAAAAAAAAAAFtDb250ZW50X1R5cGVz&#10;XS54bWxQSwECLQAUAAYACAAAACEAOP0h/9YAAACUAQAACwAAAAAAAAAAAAAAAAAvAQAAX3JlbHMv&#10;LnJlbHNQSwECLQAUAAYACAAAACEAO7j6JCwCAABcBAAADgAAAAAAAAAAAAAAAAAuAgAAZHJzL2Uy&#10;b0RvYy54bWxQSwECLQAUAAYACAAAACEAVX1CdtsAAAAFAQAADwAAAAAAAAAAAAAAAACGBAAAZHJz&#10;L2Rvd25yZXYueG1sUEsFBgAAAAAEAAQA8wAAAI4FAAAAAA==&#10;" filled="f" strokecolor="#33006f [3213]" strokeweight=".5pt">
                <v:textbox>
                  <w:txbxContent>
                    <w:p w14:paraId="2B303FFA" w14:textId="77777777" w:rsidR="00E06993" w:rsidRDefault="00E06993" w:rsidP="00E06993"/>
                  </w:txbxContent>
                </v:textbox>
                <w10:anchorlock/>
              </v:shape>
            </w:pict>
          </mc:Fallback>
        </mc:AlternateContent>
      </w:r>
      <w:r w:rsidR="000D6D15">
        <w:br w:type="page"/>
      </w:r>
    </w:p>
    <w:p w14:paraId="32FEB724" w14:textId="77777777" w:rsidR="00E06993" w:rsidRPr="0079040A" w:rsidRDefault="00E06993" w:rsidP="00E06993"/>
    <w:p w14:paraId="6BB12425" w14:textId="5CFF55FB" w:rsidR="007B7D68" w:rsidRDefault="00BA728B" w:rsidP="00D1260B">
      <w:pPr>
        <w:pStyle w:val="Heading3"/>
        <w:numPr>
          <w:ilvl w:val="0"/>
          <w:numId w:val="21"/>
        </w:numPr>
        <w:rPr>
          <w:rStyle w:val="Emphasis"/>
          <w:b/>
          <w:i w:val="0"/>
          <w:iCs w:val="0"/>
        </w:rPr>
      </w:pPr>
      <w:bookmarkStart w:id="8" w:name="_Toc217901142"/>
      <w:r w:rsidRPr="00F11FA7">
        <w:rPr>
          <w:rStyle w:val="Emphasis"/>
          <w:b/>
          <w:i w:val="0"/>
          <w:iCs w:val="0"/>
        </w:rPr>
        <w:t>Role Play</w:t>
      </w:r>
      <w:bookmarkEnd w:id="8"/>
    </w:p>
    <w:p w14:paraId="70C02C86" w14:textId="6AE20588" w:rsidR="008C281A" w:rsidRDefault="008C281A" w:rsidP="008C281A">
      <w:pPr>
        <w:rPr>
          <w:rFonts w:eastAsia="Times New Roman" w:cs="Arial"/>
          <w:b/>
          <w:bCs/>
          <w:i/>
          <w:color w:val="000000"/>
          <w:sz w:val="21"/>
        </w:rPr>
      </w:pPr>
      <w:r>
        <w:rPr>
          <w:rFonts w:eastAsia="Times New Roman" w:cs="Arial"/>
          <w:b/>
          <w:bCs/>
          <w:i/>
          <w:color w:val="000000"/>
          <w:sz w:val="21"/>
        </w:rPr>
        <w:t xml:space="preserve">Use the example below or a common situation that a person in the position would typically encounter and role-play with the candidate to assess how they respond to the situation. </w:t>
      </w:r>
    </w:p>
    <w:p w14:paraId="1778F815" w14:textId="55E268E8" w:rsidR="008C281A" w:rsidRPr="00E97395" w:rsidRDefault="009E4C17" w:rsidP="00053C1A">
      <w:pPr>
        <w:pStyle w:val="Heading4"/>
      </w:pPr>
      <w:r>
        <w:t>Scenario</w:t>
      </w:r>
    </w:p>
    <w:p w14:paraId="554437ED" w14:textId="77777777" w:rsidR="009A48E4" w:rsidRDefault="00902FFE" w:rsidP="001C7F1F">
      <w:pPr>
        <w:rPr>
          <w:iCs/>
          <w:sz w:val="21"/>
          <w:szCs w:val="21"/>
        </w:rPr>
      </w:pPr>
      <w:r w:rsidRPr="00902FFE">
        <w:rPr>
          <w:iCs/>
          <w:sz w:val="21"/>
          <w:szCs w:val="21"/>
        </w:rPr>
        <w:t>You are standing in the corridor waiting for a colleague</w:t>
      </w:r>
      <w:r>
        <w:rPr>
          <w:iCs/>
          <w:sz w:val="21"/>
          <w:szCs w:val="21"/>
        </w:rPr>
        <w:t xml:space="preserve"> when a</w:t>
      </w:r>
      <w:r w:rsidRPr="00902FFE">
        <w:rPr>
          <w:iCs/>
          <w:sz w:val="21"/>
          <w:szCs w:val="21"/>
        </w:rPr>
        <w:t>n older couple approaches you. The man is having difficulty walking and is holding on his wife’s arm. Your role is to play the staff member</w:t>
      </w:r>
      <w:r>
        <w:rPr>
          <w:iCs/>
          <w:sz w:val="21"/>
          <w:szCs w:val="21"/>
        </w:rPr>
        <w:t>.</w:t>
      </w:r>
    </w:p>
    <w:p w14:paraId="370DDD8B" w14:textId="77777777" w:rsidR="00295FC3" w:rsidRDefault="00295FC3" w:rsidP="00295FC3">
      <w:pPr>
        <w:ind w:left="720"/>
        <w:rPr>
          <w:i/>
          <w:sz w:val="21"/>
          <w:szCs w:val="21"/>
        </w:rPr>
      </w:pPr>
      <w:r w:rsidRPr="001F7EB0">
        <w:rPr>
          <w:i/>
          <w:sz w:val="21"/>
          <w:szCs w:val="21"/>
        </w:rPr>
        <w:t xml:space="preserve">Male Patient: </w:t>
      </w:r>
    </w:p>
    <w:p w14:paraId="46604CAB" w14:textId="32991D82" w:rsidR="00902FFE" w:rsidRPr="00295FC3" w:rsidRDefault="00295FC3" w:rsidP="00295FC3">
      <w:pPr>
        <w:numPr>
          <w:ilvl w:val="0"/>
          <w:numId w:val="23"/>
        </w:numPr>
        <w:rPr>
          <w:i/>
          <w:sz w:val="21"/>
          <w:szCs w:val="21"/>
        </w:rPr>
      </w:pPr>
      <w:r>
        <w:rPr>
          <w:i/>
          <w:sz w:val="21"/>
          <w:szCs w:val="21"/>
        </w:rPr>
        <w:t>“Excuse me.</w:t>
      </w:r>
      <w:r w:rsidRPr="001F7EB0">
        <w:rPr>
          <w:i/>
          <w:sz w:val="21"/>
          <w:szCs w:val="21"/>
        </w:rPr>
        <w:t xml:space="preserve"> I’m here to see Dr. Friend. I know his office has moved but I’m not sure where he’s located.”</w:t>
      </w:r>
    </w:p>
    <w:p w14:paraId="4FE9F9F2" w14:textId="77777777" w:rsidR="008F4282" w:rsidRPr="001F7EB0" w:rsidRDefault="008F4282" w:rsidP="008F4282">
      <w:pPr>
        <w:ind w:firstLine="720"/>
        <w:rPr>
          <w:i/>
          <w:sz w:val="21"/>
          <w:szCs w:val="21"/>
        </w:rPr>
      </w:pPr>
      <w:bookmarkStart w:id="9" w:name="_Toc217901143"/>
      <w:r w:rsidRPr="001F7EB0">
        <w:rPr>
          <w:i/>
          <w:sz w:val="21"/>
          <w:szCs w:val="21"/>
        </w:rPr>
        <w:t>Staff Member:</w:t>
      </w:r>
    </w:p>
    <w:p w14:paraId="0B90687E" w14:textId="71A7F7EC" w:rsidR="008F4282" w:rsidRPr="00295FC3" w:rsidRDefault="008F4282" w:rsidP="008F4282">
      <w:pPr>
        <w:numPr>
          <w:ilvl w:val="0"/>
          <w:numId w:val="22"/>
        </w:numPr>
        <w:rPr>
          <w:i/>
          <w:sz w:val="21"/>
          <w:szCs w:val="21"/>
        </w:rPr>
      </w:pPr>
      <w:r w:rsidRPr="001F7EB0">
        <w:rPr>
          <w:i/>
          <w:sz w:val="21"/>
          <w:szCs w:val="21"/>
        </w:rPr>
        <w:t>“Do you know what clinic he’s with?”</w:t>
      </w:r>
    </w:p>
    <w:p w14:paraId="3E055CF3" w14:textId="77777777" w:rsidR="008F4282" w:rsidRPr="001F7EB0" w:rsidRDefault="008F4282" w:rsidP="008F4282">
      <w:pPr>
        <w:ind w:firstLine="720"/>
        <w:rPr>
          <w:i/>
          <w:sz w:val="21"/>
          <w:szCs w:val="21"/>
        </w:rPr>
      </w:pPr>
      <w:r w:rsidRPr="001F7EB0">
        <w:rPr>
          <w:i/>
          <w:sz w:val="21"/>
          <w:szCs w:val="21"/>
        </w:rPr>
        <w:t>Patient’s Wife:</w:t>
      </w:r>
    </w:p>
    <w:p w14:paraId="6ECBB270" w14:textId="5690A18D" w:rsidR="008F4282" w:rsidRDefault="008F4282" w:rsidP="008F4282">
      <w:pPr>
        <w:numPr>
          <w:ilvl w:val="0"/>
          <w:numId w:val="22"/>
        </w:numPr>
        <w:rPr>
          <w:i/>
          <w:sz w:val="21"/>
          <w:szCs w:val="21"/>
        </w:rPr>
      </w:pPr>
      <w:r w:rsidRPr="001F7EB0">
        <w:rPr>
          <w:i/>
          <w:sz w:val="21"/>
          <w:szCs w:val="21"/>
        </w:rPr>
        <w:t xml:space="preserve">“He </w:t>
      </w:r>
      <w:r>
        <w:rPr>
          <w:i/>
          <w:sz w:val="21"/>
          <w:szCs w:val="21"/>
        </w:rPr>
        <w:t xml:space="preserve">used to be on the sixth floor. This place is so darn big!! (He’s slightly exasperated). </w:t>
      </w:r>
      <w:r w:rsidRPr="001F7EB0">
        <w:rPr>
          <w:i/>
          <w:sz w:val="21"/>
          <w:szCs w:val="21"/>
        </w:rPr>
        <w:t xml:space="preserve">All we ever do is get lost and then we </w:t>
      </w:r>
      <w:r w:rsidR="00D1260B" w:rsidRPr="001F7EB0">
        <w:rPr>
          <w:i/>
          <w:sz w:val="21"/>
          <w:szCs w:val="21"/>
        </w:rPr>
        <w:t>must</w:t>
      </w:r>
      <w:r w:rsidRPr="001F7EB0">
        <w:rPr>
          <w:i/>
          <w:sz w:val="21"/>
          <w:szCs w:val="21"/>
        </w:rPr>
        <w:t xml:space="preserve"> wait so long when we finally get there.”</w:t>
      </w:r>
    </w:p>
    <w:p w14:paraId="199C0FC4" w14:textId="77777777" w:rsidR="00570140" w:rsidRDefault="00570140" w:rsidP="00570140">
      <w:pPr>
        <w:ind w:left="720"/>
        <w:rPr>
          <w:i/>
          <w:sz w:val="21"/>
          <w:szCs w:val="21"/>
        </w:rPr>
      </w:pPr>
      <w:r w:rsidRPr="001F7EB0">
        <w:rPr>
          <w:i/>
          <w:sz w:val="21"/>
          <w:szCs w:val="21"/>
        </w:rPr>
        <w:t xml:space="preserve">Staff Member:  </w:t>
      </w:r>
    </w:p>
    <w:p w14:paraId="311B8D6B" w14:textId="2BD14AA5" w:rsidR="00295FC3" w:rsidRPr="00D1260B" w:rsidRDefault="00570140" w:rsidP="00D1260B">
      <w:pPr>
        <w:numPr>
          <w:ilvl w:val="0"/>
          <w:numId w:val="22"/>
        </w:numPr>
        <w:rPr>
          <w:i/>
          <w:sz w:val="21"/>
          <w:szCs w:val="21"/>
        </w:rPr>
      </w:pPr>
      <w:r w:rsidRPr="001F7EB0">
        <w:rPr>
          <w:i/>
          <w:sz w:val="21"/>
          <w:szCs w:val="21"/>
        </w:rPr>
        <w:t>(How would you respond?)</w:t>
      </w:r>
    </w:p>
    <w:p w14:paraId="56BE84C8" w14:textId="61EC7156" w:rsidR="00F11FA7" w:rsidRDefault="00F508E3" w:rsidP="00BB56AF">
      <w:pPr>
        <w:pStyle w:val="Heading3"/>
      </w:pPr>
      <w:r>
        <w:t>Communication</w:t>
      </w:r>
      <w:bookmarkEnd w:id="9"/>
    </w:p>
    <w:p w14:paraId="0ABC68F0" w14:textId="4DB0A50B" w:rsidR="00F508E3" w:rsidRPr="00BB56AF" w:rsidRDefault="00F508E3" w:rsidP="00053C1A">
      <w:pPr>
        <w:pStyle w:val="Heading4"/>
      </w:pPr>
      <w:r w:rsidRPr="00BB56AF">
        <w:t xml:space="preserve">Prompts </w:t>
      </w:r>
    </w:p>
    <w:p w14:paraId="7AA13A01" w14:textId="00D8F5D4" w:rsidR="00BB56AF" w:rsidRDefault="00BB56AF" w:rsidP="00BB56AF">
      <w:pPr>
        <w:pStyle w:val="Prompts"/>
      </w:pPr>
      <w:r>
        <w:t xml:space="preserve">What would you do and </w:t>
      </w:r>
      <w:proofErr w:type="gramStart"/>
      <w:r>
        <w:t>say</w:t>
      </w:r>
      <w:proofErr w:type="gramEnd"/>
      <w:r>
        <w:t>?</w:t>
      </w:r>
    </w:p>
    <w:p w14:paraId="345F66C7" w14:textId="523B535A" w:rsidR="00BB56AF" w:rsidRDefault="00BB56AF" w:rsidP="00BB56AF">
      <w:pPr>
        <w:pStyle w:val="Prompts"/>
      </w:pPr>
      <w:r>
        <w:t>What questions might you ask?</w:t>
      </w:r>
    </w:p>
    <w:p w14:paraId="283B95A7" w14:textId="77777777" w:rsidR="00BB56AF" w:rsidRDefault="00BB56AF" w:rsidP="00053C1A">
      <w:pPr>
        <w:pStyle w:val="Heading4"/>
        <w:rPr>
          <w:rStyle w:val="Emphasis"/>
          <w:i w:val="0"/>
          <w:iCs w:val="0"/>
        </w:rPr>
      </w:pPr>
      <w:r w:rsidRPr="00855A78">
        <w:rPr>
          <w:rStyle w:val="Emphasis"/>
          <w:b/>
          <w:i w:val="0"/>
          <w:iCs w:val="0"/>
        </w:rPr>
        <w:t>Rating</w:t>
      </w:r>
    </w:p>
    <w:p w14:paraId="10E8FE10" w14:textId="77777777" w:rsidR="00BB56AF" w:rsidRPr="001122D4" w:rsidRDefault="00BB56AF" w:rsidP="00BB56AF">
      <w:r>
        <w:rPr>
          <w:rFonts w:ascii="Open Sans SemiBold" w:eastAsia="Times New Roman" w:hAnsi="Open Sans SemiBold" w:cs="Arial"/>
          <w:b/>
          <w:bCs/>
          <w:color w:val="000000"/>
          <w:sz w:val="18"/>
        </w:rPr>
        <w:t xml:space="preserve">       </w:t>
      </w:r>
      <w:r w:rsidRPr="0060100E">
        <w:rPr>
          <w:rFonts w:ascii="Open Sans SemiBold" w:eastAsia="Times New Roman" w:hAnsi="Open Sans SemiBold" w:cs="Arial"/>
          <w:color w:val="000000"/>
          <w:sz w:val="18"/>
        </w:rPr>
        <w:t xml:space="preserve"> </w:t>
      </w:r>
      <w:r w:rsidRPr="0060100E">
        <w:rPr>
          <w:rFonts w:ascii="Open Sans SemiBold" w:eastAsia="Times New Roman" w:hAnsi="Open Sans SemiBold" w:cs="Arial"/>
          <w:color w:val="000000"/>
          <w:sz w:val="18"/>
        </w:rPr>
        <w:sym w:font="Zapf Dingbats" w:char="F071"/>
      </w:r>
      <w:r w:rsidRPr="00D64B38">
        <w:rPr>
          <w:rFonts w:ascii="Open Sans SemiBold" w:eastAsia="Times New Roman" w:hAnsi="Open Sans SemiBold" w:cs="Arial"/>
          <w:b/>
          <w:bCs/>
          <w:color w:val="000000"/>
          <w:sz w:val="18"/>
        </w:rPr>
        <w:t xml:space="preserve"> </w:t>
      </w:r>
      <w:r w:rsidRPr="0079040A">
        <w:t xml:space="preserve">Outstanding      </w:t>
      </w:r>
      <w:r w:rsidRPr="0079040A">
        <w:sym w:font="Zapf Dingbats" w:char="F071"/>
      </w:r>
      <w:r w:rsidRPr="0079040A">
        <w:t xml:space="preserve"> Exceeds Expectations      </w:t>
      </w:r>
      <w:r w:rsidRPr="0079040A">
        <w:sym w:font="Zapf Dingbats" w:char="F071"/>
      </w:r>
      <w:r w:rsidRPr="0079040A">
        <w:t xml:space="preserve"> Meets Expectations      </w:t>
      </w:r>
      <w:r w:rsidRPr="0079040A">
        <w:sym w:font="Zapf Dingbats" w:char="F071"/>
      </w:r>
      <w:r w:rsidRPr="0079040A">
        <w:t xml:space="preserve"> Needs Improvement</w:t>
      </w:r>
    </w:p>
    <w:p w14:paraId="55676FD9" w14:textId="77777777" w:rsidR="00BB56AF" w:rsidRDefault="00BB56AF" w:rsidP="00053C1A">
      <w:pPr>
        <w:pStyle w:val="Heading4"/>
      </w:pPr>
      <w:r>
        <w:t>Comments</w:t>
      </w:r>
    </w:p>
    <w:p w14:paraId="7C3AAEF8" w14:textId="77777777" w:rsidR="00BB56AF" w:rsidRPr="0079040A" w:rsidRDefault="00BB56AF" w:rsidP="00BB56AF">
      <w:r>
        <w:rPr>
          <w:noProof/>
        </w:rPr>
        <mc:AlternateContent>
          <mc:Choice Requires="wps">
            <w:drawing>
              <wp:inline distT="0" distB="0" distL="0" distR="0" wp14:anchorId="725769CF" wp14:editId="4869492A">
                <wp:extent cx="6343650" cy="857250"/>
                <wp:effectExtent l="0" t="0" r="19050" b="19050"/>
                <wp:docPr id="636806237" name="Text Box 1"/>
                <wp:cNvGraphicFramePr/>
                <a:graphic xmlns:a="http://schemas.openxmlformats.org/drawingml/2006/main">
                  <a:graphicData uri="http://schemas.microsoft.com/office/word/2010/wordprocessingShape">
                    <wps:wsp>
                      <wps:cNvSpPr txBox="1"/>
                      <wps:spPr>
                        <a:xfrm>
                          <a:off x="0" y="0"/>
                          <a:ext cx="6343650" cy="857250"/>
                        </a:xfrm>
                        <a:prstGeom prst="rect">
                          <a:avLst/>
                        </a:prstGeom>
                        <a:noFill/>
                        <a:ln w="6350">
                          <a:solidFill>
                            <a:schemeClr val="tx1"/>
                          </a:solidFill>
                        </a:ln>
                      </wps:spPr>
                      <wps:txbx>
                        <w:txbxContent>
                          <w:p w14:paraId="6663D566" w14:textId="77777777" w:rsidR="00BB56AF" w:rsidRDefault="00BB56AF" w:rsidP="00BB56A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725769CF" id="_x0000_s1038" type="#_x0000_t202" style="width:499.5pt;height:6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0OhbLQIAAFwEAAAOAAAAZHJzL2Uyb0RvYy54bWysVE1vGjEQvVfqf7B8LwuE0BSxRJSIqlKU&#10;RCJVzsbrhZW8Htc27NJf32cvX0p7qnoxM55hPt573ul9W2u2V85XZHI+6PU5U0ZSUZlNzn+8Lj/d&#10;ceaDMIXQZFTOD8rz+9nHD9PGTtSQtqQL5RiKGD9pbM63IdhJlnm5VbXwPbLKIFiSq0WA6zZZ4USD&#10;6rXOhv3+OGvIFdaRVN7j9qEL8lmqX5ZKhuey9CownXPMFtLp0rmOZzabisnGCbut5HEM8Q9T1KIy&#10;aHou9SCCYDtX/VGqrqQjT2XoSaozKstKqrQDthn0322z2gqr0i4Ax9szTP7/lZVP+5V9cSy0X6kF&#10;gRGQxvqJx2Xcpy1dHX8xKUMcEB7OsKk2MInL8c3oZnyLkETs7vbzEDbKZJd/W+fDN0U1i0bOHWhJ&#10;aIn9ow9d6iklNjO0rLRO1GjDmtgBJWPEk66KGExOFIlaaMf2AvSGNk2PtldZ8LTBLJedohXadcuq&#10;AvsOTwuvqTgAB0edRLyVywrDPgofXoSDJrAfdB6ecZSaMBQdLc625H797T7mgypEOWugsZz7nzvh&#10;FGf6uwGJXwajURRlckYADo67jqyvI2ZXLwh7DvCirExmzA/6ZJaO6jc8h3nsipAwEr0BzMlchE75&#10;eE5SzecpCTK0IjyalZWxdMQ1UvHavglnj3wFMP1EJzWKyTvautyOuPkuUFklTiPQHapH/CHhpIrj&#10;c4tv5NpPWZePwuw3AAAA//8DAFBLAwQUAAYACAAAACEAS8DCetwAAAAFAQAADwAAAGRycy9kb3du&#10;cmV2LnhtbEyPzWrDMBCE74W+g9hAb42c/hG7lkNraAmUHOz00ptibW0TaWUsJXHfPtte0svCMMPs&#10;N/lqclYccQy9JwWLeQICqfGmp1bB5/btdgkiRE1GW0+o4AcDrIrrq1xnxp+owmMdW8ElFDKtoItx&#10;yKQMTYdOh7kfkNj79qPTkeXYSjPqE5c7K++S5Ek63RN/6PSAZYfNvj44BeXevMr3all/VOUDGrv5&#10;2mzXg1I3s+nlGUTEKV7C8IvP6FAw084fyARhFfCQ+HfZS9OU5Y5D948JyCKX/+mLMwAAAP//AwBQ&#10;SwECLQAUAAYACAAAACEAtoM4kv4AAADhAQAAEwAAAAAAAAAAAAAAAAAAAAAAW0NvbnRlbnRfVHlw&#10;ZXNdLnhtbFBLAQItABQABgAIAAAAIQA4/SH/1gAAAJQBAAALAAAAAAAAAAAAAAAAAC8BAABfcmVs&#10;cy8ucmVsc1BLAQItABQABgAIAAAAIQCL0OhbLQIAAFwEAAAOAAAAAAAAAAAAAAAAAC4CAABkcnMv&#10;ZTJvRG9jLnhtbFBLAQItABQABgAIAAAAIQBLwMJ63AAAAAUBAAAPAAAAAAAAAAAAAAAAAIcEAABk&#10;cnMvZG93bnJldi54bWxQSwUGAAAAAAQABADzAAAAkAUAAAAA&#10;" filled="f" strokecolor="#33006f [3213]" strokeweight=".5pt">
                <v:textbox>
                  <w:txbxContent>
                    <w:p w14:paraId="6663D566" w14:textId="77777777" w:rsidR="00BB56AF" w:rsidRDefault="00BB56AF" w:rsidP="00BB56AF"/>
                  </w:txbxContent>
                </v:textbox>
                <w10:anchorlock/>
              </v:shape>
            </w:pict>
          </mc:Fallback>
        </mc:AlternateContent>
      </w:r>
    </w:p>
    <w:p w14:paraId="0A21CAAF" w14:textId="01EE1B55" w:rsidR="00BB56AF" w:rsidRDefault="00FE2F05" w:rsidP="00FE2F05">
      <w:pPr>
        <w:pStyle w:val="Heading3"/>
      </w:pPr>
      <w:bookmarkStart w:id="10" w:name="_Toc217901144"/>
      <w:r>
        <w:lastRenderedPageBreak/>
        <w:t>Orientation to services</w:t>
      </w:r>
      <w:bookmarkEnd w:id="10"/>
    </w:p>
    <w:p w14:paraId="7D1FF6C1" w14:textId="1EC51776" w:rsidR="00BB56AF" w:rsidRPr="00BB56AF" w:rsidRDefault="00BB56AF" w:rsidP="00053C1A">
      <w:pPr>
        <w:pStyle w:val="Heading4"/>
      </w:pPr>
      <w:r w:rsidRPr="00BB56AF">
        <w:t xml:space="preserve">Prompts: </w:t>
      </w:r>
    </w:p>
    <w:p w14:paraId="4E4A4B5D" w14:textId="77777777" w:rsidR="00BB56AF" w:rsidRDefault="00BB56AF" w:rsidP="00BB56AF">
      <w:pPr>
        <w:pStyle w:val="Prompts"/>
      </w:pPr>
      <w:r>
        <w:t xml:space="preserve">What would you do and </w:t>
      </w:r>
      <w:proofErr w:type="gramStart"/>
      <w:r>
        <w:t>say</w:t>
      </w:r>
      <w:proofErr w:type="gramEnd"/>
      <w:r>
        <w:t>?</w:t>
      </w:r>
    </w:p>
    <w:p w14:paraId="133A155D" w14:textId="77777777" w:rsidR="00BB56AF" w:rsidRDefault="00BB56AF" w:rsidP="00BB56AF">
      <w:pPr>
        <w:pStyle w:val="Prompts"/>
      </w:pPr>
      <w:r>
        <w:t>What questions might you ask?</w:t>
      </w:r>
    </w:p>
    <w:p w14:paraId="36525DD0" w14:textId="77777777" w:rsidR="00BB56AF" w:rsidRDefault="00BB56AF" w:rsidP="00053C1A">
      <w:pPr>
        <w:pStyle w:val="Heading4"/>
        <w:rPr>
          <w:rStyle w:val="Emphasis"/>
          <w:i w:val="0"/>
          <w:iCs w:val="0"/>
        </w:rPr>
      </w:pPr>
      <w:r w:rsidRPr="00855A78">
        <w:rPr>
          <w:rStyle w:val="Emphasis"/>
          <w:b/>
          <w:i w:val="0"/>
          <w:iCs w:val="0"/>
        </w:rPr>
        <w:t>Rating</w:t>
      </w:r>
    </w:p>
    <w:p w14:paraId="10E5C3EA" w14:textId="77777777" w:rsidR="00BB56AF" w:rsidRPr="001122D4" w:rsidRDefault="00BB56AF" w:rsidP="00BB56AF">
      <w:r>
        <w:rPr>
          <w:rFonts w:ascii="Open Sans SemiBold" w:eastAsia="Times New Roman" w:hAnsi="Open Sans SemiBold" w:cs="Arial"/>
          <w:b/>
          <w:bCs/>
          <w:color w:val="000000"/>
          <w:sz w:val="18"/>
        </w:rPr>
        <w:t xml:space="preserve">       </w:t>
      </w:r>
      <w:r w:rsidRPr="0060100E">
        <w:rPr>
          <w:rFonts w:ascii="Open Sans SemiBold" w:eastAsia="Times New Roman" w:hAnsi="Open Sans SemiBold" w:cs="Arial"/>
          <w:color w:val="000000"/>
          <w:sz w:val="18"/>
        </w:rPr>
        <w:t xml:space="preserve"> </w:t>
      </w:r>
      <w:r w:rsidRPr="0060100E">
        <w:rPr>
          <w:rFonts w:ascii="Open Sans SemiBold" w:eastAsia="Times New Roman" w:hAnsi="Open Sans SemiBold" w:cs="Arial"/>
          <w:color w:val="000000"/>
          <w:sz w:val="18"/>
        </w:rPr>
        <w:sym w:font="Zapf Dingbats" w:char="F071"/>
      </w:r>
      <w:r w:rsidRPr="00D64B38">
        <w:rPr>
          <w:rFonts w:ascii="Open Sans SemiBold" w:eastAsia="Times New Roman" w:hAnsi="Open Sans SemiBold" w:cs="Arial"/>
          <w:b/>
          <w:bCs/>
          <w:color w:val="000000"/>
          <w:sz w:val="18"/>
        </w:rPr>
        <w:t xml:space="preserve"> </w:t>
      </w:r>
      <w:r w:rsidRPr="0079040A">
        <w:t xml:space="preserve">Outstanding      </w:t>
      </w:r>
      <w:r w:rsidRPr="0079040A">
        <w:sym w:font="Zapf Dingbats" w:char="F071"/>
      </w:r>
      <w:r w:rsidRPr="0079040A">
        <w:t xml:space="preserve"> Exceeds Expectations      </w:t>
      </w:r>
      <w:r w:rsidRPr="0079040A">
        <w:sym w:font="Zapf Dingbats" w:char="F071"/>
      </w:r>
      <w:r w:rsidRPr="0079040A">
        <w:t xml:space="preserve"> Meets Expectations      </w:t>
      </w:r>
      <w:r w:rsidRPr="0079040A">
        <w:sym w:font="Zapf Dingbats" w:char="F071"/>
      </w:r>
      <w:r w:rsidRPr="0079040A">
        <w:t xml:space="preserve"> Needs Improvement</w:t>
      </w:r>
    </w:p>
    <w:p w14:paraId="5999A932" w14:textId="77777777" w:rsidR="00BB56AF" w:rsidRDefault="00BB56AF" w:rsidP="00053C1A">
      <w:pPr>
        <w:pStyle w:val="Heading4"/>
      </w:pPr>
      <w:r>
        <w:t>Comments</w:t>
      </w:r>
    </w:p>
    <w:p w14:paraId="76FCBE0D" w14:textId="77777777" w:rsidR="00BB56AF" w:rsidRPr="0079040A" w:rsidRDefault="00BB56AF" w:rsidP="00BB56AF">
      <w:r>
        <w:rPr>
          <w:noProof/>
        </w:rPr>
        <mc:AlternateContent>
          <mc:Choice Requires="wps">
            <w:drawing>
              <wp:inline distT="0" distB="0" distL="0" distR="0" wp14:anchorId="5913DF39" wp14:editId="6A677A20">
                <wp:extent cx="6343650" cy="914400"/>
                <wp:effectExtent l="0" t="0" r="19050" b="19050"/>
                <wp:docPr id="293383923" name="Text Box 1"/>
                <wp:cNvGraphicFramePr/>
                <a:graphic xmlns:a="http://schemas.openxmlformats.org/drawingml/2006/main">
                  <a:graphicData uri="http://schemas.microsoft.com/office/word/2010/wordprocessingShape">
                    <wps:wsp>
                      <wps:cNvSpPr txBox="1"/>
                      <wps:spPr>
                        <a:xfrm>
                          <a:off x="0" y="0"/>
                          <a:ext cx="6343650" cy="914400"/>
                        </a:xfrm>
                        <a:prstGeom prst="rect">
                          <a:avLst/>
                        </a:prstGeom>
                        <a:noFill/>
                        <a:ln w="6350">
                          <a:solidFill>
                            <a:schemeClr val="tx1"/>
                          </a:solidFill>
                        </a:ln>
                      </wps:spPr>
                      <wps:txbx>
                        <w:txbxContent>
                          <w:p w14:paraId="20EDC6E0" w14:textId="77777777" w:rsidR="00BB56AF" w:rsidRDefault="00BB56AF" w:rsidP="00BB56A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5913DF39" id="_x0000_s1039" type="#_x0000_t202" style="width:499.5pt;height:1in;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2hRVLAIAAFwEAAAOAAAAZHJzL2Uyb0RvYy54bWysVNtuGjEQfa/Uf7D8XpZbaIpYIkpEVQkl&#10;kUiVZ+P1wkpej2sbdunX99hclfap6ouZ8Rnmcs54Jw9trdleOV+RyXmv0+VMGUlFZTY5//G6+HTP&#10;mQ/CFEKTUTk/KM8fph8/TBo7Vn3aki6UY0hi/LixOd+GYMdZ5uVW1cJ3yCoDsCRXiwDXbbLCiQbZ&#10;a531u91R1pArrCOpvMft4xHk05S/LJUMz2XpVWA65+gtpNOlcx3PbDoR440TdlvJUxviH7qoRWVQ&#10;9JLqUQTBdq76I1VdSUeeytCRVGdUlpVUaQZM0+u+m2a1FValWUCOtxea/P9LK5/2K/viWGi/UgsB&#10;IyGN9WOPyzhPW7o6/qJTBhwUHi60qTYwicvRYDgY3QGSwL70hsNu4jW7/ts6H74pqlk0cu4gS2JL&#10;7Jc+oCJCzyGxmKFFpXWSRhvWxApIHxFPuioimJy4JGquHdsLyBva1D1y3UTB0wYFrjNFK7TrllUF&#10;5h2cB15TcQAPjo4r4q1cVGh2KXx4EQ47gfmw5+EZR6kJTdHJ4mxL7tff7mM8pALKWYMdy7n/uRNO&#10;caa/G4iYuMJSJmd497mPGu4WWd8iZlfPCXP28KKsTGaMD/pslo7qNzyHWawKSBiJ2iDmbM7DcfPx&#10;nKSazVIQ1tCKsDQrK2PqyGuU4rV9E86e9ApQ+onO2yjG72Q7xh6Fm+0ClVXSNBJ9ZPXEP1Y4SX16&#10;bvGN3Pop6vpRmP4GAAD//wMAUEsDBBQABgAIAAAAIQBVfUJ22wAAAAUBAAAPAAAAZHJzL2Rvd25y&#10;ZXYueG1sTI9BS8NAEIXvQv/DMgVvdlMJ0sRsig0ogvSQ1Iu3bXZMQndnQ3bbxn/v6EUvA4/3ePO9&#10;Yjs7Ky44hcGTgvUqAYHUejNQp+D98Hy3ARGiJqOtJ1TwhQG25eKm0LnxV6rx0sROcAmFXCvoYxxz&#10;KUPbo9Nh5Uck9j795HRkOXXSTPrK5c7K+yR5kE4PxB96PWLVY3tqzk5BdTI7+VJvmre6StHY/cf+&#10;8Doqdbucnx5BRJzjXxh+8BkdSmY6+jOZIKwCHhJ/L3tZlrE8cihNE5BlIf/Tl98AAAD//wMAUEsB&#10;Ai0AFAAGAAgAAAAhALaDOJL+AAAA4QEAABMAAAAAAAAAAAAAAAAAAAAAAFtDb250ZW50X1R5cGVz&#10;XS54bWxQSwECLQAUAAYACAAAACEAOP0h/9YAAACUAQAACwAAAAAAAAAAAAAAAAAvAQAAX3JlbHMv&#10;LnJlbHNQSwECLQAUAAYACAAAACEAhNoUVSwCAABcBAAADgAAAAAAAAAAAAAAAAAuAgAAZHJzL2Uy&#10;b0RvYy54bWxQSwECLQAUAAYACAAAACEAVX1CdtsAAAAFAQAADwAAAAAAAAAAAAAAAACGBAAAZHJz&#10;L2Rvd25yZXYueG1sUEsFBgAAAAAEAAQA8wAAAI4FAAAAAA==&#10;" filled="f" strokecolor="#33006f [3213]" strokeweight=".5pt">
                <v:textbox>
                  <w:txbxContent>
                    <w:p w14:paraId="20EDC6E0" w14:textId="77777777" w:rsidR="00BB56AF" w:rsidRDefault="00BB56AF" w:rsidP="00BB56AF"/>
                  </w:txbxContent>
                </v:textbox>
                <w10:anchorlock/>
              </v:shape>
            </w:pict>
          </mc:Fallback>
        </mc:AlternateContent>
      </w:r>
    </w:p>
    <w:p w14:paraId="315B5900" w14:textId="58B02A23" w:rsidR="00FE2F05" w:rsidRDefault="00FE2F05" w:rsidP="00FE2F05">
      <w:pPr>
        <w:pStyle w:val="Heading3"/>
      </w:pPr>
      <w:bookmarkStart w:id="11" w:name="_Toc217901145"/>
      <w:r>
        <w:t>Creative problem solving</w:t>
      </w:r>
      <w:bookmarkEnd w:id="11"/>
    </w:p>
    <w:p w14:paraId="06F4AC26" w14:textId="582227BD" w:rsidR="00FE2F05" w:rsidRPr="00BB56AF" w:rsidRDefault="00FE2F05" w:rsidP="00053C1A">
      <w:pPr>
        <w:pStyle w:val="Heading4"/>
      </w:pPr>
      <w:r w:rsidRPr="00BB56AF">
        <w:t xml:space="preserve">Prompts: </w:t>
      </w:r>
    </w:p>
    <w:p w14:paraId="737CEAA5" w14:textId="77777777" w:rsidR="00FE2F05" w:rsidRDefault="00FE2F05" w:rsidP="00FE2F05">
      <w:pPr>
        <w:pStyle w:val="Prompts"/>
      </w:pPr>
      <w:r>
        <w:t xml:space="preserve">What would you do and </w:t>
      </w:r>
      <w:proofErr w:type="gramStart"/>
      <w:r>
        <w:t>say</w:t>
      </w:r>
      <w:proofErr w:type="gramEnd"/>
      <w:r>
        <w:t>?</w:t>
      </w:r>
    </w:p>
    <w:p w14:paraId="1A42A8AA" w14:textId="77777777" w:rsidR="00FE2F05" w:rsidRDefault="00FE2F05" w:rsidP="00FE2F05">
      <w:pPr>
        <w:pStyle w:val="Prompts"/>
      </w:pPr>
      <w:r>
        <w:t>What questions might you ask?</w:t>
      </w:r>
    </w:p>
    <w:p w14:paraId="0A4D4AD1" w14:textId="77777777" w:rsidR="00FE2F05" w:rsidRDefault="00FE2F05" w:rsidP="00053C1A">
      <w:pPr>
        <w:pStyle w:val="Heading4"/>
        <w:rPr>
          <w:rStyle w:val="Emphasis"/>
          <w:i w:val="0"/>
          <w:iCs w:val="0"/>
        </w:rPr>
      </w:pPr>
      <w:r w:rsidRPr="00855A78">
        <w:rPr>
          <w:rStyle w:val="Emphasis"/>
          <w:b/>
          <w:i w:val="0"/>
          <w:iCs w:val="0"/>
        </w:rPr>
        <w:t>Rating</w:t>
      </w:r>
    </w:p>
    <w:p w14:paraId="523BEB39" w14:textId="77777777" w:rsidR="00FE2F05" w:rsidRPr="001122D4" w:rsidRDefault="00FE2F05" w:rsidP="00FE2F05">
      <w:r>
        <w:rPr>
          <w:rFonts w:ascii="Open Sans SemiBold" w:eastAsia="Times New Roman" w:hAnsi="Open Sans SemiBold" w:cs="Arial"/>
          <w:b/>
          <w:bCs/>
          <w:color w:val="000000"/>
          <w:sz w:val="18"/>
        </w:rPr>
        <w:t xml:space="preserve">       </w:t>
      </w:r>
      <w:r w:rsidRPr="0060100E">
        <w:rPr>
          <w:rFonts w:ascii="Open Sans SemiBold" w:eastAsia="Times New Roman" w:hAnsi="Open Sans SemiBold" w:cs="Arial"/>
          <w:color w:val="000000"/>
          <w:sz w:val="18"/>
        </w:rPr>
        <w:t xml:space="preserve"> </w:t>
      </w:r>
      <w:r w:rsidRPr="0060100E">
        <w:rPr>
          <w:rFonts w:ascii="Open Sans SemiBold" w:eastAsia="Times New Roman" w:hAnsi="Open Sans SemiBold" w:cs="Arial"/>
          <w:color w:val="000000"/>
          <w:sz w:val="18"/>
        </w:rPr>
        <w:sym w:font="Zapf Dingbats" w:char="F071"/>
      </w:r>
      <w:r w:rsidRPr="00D64B38">
        <w:rPr>
          <w:rFonts w:ascii="Open Sans SemiBold" w:eastAsia="Times New Roman" w:hAnsi="Open Sans SemiBold" w:cs="Arial"/>
          <w:b/>
          <w:bCs/>
          <w:color w:val="000000"/>
          <w:sz w:val="18"/>
        </w:rPr>
        <w:t xml:space="preserve"> </w:t>
      </w:r>
      <w:r w:rsidRPr="0079040A">
        <w:t xml:space="preserve">Outstanding      </w:t>
      </w:r>
      <w:r w:rsidRPr="0079040A">
        <w:sym w:font="Zapf Dingbats" w:char="F071"/>
      </w:r>
      <w:r w:rsidRPr="0079040A">
        <w:t xml:space="preserve"> Exceeds Expectations      </w:t>
      </w:r>
      <w:r w:rsidRPr="0079040A">
        <w:sym w:font="Zapf Dingbats" w:char="F071"/>
      </w:r>
      <w:r w:rsidRPr="0079040A">
        <w:t xml:space="preserve"> Meets Expectations      </w:t>
      </w:r>
      <w:r w:rsidRPr="0079040A">
        <w:sym w:font="Zapf Dingbats" w:char="F071"/>
      </w:r>
      <w:r w:rsidRPr="0079040A">
        <w:t xml:space="preserve"> Needs Improvement</w:t>
      </w:r>
    </w:p>
    <w:p w14:paraId="5FBBC57E" w14:textId="77777777" w:rsidR="00FE2F05" w:rsidRDefault="00FE2F05" w:rsidP="00053C1A">
      <w:pPr>
        <w:pStyle w:val="Heading4"/>
      </w:pPr>
      <w:r>
        <w:t>Comments</w:t>
      </w:r>
    </w:p>
    <w:p w14:paraId="4194602B" w14:textId="77777777" w:rsidR="00FE2F05" w:rsidRPr="0079040A" w:rsidRDefault="00FE2F05" w:rsidP="00FE2F05">
      <w:r>
        <w:rPr>
          <w:noProof/>
        </w:rPr>
        <mc:AlternateContent>
          <mc:Choice Requires="wps">
            <w:drawing>
              <wp:inline distT="0" distB="0" distL="0" distR="0" wp14:anchorId="743A32F3" wp14:editId="77C1929A">
                <wp:extent cx="6343650" cy="914400"/>
                <wp:effectExtent l="0" t="0" r="19050" b="19050"/>
                <wp:docPr id="1140155160" name="Text Box 1"/>
                <wp:cNvGraphicFramePr/>
                <a:graphic xmlns:a="http://schemas.openxmlformats.org/drawingml/2006/main">
                  <a:graphicData uri="http://schemas.microsoft.com/office/word/2010/wordprocessingShape">
                    <wps:wsp>
                      <wps:cNvSpPr txBox="1"/>
                      <wps:spPr>
                        <a:xfrm>
                          <a:off x="0" y="0"/>
                          <a:ext cx="6343650" cy="914400"/>
                        </a:xfrm>
                        <a:prstGeom prst="rect">
                          <a:avLst/>
                        </a:prstGeom>
                        <a:noFill/>
                        <a:ln w="6350">
                          <a:solidFill>
                            <a:schemeClr val="tx1"/>
                          </a:solidFill>
                        </a:ln>
                      </wps:spPr>
                      <wps:txbx>
                        <w:txbxContent>
                          <w:p w14:paraId="269B2E59" w14:textId="77777777" w:rsidR="00FE2F05" w:rsidRDefault="00FE2F05" w:rsidP="00FE2F05"/>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743A32F3" id="_x0000_s1040" type="#_x0000_t202" style="width:499.5pt;height:1in;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z2kSLQIAAFwEAAAOAAAAZHJzL2Uyb0RvYy54bWysVE1vGjEQvVfqf7B8LwuE0BSxRJSIqlKU&#10;RCJVzsbrhZW8Htc27NJf32cvX0p7qnoxM37DfLw33ul9W2u2V85XZHI+6PU5U0ZSUZlNzn+8Lj/d&#10;ceaDMIXQZFTOD8rz+9nHD9PGTtSQtqQL5RiSGD9pbM63IdhJlnm5VbXwPbLKACzJ1SLAdZuscKJB&#10;9lpnw35/nDXkCutIKu9x+9CBfJbyl6WS4bksvQpM5xy9hXS6dK7jmc2mYrJxwm4reWxD/EMXtagM&#10;ip5TPYgg2M5Vf6SqK+nIUxl6kuqMyrKSKs2AaQb9d9OstsKqNAvI8fZMk/9/aeXTfmVfHAvtV2oh&#10;YCSksX7icRnnaUtXx190yoCDwsOZNtUGJnE5vhndjG8BSWBfBqNRP/GaXf5tnQ/fFNUsGjl3kCWx&#10;JfaPPqAiQk8hsZihZaV1kkYb1sQKSB8RT7oqIpicuCRqoR3bC8gb2tQ9cl1FwdMGBS4zRSu065ZV&#10;BeYdnQZeU3EAD466FfFWLis0+yh8eBEOO4H5sOfhGUepCU3R0eJsS+7X3+5jPKQCylmDHcu5/7kT&#10;TnGmvxuImLjCUiZndPt5iBruGllfI2ZXLwhzDvCirExmjA/6ZJaO6jc8h3msCkgYidog5mQuQrf5&#10;eE5SzecpCGtoRXg0Kytj6shrlOK1fRPOHvUKUPqJTtsoJu9k62I74ea7QGWVNI1Ed6we+ccKJ6mP&#10;zy2+kWs/RV0+CrPfAAAA//8DAFBLAwQUAAYACAAAACEAVX1CdtsAAAAFAQAADwAAAGRycy9kb3du&#10;cmV2LnhtbEyPQUvDQBCF70L/wzIFb3ZTCdLEbIoNKIL0kNSLt212TEJ3Z0N228Z/7+hFLwOP93jz&#10;vWI7OysuOIXBk4L1KgGB1HozUKfg/fB8twERoiajrSdU8IUBtuXiptC58Veq8dLETnAJhVwr6GMc&#10;cylD26PTYeVHJPY+/eR0ZDl10kz6yuXOyvskeZBOD8Qfej1i1WN7as5OQXUyO/lSb5q3ukrR2P3H&#10;/vA6KnW7nJ8eQUSc418YfvAZHUpmOvozmSCsAh4Sfy97WZaxPHIoTROQZSH/05ffAAAA//8DAFBL&#10;AQItABQABgAIAAAAIQC2gziS/gAAAOEBAAATAAAAAAAAAAAAAAAAAAAAAABbQ29udGVudF9UeXBl&#10;c10ueG1sUEsBAi0AFAAGAAgAAAAhADj9If/WAAAAlAEAAAsAAAAAAAAAAAAAAAAALwEAAF9yZWxz&#10;Ly5yZWxzUEsBAi0AFAAGAAgAAAAhADrPaRItAgAAXAQAAA4AAAAAAAAAAAAAAAAALgIAAGRycy9l&#10;Mm9Eb2MueG1sUEsBAi0AFAAGAAgAAAAhAFV9QnbbAAAABQEAAA8AAAAAAAAAAAAAAAAAhwQAAGRy&#10;cy9kb3ducmV2LnhtbFBLBQYAAAAABAAEAPMAAACPBQAAAAA=&#10;" filled="f" strokecolor="#33006f [3213]" strokeweight=".5pt">
                <v:textbox>
                  <w:txbxContent>
                    <w:p w14:paraId="269B2E59" w14:textId="77777777" w:rsidR="00FE2F05" w:rsidRDefault="00FE2F05" w:rsidP="00FE2F05"/>
                  </w:txbxContent>
                </v:textbox>
                <w10:anchorlock/>
              </v:shape>
            </w:pict>
          </mc:Fallback>
        </mc:AlternateContent>
      </w:r>
    </w:p>
    <w:p w14:paraId="72A95D0E" w14:textId="77777777" w:rsidR="00BB56AF" w:rsidRPr="00F508E3" w:rsidRDefault="00BB56AF" w:rsidP="00BB56AF">
      <w:pPr>
        <w:pStyle w:val="Prompts"/>
        <w:numPr>
          <w:ilvl w:val="0"/>
          <w:numId w:val="0"/>
        </w:numPr>
        <w:ind w:left="720" w:hanging="360"/>
      </w:pPr>
    </w:p>
    <w:sectPr w:rsidR="00BB56AF" w:rsidRPr="00F508E3" w:rsidSect="000E1D52">
      <w:headerReference w:type="even" r:id="rId12"/>
      <w:headerReference w:type="default" r:id="rId13"/>
      <w:footerReference w:type="even" r:id="rId14"/>
      <w:footerReference w:type="default" r:id="rId15"/>
      <w:headerReference w:type="first" r:id="rId16"/>
      <w:footerReference w:type="first" r:id="rId17"/>
      <w:pgSz w:w="12240" w:h="15840"/>
      <w:pgMar w:top="1080" w:right="1080" w:bottom="1440" w:left="108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F987117" w14:textId="77777777" w:rsidR="00B72367" w:rsidRDefault="00B72367" w:rsidP="008A59E5">
      <w:r>
        <w:separator/>
      </w:r>
    </w:p>
  </w:endnote>
  <w:endnote w:type="continuationSeparator" w:id="0">
    <w:p w14:paraId="33B08CFC" w14:textId="77777777" w:rsidR="00B72367" w:rsidRDefault="00B72367" w:rsidP="008A59E5">
      <w:r>
        <w:continuationSeparator/>
      </w:r>
    </w:p>
  </w:endnote>
  <w:endnote w:type="continuationNotice" w:id="1">
    <w:p w14:paraId="5F5F4CCD" w14:textId="77777777" w:rsidR="00B72367" w:rsidRDefault="00B72367" w:rsidP="008A59E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Yu Gothic">
    <w:altName w:val="游ゴシック"/>
    <w:panose1 w:val="020B0400000000000000"/>
    <w:charset w:val="80"/>
    <w:family w:val="swiss"/>
    <w:pitch w:val="variable"/>
    <w:sig w:usb0="E00002FF" w:usb1="2AC7FDFF" w:usb2="00000016" w:usb3="00000000" w:csb0="0002009F" w:csb1="00000000"/>
  </w:font>
  <w:font w:name="Open Sans">
    <w:charset w:val="00"/>
    <w:family w:val="swiss"/>
    <w:pitch w:val="variable"/>
    <w:sig w:usb0="E00002EF" w:usb1="4000205B" w:usb2="00000028" w:usb3="00000000" w:csb0="0000019F" w:csb1="00000000"/>
  </w:font>
  <w:font w:name="Aptos ExtraBold">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Encode Sans Normal Black">
    <w:altName w:val="Calibri"/>
    <w:panose1 w:val="02000000000000000000"/>
    <w:charset w:val="4D"/>
    <w:family w:val="auto"/>
    <w:pitch w:val="variable"/>
    <w:sig w:usb0="A00000FF" w:usb1="5000207B" w:usb2="00000000" w:usb3="00000000" w:csb0="00000093" w:csb1="00000000"/>
  </w:font>
  <w:font w:name="Aptos Display">
    <w:charset w:val="00"/>
    <w:family w:val="swiss"/>
    <w:pitch w:val="variable"/>
    <w:sig w:usb0="20000287" w:usb1="00000003" w:usb2="00000000" w:usb3="00000000" w:csb0="0000019F" w:csb1="00000000"/>
  </w:font>
  <w:font w:name="Encode Sans Normal">
    <w:panose1 w:val="02000000000000000000"/>
    <w:charset w:val="00"/>
    <w:family w:val="auto"/>
    <w:pitch w:val="variable"/>
    <w:sig w:usb0="A00000FF" w:usb1="5000207B" w:usb2="00000000" w:usb3="00000000" w:csb0="00000093" w:csb1="00000000"/>
  </w:font>
  <w:font w:name="Open Sans SemiBold">
    <w:charset w:val="00"/>
    <w:family w:val="swiss"/>
    <w:pitch w:val="variable"/>
    <w:sig w:usb0="E00002EF" w:usb1="4000205B" w:usb2="00000028" w:usb3="00000000" w:csb0="0000019F" w:csb1="00000000"/>
  </w:font>
  <w:font w:name="Zapf Dingbats">
    <w:altName w:val="Wingdings"/>
    <w:charset w:val="02"/>
    <w:family w:val="auto"/>
    <w:pitch w:val="variable"/>
    <w:sig w:usb0="00000000" w:usb1="10000000" w:usb2="00000000" w:usb3="00000000" w:csb0="8000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DBB0CF" w14:textId="77777777" w:rsidR="00970CA8" w:rsidRDefault="00970CA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063616" w14:textId="5CB76949" w:rsidR="00970CA8" w:rsidRDefault="00970CA8" w:rsidP="00970CA8">
    <w:pPr>
      <w:pStyle w:val="Footer"/>
      <w:spacing w:after="0"/>
    </w:pPr>
    <w:r>
      <w:t xml:space="preserve">Last revised: </w:t>
    </w:r>
    <w:r>
      <w:fldChar w:fldCharType="begin"/>
    </w:r>
    <w:r>
      <w:instrText xml:space="preserve"> DATE \@ "M/d/yyyy" </w:instrText>
    </w:r>
    <w:r>
      <w:fldChar w:fldCharType="separate"/>
    </w:r>
    <w:r w:rsidR="00C568FE">
      <w:rPr>
        <w:noProof/>
      </w:rPr>
      <w:t>1/5/2026</w:t>
    </w:r>
    <w:r>
      <w:fldChar w:fldCharType="end"/>
    </w:r>
  </w:p>
  <w:p w14:paraId="7EA605BD" w14:textId="0D55CAA7" w:rsidR="003B7DAD" w:rsidRPr="000C68D0" w:rsidRDefault="00970CA8" w:rsidP="00970CA8">
    <w:pPr>
      <w:pStyle w:val="Footer"/>
      <w:spacing w:after="0"/>
    </w:pPr>
    <w:hyperlink r:id="rId1" w:history="1">
      <w:r w:rsidRPr="00A1695A">
        <w:rPr>
          <w:rStyle w:val="Hyperlink"/>
        </w:rPr>
        <w:t>hr.uw.edu/contact-us/</w:t>
      </w:r>
    </w:hyperlink>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63F50" w14:textId="77777777" w:rsidR="00970CA8" w:rsidRDefault="00970CA8">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BD17CC8" w14:textId="77777777" w:rsidR="00B72367" w:rsidRDefault="00B72367" w:rsidP="008A59E5">
      <w:r>
        <w:separator/>
      </w:r>
    </w:p>
  </w:footnote>
  <w:footnote w:type="continuationSeparator" w:id="0">
    <w:p w14:paraId="1B56037D" w14:textId="77777777" w:rsidR="00B72367" w:rsidRDefault="00B72367" w:rsidP="008A59E5">
      <w:r>
        <w:continuationSeparator/>
      </w:r>
    </w:p>
  </w:footnote>
  <w:footnote w:type="continuationNotice" w:id="1">
    <w:p w14:paraId="5656687C" w14:textId="77777777" w:rsidR="00B72367" w:rsidRDefault="00B72367" w:rsidP="008A59E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29AAB2" w14:textId="77777777" w:rsidR="00970CA8" w:rsidRDefault="00970CA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750887041"/>
      <w:docPartObj>
        <w:docPartGallery w:val="Page Numbers (Top of Page)"/>
        <w:docPartUnique/>
      </w:docPartObj>
    </w:sdtPr>
    <w:sdtEndPr>
      <w:rPr>
        <w:noProof/>
      </w:rPr>
    </w:sdtEndPr>
    <w:sdtContent>
      <w:p w14:paraId="71B2AFE6" w14:textId="42F866B7" w:rsidR="00970CA8" w:rsidRDefault="00970CA8" w:rsidP="00970CA8">
        <w:pPr>
          <w:pStyle w:val="Header"/>
          <w:jc w:val="right"/>
        </w:pPr>
        <w:r>
          <w:fldChar w:fldCharType="begin"/>
        </w:r>
        <w:r>
          <w:instrText xml:space="preserve"> PAGE   \* MERGEFORMAT </w:instrText>
        </w:r>
        <w:r>
          <w:fldChar w:fldCharType="separate"/>
        </w:r>
        <w:r>
          <w:rPr>
            <w:noProof/>
          </w:rPr>
          <w:t>2</w:t>
        </w:r>
        <w:r>
          <w:rPr>
            <w:noProof/>
          </w:rPr>
          <w:fldChar w:fldCharType="end"/>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FE3EE0" w14:textId="77777777" w:rsidR="00970CA8" w:rsidRDefault="00970CA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3C2F51"/>
    <w:multiLevelType w:val="hybridMultilevel"/>
    <w:tmpl w:val="D9C023B6"/>
    <w:lvl w:ilvl="0" w:tplc="FDE255FE">
      <w:numFmt w:val="bullet"/>
      <w:lvlText w:val="•"/>
      <w:lvlJc w:val="left"/>
      <w:pPr>
        <w:ind w:left="720" w:hanging="360"/>
      </w:pPr>
      <w:rPr>
        <w:rFonts w:ascii="Arial" w:hAnsi="Arial" w:hint="default"/>
        <w:sz w:val="1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0FD178D"/>
    <w:multiLevelType w:val="hybridMultilevel"/>
    <w:tmpl w:val="82B28CA0"/>
    <w:lvl w:ilvl="0" w:tplc="FDE255FE">
      <w:numFmt w:val="bullet"/>
      <w:lvlText w:val="•"/>
      <w:lvlJc w:val="left"/>
      <w:pPr>
        <w:ind w:left="720" w:hanging="360"/>
      </w:pPr>
      <w:rPr>
        <w:rFonts w:ascii="Arial" w:hAnsi="Arial" w:hint="default"/>
        <w:sz w:val="1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4CF2402"/>
    <w:multiLevelType w:val="multilevel"/>
    <w:tmpl w:val="24C633D2"/>
    <w:lvl w:ilvl="0">
      <w:start w:val="1"/>
      <w:numFmt w:val="decimal"/>
      <w:pStyle w:val="ListParagraph1"/>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 w15:restartNumberingAfterBreak="0">
    <w:nsid w:val="08DC170A"/>
    <w:multiLevelType w:val="hybridMultilevel"/>
    <w:tmpl w:val="D06A1BB2"/>
    <w:lvl w:ilvl="0" w:tplc="C33A1AD8">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3887574"/>
    <w:multiLevelType w:val="hybridMultilevel"/>
    <w:tmpl w:val="5358DCB6"/>
    <w:lvl w:ilvl="0" w:tplc="0409000B">
      <w:start w:val="1"/>
      <w:numFmt w:val="bullet"/>
      <w:lvlText w:val=""/>
      <w:lvlJc w:val="left"/>
      <w:pPr>
        <w:ind w:left="1440" w:hanging="360"/>
      </w:pPr>
      <w:rPr>
        <w:rFonts w:ascii="Wingdings" w:hAnsi="Wingdings"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5" w15:restartNumberingAfterBreak="0">
    <w:nsid w:val="16E61CA3"/>
    <w:multiLevelType w:val="hybridMultilevel"/>
    <w:tmpl w:val="BAE21508"/>
    <w:lvl w:ilvl="0" w:tplc="FDE255FE">
      <w:numFmt w:val="bullet"/>
      <w:lvlText w:val="•"/>
      <w:lvlJc w:val="left"/>
      <w:pPr>
        <w:ind w:left="720" w:hanging="360"/>
      </w:pPr>
      <w:rPr>
        <w:rFonts w:ascii="Arial" w:hAnsi="Arial" w:hint="default"/>
        <w:sz w:val="1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1D835F16"/>
    <w:multiLevelType w:val="hybridMultilevel"/>
    <w:tmpl w:val="51CC5400"/>
    <w:lvl w:ilvl="0" w:tplc="7CC65714">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29AB3B0C"/>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8" w15:restartNumberingAfterBreak="0">
    <w:nsid w:val="2E7F04B4"/>
    <w:multiLevelType w:val="hybridMultilevel"/>
    <w:tmpl w:val="2E12B150"/>
    <w:lvl w:ilvl="0" w:tplc="0409000B">
      <w:start w:val="1"/>
      <w:numFmt w:val="bullet"/>
      <w:lvlText w:val=""/>
      <w:lvlJc w:val="left"/>
      <w:pPr>
        <w:ind w:left="1440" w:hanging="360"/>
      </w:pPr>
      <w:rPr>
        <w:rFonts w:ascii="Wingdings" w:hAnsi="Wingdings"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9" w15:restartNumberingAfterBreak="0">
    <w:nsid w:val="33186678"/>
    <w:multiLevelType w:val="hybridMultilevel"/>
    <w:tmpl w:val="AD88D09A"/>
    <w:lvl w:ilvl="0" w:tplc="0409000B">
      <w:start w:val="1"/>
      <w:numFmt w:val="bullet"/>
      <w:lvlText w:val=""/>
      <w:lvlJc w:val="left"/>
      <w:pPr>
        <w:ind w:left="720" w:hanging="360"/>
      </w:pPr>
      <w:rPr>
        <w:rFonts w:ascii="Wingdings" w:hAnsi="Wingdings" w:hint="default"/>
        <w:sz w:val="1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399A09FA"/>
    <w:multiLevelType w:val="hybridMultilevel"/>
    <w:tmpl w:val="DB525768"/>
    <w:lvl w:ilvl="0" w:tplc="84B4707E">
      <w:start w:val="1"/>
      <w:numFmt w:val="bullet"/>
      <w:pStyle w:val="Prompts"/>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3F141B87"/>
    <w:multiLevelType w:val="hybridMultilevel"/>
    <w:tmpl w:val="6A002152"/>
    <w:lvl w:ilvl="0" w:tplc="C116087C">
      <w:start w:val="1"/>
      <w:numFmt w:val="decimal"/>
      <w:lvlText w:val="%1."/>
      <w:lvlJc w:val="left"/>
      <w:pPr>
        <w:ind w:left="360" w:hanging="360"/>
      </w:pPr>
      <w:rPr>
        <w:rFonts w:hint="default"/>
        <w:b/>
        <w:bCs w:val="0"/>
        <w:i w:val="0"/>
        <w:iCs w:val="0"/>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2" w15:restartNumberingAfterBreak="0">
    <w:nsid w:val="4167512A"/>
    <w:multiLevelType w:val="hybridMultilevel"/>
    <w:tmpl w:val="F84E5D42"/>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443C7091"/>
    <w:multiLevelType w:val="hybridMultilevel"/>
    <w:tmpl w:val="2AA0A6AA"/>
    <w:lvl w:ilvl="0" w:tplc="0409000B">
      <w:start w:val="1"/>
      <w:numFmt w:val="bullet"/>
      <w:lvlText w:val=""/>
      <w:lvlJc w:val="left"/>
      <w:pPr>
        <w:ind w:left="720" w:hanging="360"/>
      </w:pPr>
      <w:rPr>
        <w:rFonts w:ascii="Wingdings" w:hAnsi="Wingdings" w:hint="default"/>
        <w:sz w:val="1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 w15:restartNumberingAfterBreak="0">
    <w:nsid w:val="44E954C6"/>
    <w:multiLevelType w:val="hybridMultilevel"/>
    <w:tmpl w:val="D7D0EA6C"/>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49616481"/>
    <w:multiLevelType w:val="hybridMultilevel"/>
    <w:tmpl w:val="09CE77DE"/>
    <w:lvl w:ilvl="0" w:tplc="04090001">
      <w:start w:val="1"/>
      <w:numFmt w:val="bullet"/>
      <w:lvlText w:val=""/>
      <w:lvlJc w:val="left"/>
      <w:pPr>
        <w:ind w:left="720" w:hanging="360"/>
      </w:pPr>
      <w:rPr>
        <w:rFonts w:ascii="Symbol" w:hAnsi="Symbol" w:hint="default"/>
        <w:sz w:val="1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 w15:restartNumberingAfterBreak="0">
    <w:nsid w:val="4A903D93"/>
    <w:multiLevelType w:val="hybridMultilevel"/>
    <w:tmpl w:val="EAAEC152"/>
    <w:lvl w:ilvl="0" w:tplc="FDE255FE">
      <w:numFmt w:val="bullet"/>
      <w:lvlText w:val="•"/>
      <w:lvlJc w:val="left"/>
      <w:pPr>
        <w:ind w:left="720" w:hanging="360"/>
      </w:pPr>
      <w:rPr>
        <w:rFonts w:ascii="Arial" w:hAnsi="Arial" w:hint="default"/>
        <w:sz w:val="1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57E827FE"/>
    <w:multiLevelType w:val="hybridMultilevel"/>
    <w:tmpl w:val="E1703018"/>
    <w:lvl w:ilvl="0" w:tplc="FDE255FE">
      <w:numFmt w:val="bullet"/>
      <w:lvlText w:val="•"/>
      <w:lvlJc w:val="left"/>
      <w:pPr>
        <w:ind w:left="720" w:hanging="360"/>
      </w:pPr>
      <w:rPr>
        <w:rFonts w:ascii="Arial" w:hAnsi="Arial" w:hint="default"/>
        <w:sz w:val="1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639E6B0D"/>
    <w:multiLevelType w:val="hybridMultilevel"/>
    <w:tmpl w:val="47667BCA"/>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646420E5"/>
    <w:multiLevelType w:val="hybridMultilevel"/>
    <w:tmpl w:val="B950A3EA"/>
    <w:lvl w:ilvl="0" w:tplc="FDE255FE">
      <w:numFmt w:val="bullet"/>
      <w:lvlText w:val="•"/>
      <w:lvlJc w:val="left"/>
      <w:pPr>
        <w:ind w:left="720" w:hanging="360"/>
      </w:pPr>
      <w:rPr>
        <w:rFonts w:ascii="Arial" w:hAnsi="Arial" w:hint="default"/>
        <w:sz w:val="1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69175E26"/>
    <w:multiLevelType w:val="hybridMultilevel"/>
    <w:tmpl w:val="6A28EB66"/>
    <w:lvl w:ilvl="0" w:tplc="FDE255FE">
      <w:numFmt w:val="bullet"/>
      <w:lvlText w:val="•"/>
      <w:lvlJc w:val="left"/>
      <w:pPr>
        <w:ind w:left="720" w:hanging="360"/>
      </w:pPr>
      <w:rPr>
        <w:rFonts w:ascii="Arial" w:hAnsi="Arial" w:hint="default"/>
        <w:sz w:val="1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7DEC2502"/>
    <w:multiLevelType w:val="hybridMultilevel"/>
    <w:tmpl w:val="1122AFF2"/>
    <w:lvl w:ilvl="0" w:tplc="FDE255FE">
      <w:numFmt w:val="bullet"/>
      <w:lvlText w:val="•"/>
      <w:lvlJc w:val="left"/>
      <w:pPr>
        <w:ind w:left="720" w:hanging="360"/>
      </w:pPr>
      <w:rPr>
        <w:rFonts w:ascii="Arial" w:hAnsi="Arial" w:hint="default"/>
        <w:sz w:val="1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7E572114"/>
    <w:multiLevelType w:val="hybridMultilevel"/>
    <w:tmpl w:val="6F7ED176"/>
    <w:lvl w:ilvl="0" w:tplc="FDE255FE">
      <w:numFmt w:val="bullet"/>
      <w:lvlText w:val="•"/>
      <w:lvlJc w:val="left"/>
      <w:pPr>
        <w:ind w:left="720" w:hanging="360"/>
      </w:pPr>
      <w:rPr>
        <w:rFonts w:ascii="Arial" w:hAnsi="Arial" w:hint="default"/>
        <w:sz w:val="1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951427058">
    <w:abstractNumId w:val="3"/>
  </w:num>
  <w:num w:numId="2" w16cid:durableId="1195582368">
    <w:abstractNumId w:val="2"/>
  </w:num>
  <w:num w:numId="3" w16cid:durableId="2009359142">
    <w:abstractNumId w:val="12"/>
  </w:num>
  <w:num w:numId="4" w16cid:durableId="500387185">
    <w:abstractNumId w:val="6"/>
  </w:num>
  <w:num w:numId="5" w16cid:durableId="1328827268">
    <w:abstractNumId w:val="14"/>
  </w:num>
  <w:num w:numId="6" w16cid:durableId="1011447386">
    <w:abstractNumId w:val="22"/>
  </w:num>
  <w:num w:numId="7" w16cid:durableId="1455832244">
    <w:abstractNumId w:val="16"/>
  </w:num>
  <w:num w:numId="8" w16cid:durableId="99223505">
    <w:abstractNumId w:val="15"/>
  </w:num>
  <w:num w:numId="9" w16cid:durableId="1252350767">
    <w:abstractNumId w:val="9"/>
  </w:num>
  <w:num w:numId="10" w16cid:durableId="741103929">
    <w:abstractNumId w:val="21"/>
  </w:num>
  <w:num w:numId="11" w16cid:durableId="959799249">
    <w:abstractNumId w:val="13"/>
  </w:num>
  <w:num w:numId="12" w16cid:durableId="917440096">
    <w:abstractNumId w:val="10"/>
  </w:num>
  <w:num w:numId="13" w16cid:durableId="1582906026">
    <w:abstractNumId w:val="5"/>
  </w:num>
  <w:num w:numId="14" w16cid:durableId="1155224732">
    <w:abstractNumId w:val="17"/>
  </w:num>
  <w:num w:numId="15" w16cid:durableId="983780626">
    <w:abstractNumId w:val="18"/>
  </w:num>
  <w:num w:numId="16" w16cid:durableId="1074476695">
    <w:abstractNumId w:val="1"/>
  </w:num>
  <w:num w:numId="17" w16cid:durableId="937754639">
    <w:abstractNumId w:val="20"/>
  </w:num>
  <w:num w:numId="18" w16cid:durableId="1318916212">
    <w:abstractNumId w:val="0"/>
  </w:num>
  <w:num w:numId="19" w16cid:durableId="1751463294">
    <w:abstractNumId w:val="19"/>
  </w:num>
  <w:num w:numId="20" w16cid:durableId="880167581">
    <w:abstractNumId w:val="7"/>
  </w:num>
  <w:num w:numId="21" w16cid:durableId="1899124552">
    <w:abstractNumId w:val="11"/>
  </w:num>
  <w:num w:numId="22" w16cid:durableId="575359267">
    <w:abstractNumId w:val="4"/>
  </w:num>
  <w:num w:numId="23" w16cid:durableId="1041978721">
    <w:abstractNumId w:val="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E5327"/>
    <w:rsid w:val="00011AC1"/>
    <w:rsid w:val="000147D0"/>
    <w:rsid w:val="00030BEB"/>
    <w:rsid w:val="00031827"/>
    <w:rsid w:val="00040B35"/>
    <w:rsid w:val="00043277"/>
    <w:rsid w:val="000449FE"/>
    <w:rsid w:val="00053C1A"/>
    <w:rsid w:val="00055A32"/>
    <w:rsid w:val="00094C1C"/>
    <w:rsid w:val="000A1C9B"/>
    <w:rsid w:val="000C68D0"/>
    <w:rsid w:val="000D6D15"/>
    <w:rsid w:val="000E1D52"/>
    <w:rsid w:val="000E79F7"/>
    <w:rsid w:val="000F0CED"/>
    <w:rsid w:val="001122D4"/>
    <w:rsid w:val="00140004"/>
    <w:rsid w:val="00141AE8"/>
    <w:rsid w:val="0014427F"/>
    <w:rsid w:val="00146C2B"/>
    <w:rsid w:val="001636FE"/>
    <w:rsid w:val="001643A6"/>
    <w:rsid w:val="00164E0A"/>
    <w:rsid w:val="001A5814"/>
    <w:rsid w:val="001C0DD2"/>
    <w:rsid w:val="001C2052"/>
    <w:rsid w:val="001C7F1F"/>
    <w:rsid w:val="001D0332"/>
    <w:rsid w:val="001D25E2"/>
    <w:rsid w:val="00220C72"/>
    <w:rsid w:val="002337DE"/>
    <w:rsid w:val="00262013"/>
    <w:rsid w:val="002662BF"/>
    <w:rsid w:val="00267A72"/>
    <w:rsid w:val="002710A5"/>
    <w:rsid w:val="00285270"/>
    <w:rsid w:val="00295FC3"/>
    <w:rsid w:val="002A2D3A"/>
    <w:rsid w:val="002B17E5"/>
    <w:rsid w:val="002D0F32"/>
    <w:rsid w:val="002F294A"/>
    <w:rsid w:val="00325E63"/>
    <w:rsid w:val="00342616"/>
    <w:rsid w:val="003439EC"/>
    <w:rsid w:val="00344AD3"/>
    <w:rsid w:val="0035024A"/>
    <w:rsid w:val="00357A00"/>
    <w:rsid w:val="00364DAB"/>
    <w:rsid w:val="00366DCB"/>
    <w:rsid w:val="00383DD5"/>
    <w:rsid w:val="00391CB7"/>
    <w:rsid w:val="003A2581"/>
    <w:rsid w:val="003A4002"/>
    <w:rsid w:val="003A4CD0"/>
    <w:rsid w:val="003B167E"/>
    <w:rsid w:val="003B302E"/>
    <w:rsid w:val="003B7DAD"/>
    <w:rsid w:val="003C563B"/>
    <w:rsid w:val="003D0D1C"/>
    <w:rsid w:val="003F11CC"/>
    <w:rsid w:val="003F1BA3"/>
    <w:rsid w:val="003F2408"/>
    <w:rsid w:val="00404F7E"/>
    <w:rsid w:val="00407A3E"/>
    <w:rsid w:val="0041736E"/>
    <w:rsid w:val="00423137"/>
    <w:rsid w:val="004258F4"/>
    <w:rsid w:val="00430D22"/>
    <w:rsid w:val="00431D0B"/>
    <w:rsid w:val="00446E8C"/>
    <w:rsid w:val="004557C3"/>
    <w:rsid w:val="00485312"/>
    <w:rsid w:val="0048649B"/>
    <w:rsid w:val="00490197"/>
    <w:rsid w:val="004B3BA4"/>
    <w:rsid w:val="004F279B"/>
    <w:rsid w:val="0050089F"/>
    <w:rsid w:val="005120C5"/>
    <w:rsid w:val="00512D69"/>
    <w:rsid w:val="00546B3F"/>
    <w:rsid w:val="00562E20"/>
    <w:rsid w:val="00570140"/>
    <w:rsid w:val="005728C2"/>
    <w:rsid w:val="00587CD8"/>
    <w:rsid w:val="005A1677"/>
    <w:rsid w:val="005A31A4"/>
    <w:rsid w:val="005C11CB"/>
    <w:rsid w:val="005C689B"/>
    <w:rsid w:val="005D519D"/>
    <w:rsid w:val="005D639F"/>
    <w:rsid w:val="005F7862"/>
    <w:rsid w:val="0060100E"/>
    <w:rsid w:val="0061403E"/>
    <w:rsid w:val="00615719"/>
    <w:rsid w:val="00622592"/>
    <w:rsid w:val="00624DA0"/>
    <w:rsid w:val="00634C01"/>
    <w:rsid w:val="00654DC0"/>
    <w:rsid w:val="00656F6E"/>
    <w:rsid w:val="00671DF8"/>
    <w:rsid w:val="00672A8B"/>
    <w:rsid w:val="0067379A"/>
    <w:rsid w:val="00673E05"/>
    <w:rsid w:val="00675044"/>
    <w:rsid w:val="006D3BE4"/>
    <w:rsid w:val="006D6E9B"/>
    <w:rsid w:val="006E58EC"/>
    <w:rsid w:val="006F49BF"/>
    <w:rsid w:val="00706324"/>
    <w:rsid w:val="00720D7E"/>
    <w:rsid w:val="00725BAB"/>
    <w:rsid w:val="00727058"/>
    <w:rsid w:val="00730019"/>
    <w:rsid w:val="00740E35"/>
    <w:rsid w:val="007629F7"/>
    <w:rsid w:val="00767DC6"/>
    <w:rsid w:val="007865B9"/>
    <w:rsid w:val="0079040A"/>
    <w:rsid w:val="007B7D68"/>
    <w:rsid w:val="007C2E84"/>
    <w:rsid w:val="007D0974"/>
    <w:rsid w:val="007D1535"/>
    <w:rsid w:val="007D38B1"/>
    <w:rsid w:val="007D3F8F"/>
    <w:rsid w:val="00814100"/>
    <w:rsid w:val="0083515F"/>
    <w:rsid w:val="0085092E"/>
    <w:rsid w:val="00855A78"/>
    <w:rsid w:val="00880B0C"/>
    <w:rsid w:val="008869B5"/>
    <w:rsid w:val="008A59E5"/>
    <w:rsid w:val="008C24C9"/>
    <w:rsid w:val="008C281A"/>
    <w:rsid w:val="008D700A"/>
    <w:rsid w:val="008E4B49"/>
    <w:rsid w:val="008F4282"/>
    <w:rsid w:val="00902FFE"/>
    <w:rsid w:val="00905AC3"/>
    <w:rsid w:val="009065AA"/>
    <w:rsid w:val="00970CA8"/>
    <w:rsid w:val="009A1B18"/>
    <w:rsid w:val="009A48E4"/>
    <w:rsid w:val="009B3C9A"/>
    <w:rsid w:val="009B5AB2"/>
    <w:rsid w:val="009B7BA2"/>
    <w:rsid w:val="009D30A6"/>
    <w:rsid w:val="009E4C17"/>
    <w:rsid w:val="009E673E"/>
    <w:rsid w:val="009F6767"/>
    <w:rsid w:val="00A03239"/>
    <w:rsid w:val="00A42C49"/>
    <w:rsid w:val="00A6626C"/>
    <w:rsid w:val="00A677EC"/>
    <w:rsid w:val="00A67E29"/>
    <w:rsid w:val="00A77543"/>
    <w:rsid w:val="00A861E2"/>
    <w:rsid w:val="00AD2BA6"/>
    <w:rsid w:val="00B06EA9"/>
    <w:rsid w:val="00B07877"/>
    <w:rsid w:val="00B139E8"/>
    <w:rsid w:val="00B33768"/>
    <w:rsid w:val="00B61D8A"/>
    <w:rsid w:val="00B72367"/>
    <w:rsid w:val="00B72A47"/>
    <w:rsid w:val="00B779C8"/>
    <w:rsid w:val="00B82B12"/>
    <w:rsid w:val="00B83BB8"/>
    <w:rsid w:val="00B94469"/>
    <w:rsid w:val="00BA728B"/>
    <w:rsid w:val="00BB56AF"/>
    <w:rsid w:val="00BB76F7"/>
    <w:rsid w:val="00BF0097"/>
    <w:rsid w:val="00BF51E6"/>
    <w:rsid w:val="00C01E34"/>
    <w:rsid w:val="00C23A69"/>
    <w:rsid w:val="00C26930"/>
    <w:rsid w:val="00C40CC9"/>
    <w:rsid w:val="00C568FE"/>
    <w:rsid w:val="00C617CA"/>
    <w:rsid w:val="00C62FA8"/>
    <w:rsid w:val="00C63FB2"/>
    <w:rsid w:val="00C71F06"/>
    <w:rsid w:val="00C72B65"/>
    <w:rsid w:val="00CA17CB"/>
    <w:rsid w:val="00D01C1E"/>
    <w:rsid w:val="00D1260B"/>
    <w:rsid w:val="00D3127A"/>
    <w:rsid w:val="00D3603F"/>
    <w:rsid w:val="00D36F4A"/>
    <w:rsid w:val="00D458CF"/>
    <w:rsid w:val="00D55795"/>
    <w:rsid w:val="00D56C14"/>
    <w:rsid w:val="00D61C72"/>
    <w:rsid w:val="00D875A4"/>
    <w:rsid w:val="00D93509"/>
    <w:rsid w:val="00DB4290"/>
    <w:rsid w:val="00DD213B"/>
    <w:rsid w:val="00E023A4"/>
    <w:rsid w:val="00E06993"/>
    <w:rsid w:val="00E351B2"/>
    <w:rsid w:val="00E40422"/>
    <w:rsid w:val="00E5196F"/>
    <w:rsid w:val="00E56D17"/>
    <w:rsid w:val="00E73C02"/>
    <w:rsid w:val="00E946B2"/>
    <w:rsid w:val="00EB0938"/>
    <w:rsid w:val="00EB2F88"/>
    <w:rsid w:val="00EC6242"/>
    <w:rsid w:val="00ED171F"/>
    <w:rsid w:val="00EE5327"/>
    <w:rsid w:val="00F11FA7"/>
    <w:rsid w:val="00F12CB1"/>
    <w:rsid w:val="00F23D82"/>
    <w:rsid w:val="00F365E2"/>
    <w:rsid w:val="00F41E52"/>
    <w:rsid w:val="00F508E3"/>
    <w:rsid w:val="00F6519E"/>
    <w:rsid w:val="00F676B0"/>
    <w:rsid w:val="00FB66C6"/>
    <w:rsid w:val="00FC3F90"/>
    <w:rsid w:val="00FC4BC5"/>
    <w:rsid w:val="00FE2F05"/>
    <w:rsid w:val="14512F7B"/>
    <w:rsid w:val="1D2855DA"/>
    <w:rsid w:val="2A6335DC"/>
    <w:rsid w:val="2C75D13B"/>
    <w:rsid w:val="38D9FE9D"/>
    <w:rsid w:val="3B815736"/>
    <w:rsid w:val="603F916E"/>
    <w:rsid w:val="652D6B82"/>
    <w:rsid w:val="7710FB0E"/>
    <w:rsid w:val="79733B57"/>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55A8AF8"/>
  <w15:chartTrackingRefBased/>
  <w15:docId w15:val="{0B361356-9293-41E0-A644-FC3F19D91E5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n-US" w:eastAsia="en-US" w:bidi="ar-SA"/>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Body"/>
    <w:qFormat/>
    <w:rsid w:val="001A5814"/>
    <w:rPr>
      <w:rFonts w:ascii="Open Sans" w:hAnsi="Open Sans" w:cs="Open Sans"/>
      <w:sz w:val="20"/>
      <w:szCs w:val="20"/>
    </w:rPr>
  </w:style>
  <w:style w:type="paragraph" w:styleId="Heading1">
    <w:name w:val="heading 1"/>
    <w:basedOn w:val="Item"/>
    <w:next w:val="Normal"/>
    <w:link w:val="Heading1Char"/>
    <w:uiPriority w:val="9"/>
    <w:qFormat/>
    <w:rsid w:val="001122D4"/>
    <w:rPr>
      <w:rFonts w:ascii="Aptos ExtraBold" w:hAnsi="Aptos ExtraBold"/>
      <w:color w:val="auto"/>
      <w:sz w:val="56"/>
      <w:szCs w:val="36"/>
    </w:rPr>
  </w:style>
  <w:style w:type="paragraph" w:styleId="Heading2">
    <w:name w:val="heading 2"/>
    <w:basedOn w:val="Normal"/>
    <w:next w:val="Normal"/>
    <w:link w:val="Heading2Char"/>
    <w:uiPriority w:val="9"/>
    <w:unhideWhenUsed/>
    <w:qFormat/>
    <w:rsid w:val="003F11CC"/>
    <w:pPr>
      <w:keepNext/>
      <w:keepLines/>
      <w:spacing w:before="160" w:after="80"/>
      <w:outlineLvl w:val="1"/>
    </w:pPr>
    <w:rPr>
      <w:rFonts w:ascii="Aptos ExtraBold" w:eastAsiaTheme="majorEastAsia" w:hAnsi="Aptos ExtraBold" w:cstheme="majorBidi"/>
      <w:b/>
      <w:color w:val="260053" w:themeColor="accent1" w:themeShade="BF"/>
      <w:sz w:val="48"/>
      <w:szCs w:val="48"/>
    </w:rPr>
  </w:style>
  <w:style w:type="paragraph" w:styleId="Heading3">
    <w:name w:val="heading 3"/>
    <w:aliases w:val="H 3"/>
    <w:basedOn w:val="Normal"/>
    <w:next w:val="Normal"/>
    <w:link w:val="Heading3Char"/>
    <w:uiPriority w:val="9"/>
    <w:unhideWhenUsed/>
    <w:qFormat/>
    <w:rsid w:val="006D3BE4"/>
    <w:pPr>
      <w:keepNext/>
      <w:keepLines/>
      <w:spacing w:before="160" w:after="80"/>
      <w:outlineLvl w:val="2"/>
    </w:pPr>
    <w:rPr>
      <w:rFonts w:asciiTheme="minorHAnsi" w:eastAsiaTheme="majorEastAsia" w:hAnsiTheme="minorHAnsi" w:cstheme="majorBidi"/>
      <w:b/>
      <w:bCs/>
      <w:color w:val="260053" w:themeColor="accent1" w:themeShade="BF"/>
      <w:sz w:val="36"/>
      <w:szCs w:val="24"/>
    </w:rPr>
  </w:style>
  <w:style w:type="paragraph" w:styleId="Heading4">
    <w:name w:val="heading 4"/>
    <w:basedOn w:val="Heading3"/>
    <w:next w:val="Normal"/>
    <w:link w:val="Heading4Char"/>
    <w:autoRedefine/>
    <w:uiPriority w:val="9"/>
    <w:unhideWhenUsed/>
    <w:qFormat/>
    <w:rsid w:val="00053C1A"/>
    <w:pPr>
      <w:outlineLvl w:val="3"/>
    </w:pPr>
    <w:rPr>
      <w:rFonts w:ascii="Aptos" w:hAnsi="Aptos"/>
      <w:bCs w:val="0"/>
      <w:sz w:val="32"/>
    </w:rPr>
  </w:style>
  <w:style w:type="paragraph" w:styleId="Heading5">
    <w:name w:val="heading 5"/>
    <w:basedOn w:val="Normal"/>
    <w:next w:val="Normal"/>
    <w:link w:val="Heading5Char"/>
    <w:uiPriority w:val="9"/>
    <w:unhideWhenUsed/>
    <w:qFormat/>
    <w:rsid w:val="000C68D0"/>
    <w:pPr>
      <w:keepNext/>
      <w:keepLines/>
      <w:spacing w:before="80" w:after="40"/>
      <w:outlineLvl w:val="4"/>
    </w:pPr>
    <w:rPr>
      <w:rFonts w:eastAsiaTheme="majorEastAsia" w:cstheme="majorBidi"/>
      <w:color w:val="260053" w:themeColor="accent1" w:themeShade="BF"/>
    </w:rPr>
  </w:style>
  <w:style w:type="paragraph" w:styleId="Heading6">
    <w:name w:val="heading 6"/>
    <w:basedOn w:val="Normal"/>
    <w:next w:val="Normal"/>
    <w:link w:val="Heading6Char"/>
    <w:uiPriority w:val="9"/>
    <w:semiHidden/>
    <w:unhideWhenUsed/>
    <w:qFormat/>
    <w:rsid w:val="000C68D0"/>
    <w:pPr>
      <w:keepNext/>
      <w:keepLines/>
      <w:spacing w:before="40" w:after="0"/>
      <w:outlineLvl w:val="5"/>
    </w:pPr>
    <w:rPr>
      <w:rFonts w:eastAsiaTheme="majorEastAsia" w:cstheme="majorBidi"/>
      <w:i/>
      <w:iCs/>
      <w:color w:val="7200FA" w:themeColor="text1" w:themeTint="A6"/>
    </w:rPr>
  </w:style>
  <w:style w:type="paragraph" w:styleId="Heading7">
    <w:name w:val="heading 7"/>
    <w:basedOn w:val="Normal"/>
    <w:next w:val="Normal"/>
    <w:link w:val="Heading7Char"/>
    <w:uiPriority w:val="9"/>
    <w:semiHidden/>
    <w:unhideWhenUsed/>
    <w:qFormat/>
    <w:rsid w:val="000C68D0"/>
    <w:pPr>
      <w:keepNext/>
      <w:keepLines/>
      <w:spacing w:before="40" w:after="0"/>
      <w:outlineLvl w:val="6"/>
    </w:pPr>
    <w:rPr>
      <w:rFonts w:eastAsiaTheme="majorEastAsia" w:cstheme="majorBidi"/>
      <w:color w:val="7200FA" w:themeColor="text1" w:themeTint="A6"/>
    </w:rPr>
  </w:style>
  <w:style w:type="paragraph" w:styleId="Heading8">
    <w:name w:val="heading 8"/>
    <w:basedOn w:val="Normal"/>
    <w:next w:val="Normal"/>
    <w:link w:val="Heading8Char"/>
    <w:uiPriority w:val="9"/>
    <w:semiHidden/>
    <w:unhideWhenUsed/>
    <w:qFormat/>
    <w:rsid w:val="000C68D0"/>
    <w:pPr>
      <w:keepNext/>
      <w:keepLines/>
      <w:spacing w:after="0"/>
      <w:outlineLvl w:val="7"/>
    </w:pPr>
    <w:rPr>
      <w:rFonts w:eastAsiaTheme="majorEastAsia" w:cstheme="majorBidi"/>
      <w:i/>
      <w:iCs/>
      <w:color w:val="4E00AC" w:themeColor="text1" w:themeTint="D8"/>
    </w:rPr>
  </w:style>
  <w:style w:type="paragraph" w:styleId="Heading9">
    <w:name w:val="heading 9"/>
    <w:basedOn w:val="Normal"/>
    <w:next w:val="Normal"/>
    <w:link w:val="Heading9Char"/>
    <w:uiPriority w:val="9"/>
    <w:semiHidden/>
    <w:unhideWhenUsed/>
    <w:qFormat/>
    <w:rsid w:val="000C68D0"/>
    <w:pPr>
      <w:keepNext/>
      <w:keepLines/>
      <w:spacing w:after="0"/>
      <w:outlineLvl w:val="8"/>
    </w:pPr>
    <w:rPr>
      <w:rFonts w:eastAsiaTheme="majorEastAsia" w:cstheme="majorBidi"/>
      <w:color w:val="4E00AC"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PageTitle"/>
    <w:next w:val="Normal"/>
    <w:link w:val="TitleChar"/>
    <w:uiPriority w:val="10"/>
    <w:qFormat/>
    <w:rsid w:val="005A31A4"/>
  </w:style>
  <w:style w:type="character" w:customStyle="1" w:styleId="TitleChar">
    <w:name w:val="Title Char"/>
    <w:basedOn w:val="DefaultParagraphFont"/>
    <w:link w:val="Title"/>
    <w:uiPriority w:val="10"/>
    <w:rsid w:val="005A31A4"/>
    <w:rPr>
      <w:rFonts w:ascii="Encode Sans Normal Black" w:hAnsi="Encode Sans Normal Black"/>
      <w:bCs/>
      <w:sz w:val="52"/>
      <w:szCs w:val="70"/>
    </w:rPr>
  </w:style>
  <w:style w:type="paragraph" w:styleId="TOAHeading">
    <w:name w:val="toa heading"/>
    <w:basedOn w:val="Normal"/>
    <w:next w:val="Normal"/>
    <w:uiPriority w:val="99"/>
    <w:semiHidden/>
    <w:unhideWhenUsed/>
    <w:rsid w:val="00031827"/>
    <w:pPr>
      <w:spacing w:before="120"/>
    </w:pPr>
    <w:rPr>
      <w:rFonts w:asciiTheme="majorHAnsi" w:eastAsiaTheme="majorEastAsia" w:hAnsiTheme="majorHAnsi" w:cstheme="majorBidi"/>
      <w:b/>
      <w:bCs/>
    </w:rPr>
  </w:style>
  <w:style w:type="paragraph" w:customStyle="1" w:styleId="Item">
    <w:name w:val="Item"/>
    <w:autoRedefine/>
    <w:rsid w:val="00720D7E"/>
    <w:pPr>
      <w:outlineLvl w:val="0"/>
    </w:pPr>
    <w:rPr>
      <w:rFonts w:ascii="Encode Sans Normal Black" w:hAnsi="Encode Sans Normal Black" w:cs="Times New Roman"/>
      <w:b/>
      <w:bCs/>
      <w:color w:val="431782"/>
      <w:sz w:val="40"/>
      <w:szCs w:val="40"/>
    </w:rPr>
  </w:style>
  <w:style w:type="paragraph" w:customStyle="1" w:styleId="PageTitle">
    <w:name w:val="Page Title"/>
    <w:autoRedefine/>
    <w:rsid w:val="00B72A47"/>
    <w:rPr>
      <w:rFonts w:ascii="Encode Sans Normal Black" w:hAnsi="Encode Sans Normal Black"/>
      <w:bCs/>
      <w:sz w:val="52"/>
      <w:szCs w:val="70"/>
    </w:rPr>
  </w:style>
  <w:style w:type="paragraph" w:customStyle="1" w:styleId="TOC">
    <w:name w:val="TOC"/>
    <w:autoRedefine/>
    <w:rsid w:val="00720D7E"/>
    <w:rPr>
      <w:rFonts w:ascii="Open Sans" w:hAnsi="Open Sans" w:cs="Times New Roman"/>
      <w:b/>
      <w:bCs/>
      <w:color w:val="421681"/>
      <w:szCs w:val="18"/>
    </w:rPr>
  </w:style>
  <w:style w:type="paragraph" w:customStyle="1" w:styleId="Section">
    <w:name w:val="Section"/>
    <w:link w:val="SectionChar"/>
    <w:rsid w:val="00720D7E"/>
    <w:pPr>
      <w:spacing w:after="135" w:line="195" w:lineRule="atLeast"/>
    </w:pPr>
    <w:rPr>
      <w:rFonts w:ascii="Encode Sans Normal" w:hAnsi="Encode Sans Normal" w:cs="Times New Roman"/>
      <w:b/>
      <w:bCs/>
      <w:color w:val="421681"/>
      <w:sz w:val="22"/>
      <w:szCs w:val="22"/>
    </w:rPr>
  </w:style>
  <w:style w:type="paragraph" w:customStyle="1" w:styleId="UWStyle">
    <w:name w:val="UW Style"/>
    <w:basedOn w:val="Normal"/>
    <w:link w:val="UWStyleChar"/>
    <w:rsid w:val="00720D7E"/>
  </w:style>
  <w:style w:type="character" w:customStyle="1" w:styleId="UWStyleChar">
    <w:name w:val="UW Style Char"/>
    <w:basedOn w:val="DefaultParagraphFont"/>
    <w:link w:val="UWStyle"/>
    <w:rsid w:val="00720D7E"/>
    <w:rPr>
      <w:rFonts w:ascii="Open Sans" w:hAnsi="Open Sans"/>
      <w:sz w:val="18"/>
    </w:rPr>
  </w:style>
  <w:style w:type="table" w:styleId="ListTable3">
    <w:name w:val="List Table 3"/>
    <w:basedOn w:val="TableNormal"/>
    <w:uiPriority w:val="48"/>
    <w:rsid w:val="0048649B"/>
    <w:tblPr>
      <w:tblStyleRowBandSize w:val="1"/>
      <w:tblStyleColBandSize w:val="1"/>
      <w:tblBorders>
        <w:top w:val="single" w:sz="4" w:space="0" w:color="auto"/>
        <w:left w:val="single" w:sz="4" w:space="0" w:color="auto"/>
        <w:bottom w:val="single" w:sz="4" w:space="0" w:color="auto"/>
        <w:right w:val="single" w:sz="4" w:space="0" w:color="auto"/>
      </w:tblBorders>
    </w:tblPr>
    <w:tblStylePr w:type="firstRow">
      <w:rPr>
        <w:b/>
        <w:bCs/>
        <w:color w:val="B7A57A" w:themeColor="background1"/>
      </w:rPr>
      <w:tblPr/>
      <w:tcPr>
        <w:shd w:val="clear" w:color="auto" w:fill="33006F" w:themeFill="text1"/>
      </w:tcPr>
    </w:tblStylePr>
    <w:tblStylePr w:type="lastRow">
      <w:rPr>
        <w:b/>
        <w:bCs/>
      </w:rPr>
      <w:tblPr/>
      <w:tcPr>
        <w:tcBorders>
          <w:top w:val="double" w:sz="4" w:space="0" w:color="33006F" w:themeColor="text1"/>
        </w:tcBorders>
        <w:shd w:val="clear" w:color="auto" w:fill="B7A57A" w:themeFill="background1"/>
      </w:tcPr>
    </w:tblStylePr>
    <w:tblStylePr w:type="firstCol">
      <w:rPr>
        <w:b/>
        <w:bCs/>
      </w:rPr>
      <w:tblPr/>
      <w:tcPr>
        <w:tcBorders>
          <w:right w:val="nil"/>
        </w:tcBorders>
        <w:shd w:val="clear" w:color="auto" w:fill="B7A57A" w:themeFill="background1"/>
      </w:tcPr>
    </w:tblStylePr>
    <w:tblStylePr w:type="lastCol">
      <w:rPr>
        <w:b/>
        <w:bCs/>
      </w:rPr>
      <w:tblPr/>
      <w:tcPr>
        <w:tcBorders>
          <w:left w:val="nil"/>
        </w:tcBorders>
        <w:shd w:val="clear" w:color="auto" w:fill="B7A57A" w:themeFill="background1"/>
      </w:tcPr>
    </w:tblStylePr>
    <w:tblStylePr w:type="band1Vert">
      <w:tblPr/>
      <w:tcPr>
        <w:tcBorders>
          <w:left w:val="single" w:sz="4" w:space="0" w:color="33006F" w:themeColor="text1"/>
          <w:right w:val="single" w:sz="4" w:space="0" w:color="33006F" w:themeColor="text1"/>
        </w:tcBorders>
      </w:tcPr>
    </w:tblStylePr>
    <w:tblStylePr w:type="band1Horz">
      <w:tblPr/>
      <w:tcPr>
        <w:tcBorders>
          <w:top w:val="single" w:sz="4" w:space="0" w:color="33006F" w:themeColor="text1"/>
          <w:bottom w:val="single" w:sz="4" w:space="0" w:color="33006F"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33006F" w:themeColor="text1"/>
          <w:left w:val="nil"/>
        </w:tcBorders>
      </w:tcPr>
    </w:tblStylePr>
    <w:tblStylePr w:type="swCell">
      <w:tblPr/>
      <w:tcPr>
        <w:tcBorders>
          <w:top w:val="double" w:sz="4" w:space="0" w:color="33006F" w:themeColor="text1"/>
          <w:right w:val="nil"/>
        </w:tcBorders>
      </w:tcPr>
    </w:tblStylePr>
  </w:style>
  <w:style w:type="paragraph" w:customStyle="1" w:styleId="ListParagraph1">
    <w:name w:val="List Paragraph1"/>
    <w:basedOn w:val="ListParagraph"/>
    <w:link w:val="ListparagraphChar"/>
    <w:autoRedefine/>
    <w:rsid w:val="003A4CD0"/>
    <w:pPr>
      <w:numPr>
        <w:numId w:val="2"/>
      </w:numPr>
      <w:tabs>
        <w:tab w:val="left" w:pos="750"/>
      </w:tabs>
      <w:spacing w:before="120" w:after="120" w:line="360" w:lineRule="auto"/>
      <w:ind w:left="360" w:firstLine="0"/>
      <w:contextualSpacing w:val="0"/>
    </w:pPr>
    <w:rPr>
      <w:kern w:val="2"/>
      <w:sz w:val="22"/>
    </w:rPr>
  </w:style>
  <w:style w:type="character" w:customStyle="1" w:styleId="ListparagraphChar">
    <w:name w:val="List paragraph Char"/>
    <w:basedOn w:val="DefaultParagraphFont"/>
    <w:link w:val="ListParagraph1"/>
    <w:rsid w:val="003A4CD0"/>
    <w:rPr>
      <w:rFonts w:ascii="Open Sans" w:hAnsi="Open Sans"/>
      <w:sz w:val="22"/>
    </w:rPr>
  </w:style>
  <w:style w:type="paragraph" w:styleId="ListParagraph">
    <w:name w:val="List Paragraph"/>
    <w:basedOn w:val="Normal"/>
    <w:uiPriority w:val="34"/>
    <w:qFormat/>
    <w:rsid w:val="0048649B"/>
    <w:pPr>
      <w:ind w:left="720"/>
      <w:contextualSpacing/>
    </w:pPr>
  </w:style>
  <w:style w:type="paragraph" w:customStyle="1" w:styleId="Websites">
    <w:name w:val="Websites"/>
    <w:basedOn w:val="Item"/>
    <w:link w:val="WebsitesChar"/>
    <w:autoRedefine/>
    <w:rsid w:val="003A4CD0"/>
    <w:rPr>
      <w:rFonts w:ascii="Open Sans" w:hAnsi="Open Sans"/>
      <w:color w:val="33006F" w:themeColor="text1"/>
      <w:sz w:val="22"/>
      <w:u w:val="single"/>
    </w:rPr>
  </w:style>
  <w:style w:type="character" w:customStyle="1" w:styleId="WebsitesChar">
    <w:name w:val="Websites Char"/>
    <w:basedOn w:val="DefaultParagraphFont"/>
    <w:link w:val="Websites"/>
    <w:rsid w:val="003A4CD0"/>
    <w:rPr>
      <w:rFonts w:ascii="Open Sans" w:hAnsi="Open Sans" w:cs="Times New Roman"/>
      <w:b/>
      <w:bCs/>
      <w:color w:val="33006F" w:themeColor="text1"/>
      <w:sz w:val="22"/>
      <w:szCs w:val="40"/>
      <w:u w:val="single"/>
    </w:rPr>
  </w:style>
  <w:style w:type="character" w:customStyle="1" w:styleId="Heading1Char">
    <w:name w:val="Heading 1 Char"/>
    <w:basedOn w:val="DefaultParagraphFont"/>
    <w:link w:val="Heading1"/>
    <w:uiPriority w:val="9"/>
    <w:rsid w:val="001122D4"/>
    <w:rPr>
      <w:rFonts w:ascii="Aptos ExtraBold" w:hAnsi="Aptos ExtraBold" w:cs="Times New Roman"/>
      <w:b/>
      <w:bCs/>
      <w:sz w:val="56"/>
      <w:szCs w:val="36"/>
    </w:rPr>
  </w:style>
  <w:style w:type="character" w:customStyle="1" w:styleId="Heading2Char">
    <w:name w:val="Heading 2 Char"/>
    <w:basedOn w:val="DefaultParagraphFont"/>
    <w:link w:val="Heading2"/>
    <w:uiPriority w:val="9"/>
    <w:rsid w:val="003F11CC"/>
    <w:rPr>
      <w:rFonts w:ascii="Aptos ExtraBold" w:eastAsiaTheme="majorEastAsia" w:hAnsi="Aptos ExtraBold" w:cstheme="majorBidi"/>
      <w:b/>
      <w:color w:val="260053" w:themeColor="accent1" w:themeShade="BF"/>
      <w:sz w:val="48"/>
      <w:szCs w:val="48"/>
    </w:rPr>
  </w:style>
  <w:style w:type="character" w:customStyle="1" w:styleId="Heading3Char">
    <w:name w:val="Heading 3 Char"/>
    <w:aliases w:val="H 3 Char"/>
    <w:basedOn w:val="DefaultParagraphFont"/>
    <w:link w:val="Heading3"/>
    <w:uiPriority w:val="9"/>
    <w:rsid w:val="006D3BE4"/>
    <w:rPr>
      <w:rFonts w:eastAsiaTheme="majorEastAsia" w:cstheme="majorBidi"/>
      <w:b/>
      <w:bCs/>
      <w:color w:val="260053" w:themeColor="accent1" w:themeShade="BF"/>
      <w:sz w:val="36"/>
    </w:rPr>
  </w:style>
  <w:style w:type="character" w:customStyle="1" w:styleId="Heading4Char">
    <w:name w:val="Heading 4 Char"/>
    <w:basedOn w:val="DefaultParagraphFont"/>
    <w:link w:val="Heading4"/>
    <w:uiPriority w:val="9"/>
    <w:rsid w:val="00053C1A"/>
    <w:rPr>
      <w:rFonts w:ascii="Aptos" w:eastAsiaTheme="majorEastAsia" w:hAnsi="Aptos" w:cstheme="majorBidi"/>
      <w:b/>
      <w:color w:val="260053" w:themeColor="accent1" w:themeShade="BF"/>
      <w:sz w:val="32"/>
    </w:rPr>
  </w:style>
  <w:style w:type="character" w:customStyle="1" w:styleId="Heading5Char">
    <w:name w:val="Heading 5 Char"/>
    <w:basedOn w:val="DefaultParagraphFont"/>
    <w:link w:val="Heading5"/>
    <w:uiPriority w:val="9"/>
    <w:rsid w:val="000C68D0"/>
    <w:rPr>
      <w:rFonts w:eastAsiaTheme="majorEastAsia" w:cstheme="majorBidi"/>
      <w:color w:val="260053" w:themeColor="accent1" w:themeShade="BF"/>
    </w:rPr>
  </w:style>
  <w:style w:type="character" w:customStyle="1" w:styleId="Heading6Char">
    <w:name w:val="Heading 6 Char"/>
    <w:basedOn w:val="DefaultParagraphFont"/>
    <w:link w:val="Heading6"/>
    <w:uiPriority w:val="9"/>
    <w:semiHidden/>
    <w:rsid w:val="000C68D0"/>
    <w:rPr>
      <w:rFonts w:eastAsiaTheme="majorEastAsia" w:cstheme="majorBidi"/>
      <w:i/>
      <w:iCs/>
      <w:color w:val="7200FA" w:themeColor="text1" w:themeTint="A6"/>
    </w:rPr>
  </w:style>
  <w:style w:type="character" w:customStyle="1" w:styleId="Heading7Char">
    <w:name w:val="Heading 7 Char"/>
    <w:basedOn w:val="DefaultParagraphFont"/>
    <w:link w:val="Heading7"/>
    <w:uiPriority w:val="9"/>
    <w:semiHidden/>
    <w:rsid w:val="000C68D0"/>
    <w:rPr>
      <w:rFonts w:eastAsiaTheme="majorEastAsia" w:cstheme="majorBidi"/>
      <w:color w:val="7200FA" w:themeColor="text1" w:themeTint="A6"/>
    </w:rPr>
  </w:style>
  <w:style w:type="character" w:customStyle="1" w:styleId="Heading8Char">
    <w:name w:val="Heading 8 Char"/>
    <w:basedOn w:val="DefaultParagraphFont"/>
    <w:link w:val="Heading8"/>
    <w:uiPriority w:val="9"/>
    <w:semiHidden/>
    <w:rsid w:val="000C68D0"/>
    <w:rPr>
      <w:rFonts w:eastAsiaTheme="majorEastAsia" w:cstheme="majorBidi"/>
      <w:i/>
      <w:iCs/>
      <w:color w:val="4E00AC" w:themeColor="text1" w:themeTint="D8"/>
    </w:rPr>
  </w:style>
  <w:style w:type="character" w:customStyle="1" w:styleId="Heading9Char">
    <w:name w:val="Heading 9 Char"/>
    <w:basedOn w:val="DefaultParagraphFont"/>
    <w:link w:val="Heading9"/>
    <w:uiPriority w:val="9"/>
    <w:semiHidden/>
    <w:rsid w:val="000C68D0"/>
    <w:rPr>
      <w:rFonts w:eastAsiaTheme="majorEastAsia" w:cstheme="majorBidi"/>
      <w:color w:val="4E00AC" w:themeColor="text1" w:themeTint="D8"/>
    </w:rPr>
  </w:style>
  <w:style w:type="paragraph" w:styleId="Subtitle">
    <w:name w:val="Subtitle"/>
    <w:basedOn w:val="Normal"/>
    <w:next w:val="Normal"/>
    <w:link w:val="SubtitleChar"/>
    <w:uiPriority w:val="11"/>
    <w:qFormat/>
    <w:rsid w:val="001122D4"/>
    <w:pPr>
      <w:numPr>
        <w:ilvl w:val="1"/>
      </w:numPr>
    </w:pPr>
    <w:rPr>
      <w:rFonts w:eastAsiaTheme="majorEastAsia" w:cstheme="majorBidi"/>
      <w:color w:val="917B4C" w:themeColor="accent6"/>
      <w:spacing w:val="15"/>
      <w:sz w:val="28"/>
      <w:szCs w:val="28"/>
    </w:rPr>
  </w:style>
  <w:style w:type="character" w:customStyle="1" w:styleId="SubtitleChar">
    <w:name w:val="Subtitle Char"/>
    <w:basedOn w:val="DefaultParagraphFont"/>
    <w:link w:val="Subtitle"/>
    <w:uiPriority w:val="11"/>
    <w:rsid w:val="001122D4"/>
    <w:rPr>
      <w:rFonts w:ascii="Open Sans" w:eastAsiaTheme="majorEastAsia" w:hAnsi="Open Sans" w:cstheme="majorBidi"/>
      <w:color w:val="917B4C" w:themeColor="accent6"/>
      <w:spacing w:val="15"/>
      <w:sz w:val="28"/>
      <w:szCs w:val="28"/>
    </w:rPr>
  </w:style>
  <w:style w:type="paragraph" w:styleId="Quote">
    <w:name w:val="Quote"/>
    <w:basedOn w:val="Normal"/>
    <w:next w:val="Normal"/>
    <w:link w:val="QuoteChar"/>
    <w:uiPriority w:val="29"/>
    <w:qFormat/>
    <w:rsid w:val="000C68D0"/>
    <w:pPr>
      <w:spacing w:before="160"/>
      <w:jc w:val="center"/>
    </w:pPr>
    <w:rPr>
      <w:i/>
      <w:iCs/>
      <w:color w:val="6000D3" w:themeColor="text1" w:themeTint="BF"/>
    </w:rPr>
  </w:style>
  <w:style w:type="character" w:customStyle="1" w:styleId="QuoteChar">
    <w:name w:val="Quote Char"/>
    <w:basedOn w:val="DefaultParagraphFont"/>
    <w:link w:val="Quote"/>
    <w:uiPriority w:val="29"/>
    <w:rsid w:val="000C68D0"/>
    <w:rPr>
      <w:i/>
      <w:iCs/>
      <w:color w:val="6000D3" w:themeColor="text1" w:themeTint="BF"/>
    </w:rPr>
  </w:style>
  <w:style w:type="character" w:styleId="IntenseEmphasis">
    <w:name w:val="Intense Emphasis"/>
    <w:basedOn w:val="DefaultParagraphFont"/>
    <w:uiPriority w:val="21"/>
    <w:qFormat/>
    <w:rsid w:val="000C68D0"/>
    <w:rPr>
      <w:i/>
      <w:iCs/>
      <w:color w:val="260053" w:themeColor="accent1" w:themeShade="BF"/>
    </w:rPr>
  </w:style>
  <w:style w:type="paragraph" w:styleId="IntenseQuote">
    <w:name w:val="Intense Quote"/>
    <w:basedOn w:val="Normal"/>
    <w:next w:val="Normal"/>
    <w:link w:val="IntenseQuoteChar"/>
    <w:uiPriority w:val="30"/>
    <w:qFormat/>
    <w:rsid w:val="000C68D0"/>
    <w:pPr>
      <w:pBdr>
        <w:top w:val="single" w:sz="4" w:space="10" w:color="260053" w:themeColor="accent1" w:themeShade="BF"/>
        <w:bottom w:val="single" w:sz="4" w:space="10" w:color="260053" w:themeColor="accent1" w:themeShade="BF"/>
      </w:pBdr>
      <w:spacing w:before="360" w:after="360"/>
      <w:ind w:left="864" w:right="864"/>
      <w:jc w:val="center"/>
    </w:pPr>
    <w:rPr>
      <w:i/>
      <w:iCs/>
      <w:color w:val="260053" w:themeColor="accent1" w:themeShade="BF"/>
    </w:rPr>
  </w:style>
  <w:style w:type="character" w:customStyle="1" w:styleId="IntenseQuoteChar">
    <w:name w:val="Intense Quote Char"/>
    <w:basedOn w:val="DefaultParagraphFont"/>
    <w:link w:val="IntenseQuote"/>
    <w:uiPriority w:val="30"/>
    <w:rsid w:val="000C68D0"/>
    <w:rPr>
      <w:i/>
      <w:iCs/>
      <w:color w:val="260053" w:themeColor="accent1" w:themeShade="BF"/>
    </w:rPr>
  </w:style>
  <w:style w:type="character" w:styleId="IntenseReference">
    <w:name w:val="Intense Reference"/>
    <w:basedOn w:val="DefaultParagraphFont"/>
    <w:uiPriority w:val="32"/>
    <w:qFormat/>
    <w:rsid w:val="000C68D0"/>
    <w:rPr>
      <w:b/>
      <w:bCs/>
      <w:smallCaps/>
      <w:color w:val="260053" w:themeColor="accent1" w:themeShade="BF"/>
      <w:spacing w:val="5"/>
    </w:rPr>
  </w:style>
  <w:style w:type="paragraph" w:styleId="Header">
    <w:name w:val="header"/>
    <w:basedOn w:val="Normal"/>
    <w:link w:val="HeaderChar"/>
    <w:uiPriority w:val="99"/>
    <w:unhideWhenUsed/>
    <w:rsid w:val="00EE5327"/>
    <w:pPr>
      <w:tabs>
        <w:tab w:val="center" w:pos="4680"/>
        <w:tab w:val="right" w:pos="9360"/>
      </w:tabs>
    </w:pPr>
  </w:style>
  <w:style w:type="character" w:customStyle="1" w:styleId="HeaderChar">
    <w:name w:val="Header Char"/>
    <w:basedOn w:val="DefaultParagraphFont"/>
    <w:link w:val="Header"/>
    <w:uiPriority w:val="99"/>
    <w:rsid w:val="00EE5327"/>
    <w:rPr>
      <w:rFonts w:ascii="Open Sans" w:hAnsi="Open Sans"/>
      <w:kern w:val="0"/>
      <w:sz w:val="20"/>
    </w:rPr>
  </w:style>
  <w:style w:type="paragraph" w:styleId="Footer">
    <w:name w:val="footer"/>
    <w:basedOn w:val="Normal"/>
    <w:link w:val="FooterChar"/>
    <w:uiPriority w:val="99"/>
    <w:unhideWhenUsed/>
    <w:rsid w:val="00EE5327"/>
    <w:pPr>
      <w:tabs>
        <w:tab w:val="center" w:pos="4680"/>
        <w:tab w:val="right" w:pos="9360"/>
      </w:tabs>
    </w:pPr>
  </w:style>
  <w:style w:type="character" w:customStyle="1" w:styleId="FooterChar">
    <w:name w:val="Footer Char"/>
    <w:basedOn w:val="DefaultParagraphFont"/>
    <w:link w:val="Footer"/>
    <w:uiPriority w:val="99"/>
    <w:rsid w:val="00EE5327"/>
    <w:rPr>
      <w:rFonts w:ascii="Open Sans" w:hAnsi="Open Sans"/>
      <w:kern w:val="0"/>
      <w:sz w:val="20"/>
    </w:rPr>
  </w:style>
  <w:style w:type="table" w:styleId="TableGrid">
    <w:name w:val="Table Grid"/>
    <w:basedOn w:val="TableNormal"/>
    <w:uiPriority w:val="39"/>
    <w:rsid w:val="00EE532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0C68D0"/>
    <w:pPr>
      <w:spacing w:before="240" w:after="0"/>
      <w:outlineLvl w:val="9"/>
    </w:pPr>
    <w:rPr>
      <w:sz w:val="32"/>
      <w:szCs w:val="32"/>
    </w:rPr>
  </w:style>
  <w:style w:type="paragraph" w:styleId="TOC1">
    <w:name w:val="toc 1"/>
    <w:basedOn w:val="Normal"/>
    <w:next w:val="Normal"/>
    <w:autoRedefine/>
    <w:uiPriority w:val="39"/>
    <w:unhideWhenUsed/>
    <w:rsid w:val="003A4CD0"/>
    <w:pPr>
      <w:spacing w:after="100"/>
    </w:pPr>
  </w:style>
  <w:style w:type="character" w:styleId="Hyperlink">
    <w:name w:val="Hyperlink"/>
    <w:basedOn w:val="DefaultParagraphFont"/>
    <w:uiPriority w:val="99"/>
    <w:unhideWhenUsed/>
    <w:rsid w:val="00485312"/>
    <w:rPr>
      <w:color w:val="33006F" w:themeColor="text1"/>
      <w:u w:val="single"/>
    </w:rPr>
  </w:style>
  <w:style w:type="paragraph" w:customStyle="1" w:styleId="Heading20">
    <w:name w:val="Heading2"/>
    <w:basedOn w:val="Heading2"/>
    <w:link w:val="Heading2Char0"/>
    <w:uiPriority w:val="1"/>
    <w:rsid w:val="79733B57"/>
  </w:style>
  <w:style w:type="character" w:customStyle="1" w:styleId="SectionChar">
    <w:name w:val="Section Char"/>
    <w:basedOn w:val="DefaultParagraphFont"/>
    <w:link w:val="Section"/>
    <w:rsid w:val="003A4CD0"/>
    <w:rPr>
      <w:rFonts w:ascii="Encode Sans Normal" w:hAnsi="Encode Sans Normal" w:cs="Times New Roman"/>
      <w:b/>
      <w:bCs/>
      <w:color w:val="421681"/>
      <w:sz w:val="22"/>
      <w:szCs w:val="22"/>
    </w:rPr>
  </w:style>
  <w:style w:type="character" w:customStyle="1" w:styleId="Heading2Char0">
    <w:name w:val="Heading2 Char"/>
    <w:basedOn w:val="SectionChar"/>
    <w:link w:val="Heading20"/>
    <w:rsid w:val="003A4CD0"/>
    <w:rPr>
      <w:rFonts w:ascii="Encode Sans Normal" w:eastAsiaTheme="majorEastAsia" w:hAnsi="Encode Sans Normal" w:cstheme="majorBidi"/>
      <w:b w:val="0"/>
      <w:bCs w:val="0"/>
      <w:color w:val="260053" w:themeColor="accent1" w:themeShade="BF"/>
      <w:kern w:val="0"/>
      <w:sz w:val="22"/>
      <w:szCs w:val="32"/>
    </w:rPr>
  </w:style>
  <w:style w:type="paragraph" w:styleId="TOC2">
    <w:name w:val="toc 2"/>
    <w:basedOn w:val="Normal"/>
    <w:next w:val="Normal"/>
    <w:autoRedefine/>
    <w:uiPriority w:val="39"/>
    <w:unhideWhenUsed/>
    <w:rsid w:val="003A4CD0"/>
    <w:pPr>
      <w:spacing w:after="100"/>
      <w:ind w:left="200"/>
    </w:pPr>
  </w:style>
  <w:style w:type="paragraph" w:customStyle="1" w:styleId="Heading30">
    <w:name w:val="Heading3"/>
    <w:basedOn w:val="Heading3"/>
    <w:link w:val="Heading3Char0"/>
    <w:uiPriority w:val="1"/>
    <w:rsid w:val="79733B57"/>
  </w:style>
  <w:style w:type="character" w:customStyle="1" w:styleId="Heading3Char0">
    <w:name w:val="Heading3 Char"/>
    <w:basedOn w:val="Heading3Char"/>
    <w:link w:val="Heading30"/>
    <w:uiPriority w:val="1"/>
    <w:rsid w:val="79733B57"/>
    <w:rPr>
      <w:rFonts w:eastAsiaTheme="majorEastAsia" w:cstheme="majorBidi"/>
      <w:b/>
      <w:bCs/>
      <w:color w:val="260053" w:themeColor="accent1" w:themeShade="BF"/>
      <w:sz w:val="22"/>
      <w:szCs w:val="22"/>
    </w:rPr>
  </w:style>
  <w:style w:type="paragraph" w:styleId="TOC3">
    <w:name w:val="toc 3"/>
    <w:basedOn w:val="Normal"/>
    <w:next w:val="Normal"/>
    <w:autoRedefine/>
    <w:uiPriority w:val="39"/>
    <w:unhideWhenUsed/>
    <w:rsid w:val="003A4CD0"/>
    <w:pPr>
      <w:spacing w:after="100"/>
      <w:ind w:left="400"/>
    </w:pPr>
  </w:style>
  <w:style w:type="table" w:styleId="GridTable4-Accent5">
    <w:name w:val="Grid Table 4 Accent 5"/>
    <w:basedOn w:val="TableNormal"/>
    <w:uiPriority w:val="49"/>
    <w:rsid w:val="003A4CD0"/>
    <w:tblPr>
      <w:tblStyleRowBandSize w:val="1"/>
      <w:tblStyleColBandSize w:val="1"/>
      <w:tblBorders>
        <w:top w:val="single" w:sz="4" w:space="0" w:color="C1C1C1" w:themeColor="accent5" w:themeTint="99"/>
        <w:left w:val="single" w:sz="4" w:space="0" w:color="C1C1C1" w:themeColor="accent5" w:themeTint="99"/>
        <w:bottom w:val="single" w:sz="4" w:space="0" w:color="C1C1C1" w:themeColor="accent5" w:themeTint="99"/>
        <w:right w:val="single" w:sz="4" w:space="0" w:color="C1C1C1" w:themeColor="accent5" w:themeTint="99"/>
        <w:insideH w:val="single" w:sz="4" w:space="0" w:color="C1C1C1" w:themeColor="accent5" w:themeTint="99"/>
        <w:insideV w:val="single" w:sz="4" w:space="0" w:color="C1C1C1" w:themeColor="accent5" w:themeTint="99"/>
      </w:tblBorders>
    </w:tblPr>
    <w:tblStylePr w:type="firstRow">
      <w:rPr>
        <w:b/>
        <w:bCs/>
        <w:color w:val="B7A57A" w:themeColor="background1"/>
      </w:rPr>
      <w:tblPr/>
      <w:tcPr>
        <w:tcBorders>
          <w:top w:val="single" w:sz="4" w:space="0" w:color="999999" w:themeColor="accent5"/>
          <w:left w:val="single" w:sz="4" w:space="0" w:color="999999" w:themeColor="accent5"/>
          <w:bottom w:val="single" w:sz="4" w:space="0" w:color="999999" w:themeColor="accent5"/>
          <w:right w:val="single" w:sz="4" w:space="0" w:color="999999" w:themeColor="accent5"/>
          <w:insideH w:val="nil"/>
          <w:insideV w:val="nil"/>
        </w:tcBorders>
        <w:shd w:val="clear" w:color="auto" w:fill="999999" w:themeFill="accent5"/>
      </w:tcPr>
    </w:tblStylePr>
    <w:tblStylePr w:type="lastRow">
      <w:rPr>
        <w:b/>
        <w:bCs/>
      </w:rPr>
      <w:tblPr/>
      <w:tcPr>
        <w:tcBorders>
          <w:top w:val="double" w:sz="4" w:space="0" w:color="999999" w:themeColor="accent5"/>
        </w:tcBorders>
      </w:tcPr>
    </w:tblStylePr>
    <w:tblStylePr w:type="firstCol">
      <w:rPr>
        <w:b/>
        <w:bCs/>
      </w:rPr>
    </w:tblStylePr>
    <w:tblStylePr w:type="lastCol">
      <w:rPr>
        <w:b/>
        <w:bCs/>
      </w:rPr>
    </w:tblStylePr>
    <w:tblStylePr w:type="band1Vert">
      <w:tblPr/>
      <w:tcPr>
        <w:shd w:val="clear" w:color="auto" w:fill="EAEAEA" w:themeFill="accent5" w:themeFillTint="33"/>
      </w:tcPr>
    </w:tblStylePr>
    <w:tblStylePr w:type="band1Horz">
      <w:tblPr/>
      <w:tcPr>
        <w:shd w:val="clear" w:color="auto" w:fill="EAEAEA" w:themeFill="accent5" w:themeFillTint="33"/>
      </w:tcPr>
    </w:tblStylePr>
  </w:style>
  <w:style w:type="paragraph" w:styleId="Caption">
    <w:name w:val="caption"/>
    <w:basedOn w:val="Normal"/>
    <w:next w:val="Normal"/>
    <w:uiPriority w:val="35"/>
    <w:semiHidden/>
    <w:unhideWhenUsed/>
    <w:qFormat/>
    <w:rsid w:val="000C68D0"/>
    <w:pPr>
      <w:spacing w:after="200" w:line="240" w:lineRule="auto"/>
    </w:pPr>
    <w:rPr>
      <w:i/>
      <w:iCs/>
      <w:color w:val="33006F" w:themeColor="text2"/>
      <w:sz w:val="18"/>
      <w:szCs w:val="18"/>
    </w:rPr>
  </w:style>
  <w:style w:type="character" w:styleId="Strong">
    <w:name w:val="Strong"/>
    <w:basedOn w:val="DefaultParagraphFont"/>
    <w:uiPriority w:val="22"/>
    <w:qFormat/>
    <w:rsid w:val="000C68D0"/>
    <w:rPr>
      <w:b/>
      <w:bCs/>
    </w:rPr>
  </w:style>
  <w:style w:type="character" w:styleId="Emphasis">
    <w:name w:val="Emphasis"/>
    <w:basedOn w:val="DefaultParagraphFont"/>
    <w:uiPriority w:val="20"/>
    <w:qFormat/>
    <w:rsid w:val="00E40422"/>
    <w:rPr>
      <w:b/>
      <w:i/>
      <w:iCs/>
    </w:rPr>
  </w:style>
  <w:style w:type="paragraph" w:styleId="NoSpacing">
    <w:name w:val="No Spacing"/>
    <w:uiPriority w:val="1"/>
    <w:qFormat/>
    <w:rsid w:val="000C68D0"/>
    <w:pPr>
      <w:spacing w:after="0" w:line="240" w:lineRule="auto"/>
    </w:pPr>
  </w:style>
  <w:style w:type="character" w:styleId="SubtleEmphasis">
    <w:name w:val="Subtle Emphasis"/>
    <w:basedOn w:val="DefaultParagraphFont"/>
    <w:uiPriority w:val="19"/>
    <w:qFormat/>
    <w:rsid w:val="000C68D0"/>
    <w:rPr>
      <w:i/>
      <w:iCs/>
      <w:color w:val="6000D3" w:themeColor="text1" w:themeTint="BF"/>
    </w:rPr>
  </w:style>
  <w:style w:type="character" w:styleId="SubtleReference">
    <w:name w:val="Subtle Reference"/>
    <w:basedOn w:val="DefaultParagraphFont"/>
    <w:uiPriority w:val="31"/>
    <w:qFormat/>
    <w:rsid w:val="000C68D0"/>
    <w:rPr>
      <w:smallCaps/>
      <w:color w:val="7300FB" w:themeColor="text1" w:themeTint="A5"/>
    </w:rPr>
  </w:style>
  <w:style w:type="character" w:styleId="BookTitle">
    <w:name w:val="Book Title"/>
    <w:basedOn w:val="DefaultParagraphFont"/>
    <w:uiPriority w:val="33"/>
    <w:qFormat/>
    <w:rsid w:val="000C68D0"/>
    <w:rPr>
      <w:b/>
      <w:bCs/>
      <w:i/>
      <w:iCs/>
      <w:spacing w:val="5"/>
    </w:rPr>
  </w:style>
  <w:style w:type="character" w:styleId="UnresolvedMention">
    <w:name w:val="Unresolved Mention"/>
    <w:basedOn w:val="DefaultParagraphFont"/>
    <w:uiPriority w:val="99"/>
    <w:semiHidden/>
    <w:unhideWhenUsed/>
    <w:rsid w:val="003B7DAD"/>
    <w:rPr>
      <w:color w:val="605E5C"/>
      <w:shd w:val="clear" w:color="auto" w:fill="E1DFDD"/>
    </w:rPr>
  </w:style>
  <w:style w:type="character" w:styleId="CommentReference">
    <w:name w:val="annotation reference"/>
    <w:basedOn w:val="DefaultParagraphFont"/>
    <w:uiPriority w:val="99"/>
    <w:semiHidden/>
    <w:unhideWhenUsed/>
    <w:rsid w:val="00B83BB8"/>
    <w:rPr>
      <w:sz w:val="16"/>
      <w:szCs w:val="16"/>
    </w:rPr>
  </w:style>
  <w:style w:type="paragraph" w:styleId="CommentText">
    <w:name w:val="annotation text"/>
    <w:basedOn w:val="Normal"/>
    <w:link w:val="CommentTextChar"/>
    <w:uiPriority w:val="99"/>
    <w:unhideWhenUsed/>
    <w:rsid w:val="00B83BB8"/>
    <w:pPr>
      <w:spacing w:line="240" w:lineRule="auto"/>
    </w:pPr>
  </w:style>
  <w:style w:type="character" w:customStyle="1" w:styleId="CommentTextChar">
    <w:name w:val="Comment Text Char"/>
    <w:basedOn w:val="DefaultParagraphFont"/>
    <w:link w:val="CommentText"/>
    <w:uiPriority w:val="99"/>
    <w:rsid w:val="00B83BB8"/>
    <w:rPr>
      <w:rFonts w:ascii="Open Sans" w:hAnsi="Open Sans" w:cs="Open Sans"/>
      <w:sz w:val="20"/>
      <w:szCs w:val="20"/>
    </w:rPr>
  </w:style>
  <w:style w:type="paragraph" w:styleId="CommentSubject">
    <w:name w:val="annotation subject"/>
    <w:basedOn w:val="CommentText"/>
    <w:next w:val="CommentText"/>
    <w:link w:val="CommentSubjectChar"/>
    <w:uiPriority w:val="99"/>
    <w:semiHidden/>
    <w:unhideWhenUsed/>
    <w:rsid w:val="00B83BB8"/>
    <w:rPr>
      <w:b/>
      <w:bCs/>
    </w:rPr>
  </w:style>
  <w:style w:type="character" w:customStyle="1" w:styleId="CommentSubjectChar">
    <w:name w:val="Comment Subject Char"/>
    <w:basedOn w:val="CommentTextChar"/>
    <w:link w:val="CommentSubject"/>
    <w:uiPriority w:val="99"/>
    <w:semiHidden/>
    <w:rsid w:val="00B83BB8"/>
    <w:rPr>
      <w:rFonts w:ascii="Open Sans" w:hAnsi="Open Sans" w:cs="Open Sans"/>
      <w:b/>
      <w:bCs/>
      <w:sz w:val="20"/>
      <w:szCs w:val="20"/>
    </w:rPr>
  </w:style>
  <w:style w:type="paragraph" w:customStyle="1" w:styleId="Prompts">
    <w:name w:val="Prompts"/>
    <w:basedOn w:val="Normal"/>
    <w:link w:val="PromptsChar"/>
    <w:qFormat/>
    <w:rsid w:val="00E40422"/>
    <w:pPr>
      <w:numPr>
        <w:numId w:val="12"/>
      </w:numPr>
      <w:spacing w:after="40"/>
    </w:pPr>
    <w:rPr>
      <w:bCs/>
    </w:rPr>
  </w:style>
  <w:style w:type="character" w:customStyle="1" w:styleId="PromptsChar">
    <w:name w:val="Prompts Char"/>
    <w:basedOn w:val="DefaultParagraphFont"/>
    <w:link w:val="Prompts"/>
    <w:rsid w:val="00E40422"/>
    <w:rPr>
      <w:rFonts w:ascii="Open Sans" w:hAnsi="Open Sans" w:cs="Open Sans"/>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5" Type="http://schemas.openxmlformats.org/officeDocument/2006/relationships/numbering" Target="numbering.xml"/><Relationship Id="rId15"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s>
</file>

<file path=word/_rels/footer2.xml.rels><?xml version="1.0" encoding="UTF-8" standalone="yes"?>
<Relationships xmlns="http://schemas.openxmlformats.org/package/2006/relationships"><Relationship Id="rId1" Type="http://schemas.openxmlformats.org/officeDocument/2006/relationships/hyperlink" Target="https://hr.uw.edu/contact-us/" TargetMode="External"/></Relationships>
</file>

<file path=word/theme/theme1.xml><?xml version="1.0" encoding="utf-8"?>
<a:theme xmlns:a="http://schemas.openxmlformats.org/drawingml/2006/main" name="Office Theme">
  <a:themeElements>
    <a:clrScheme name="Custom 1">
      <a:dk1>
        <a:srgbClr val="33006F"/>
      </a:dk1>
      <a:lt1>
        <a:srgbClr val="B7A57A"/>
      </a:lt1>
      <a:dk2>
        <a:srgbClr val="33006F"/>
      </a:dk2>
      <a:lt2>
        <a:srgbClr val="FFFFFF"/>
      </a:lt2>
      <a:accent1>
        <a:srgbClr val="33006F"/>
      </a:accent1>
      <a:accent2>
        <a:srgbClr val="E8D3A2"/>
      </a:accent2>
      <a:accent3>
        <a:srgbClr val="FFFFFF"/>
      </a:accent3>
      <a:accent4>
        <a:srgbClr val="D8D9DA"/>
      </a:accent4>
      <a:accent5>
        <a:srgbClr val="999999"/>
      </a:accent5>
      <a:accent6>
        <a:srgbClr val="917B4C"/>
      </a:accent6>
      <a:hlink>
        <a:srgbClr val="D8D9DA"/>
      </a:hlink>
      <a:folHlink>
        <a:srgbClr val="999999"/>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Location xmlns="4a91ee42-f451-4c55-b0c9-f5c7a4b7ee1f">Campus &amp; Medical Centers</Location>
    <Approver xmlns="4a91ee42-f451-4c55-b0c9-f5c7a4b7ee1f">
      <UserInfo>
        <DisplayName>i:0#.f|membership|ujima@uw.edu</DisplayName>
        <AccountId>19</AccountId>
        <AccountType/>
      </UserInfo>
      <UserInfo>
        <DisplayName>i:0#.f|membership|ccolvin@uw.edu</DisplayName>
        <AccountId>61</AccountId>
        <AccountType/>
      </UserInfo>
    </Approver>
    <Documenttype xmlns="4a91ee42-f451-4c55-b0c9-f5c7a4b7ee1f">Template</Documenttype>
    <Owner xmlns="4a91ee42-f451-4c55-b0c9-f5c7a4b7ee1f">Recruiting</Owner>
    <Website xmlns="4a91ee42-f451-4c55-b0c9-f5c7a4b7ee1f">TTM</Website>
    <Review_x0020_frequency xmlns="4a91ee42-f451-4c55-b0c9-f5c7a4b7ee1f">12</Review_x0020_frequency>
    <ADArequirement xmlns="4a91ee42-f451-4c55-b0c9-f5c7a4b7ee1f">WCAG 2.0</ADArequirement>
    <Reason_x0020_for_x0020_the_x0020_search_x0020_waiver xmlns="4a91ee42-f451-4c55-b0c9-f5c7a4b7ee1f" xsi:nil="true"/>
    <Visa_x0020_sponsorship xmlns="4a91ee42-f451-4c55-b0c9-f5c7a4b7ee1f" xsi:nil="true"/>
    <ContentAuthor xmlns="4a91ee42-f451-4c55-b0c9-f5c7a4b7ee1f">
      <UserInfo>
        <DisplayName>i:0#.f|membership|wilsonjd@uw.edu</DisplayName>
        <AccountId>65</AccountId>
        <AccountType/>
      </UserInfo>
    </ContentAuthor>
    <Linkedlocation xmlns="4a91ee42-f451-4c55-b0c9-f5c7a4b7ee1f">
      <Url>https://hr.uw.edu/talent/hiring-process/interviewing/behavioral-competency-based-interviewing/</Url>
      <Description>Behavioral Based Interviewing</Description>
    </Linkedlocation>
    <Notes xmlns="4a91ee42-f451-4c55-b0c9-f5c7a4b7ee1f" xsi:nil="true"/>
    <PermanentLinks xmlns="4a91ee42-f451-4c55-b0c9-f5c7a4b7ee1f">https://uwnetid.sharepoint.com/:w:/s/uwhr_web_document_library/IQA8D2gwBMHLT7reWXS7xRHtAUutBhTDcUKlFFlihHHX4LU?e=Ehp7yG</PermanentLink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3536DAF32DA194DA62B22F973C2D899" ma:contentTypeVersion="18" ma:contentTypeDescription="Create a new document." ma:contentTypeScope="" ma:versionID="043656bcdd85b33549e5d617de0f6ebd">
  <xsd:schema xmlns:xsd="http://www.w3.org/2001/XMLSchema" xmlns:xs="http://www.w3.org/2001/XMLSchema" xmlns:p="http://schemas.microsoft.com/office/2006/metadata/properties" xmlns:ns2="4a91ee42-f451-4c55-b0c9-f5c7a4b7ee1f" targetNamespace="http://schemas.microsoft.com/office/2006/metadata/properties" ma:root="true" ma:fieldsID="6f2a979d253704bccad0c1d0049c4b1c" ns2:_="">
    <xsd:import namespace="4a91ee42-f451-4c55-b0c9-f5c7a4b7ee1f"/>
    <xsd:element name="properties">
      <xsd:complexType>
        <xsd:sequence>
          <xsd:element name="documentManagement">
            <xsd:complexType>
              <xsd:all>
                <xsd:element ref="ns2:Documenttype" minOccurs="0"/>
                <xsd:element ref="ns2:Owner" minOccurs="0"/>
                <xsd:element ref="ns2:Website" minOccurs="0"/>
                <xsd:element ref="ns2:Location" minOccurs="0"/>
                <xsd:element ref="ns2:Approver" minOccurs="0"/>
                <xsd:element ref="ns2:Review_x0020_frequency" minOccurs="0"/>
                <xsd:element ref="ns2:ContentAuthor" minOccurs="0"/>
                <xsd:element ref="ns2:Linkedlocation" minOccurs="0"/>
                <xsd:element ref="ns2:MediaServiceMetadata" minOccurs="0"/>
                <xsd:element ref="ns2:MediaServiceFastMetadata" minOccurs="0"/>
                <xsd:element ref="ns2:MediaServiceSearchProperties" minOccurs="0"/>
                <xsd:element ref="ns2:ADArequirement" minOccurs="0"/>
                <xsd:element ref="ns2:Reason_x0020_for_x0020_the_x0020_search_x0020_waiver" minOccurs="0"/>
                <xsd:element ref="ns2:Visa_x0020_sponsorship" minOccurs="0"/>
                <xsd:element ref="ns2:Notes" minOccurs="0"/>
                <xsd:element ref="ns2:PermanentLink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a91ee42-f451-4c55-b0c9-f5c7a4b7ee1f" elementFormDefault="qualified">
    <xsd:import namespace="http://schemas.microsoft.com/office/2006/documentManagement/types"/>
    <xsd:import namespace="http://schemas.microsoft.com/office/infopath/2007/PartnerControls"/>
    <xsd:element name="Documenttype" ma:index="2" nillable="true" ma:displayName="Document type" ma:format="Dropdown" ma:internalName="Documenttype">
      <xsd:simpleType>
        <xsd:restriction base="dms:Choice">
          <xsd:enumeration value="Form"/>
          <xsd:enumeration value="Guide"/>
          <xsd:enumeration value="Checklist"/>
          <xsd:enumeration value="Template"/>
          <xsd:enumeration value="Presentation"/>
        </xsd:restriction>
      </xsd:simpleType>
    </xsd:element>
    <xsd:element name="Owner" ma:index="3" nillable="true" ma:displayName="Unit" ma:description="Indicates the functional area of UWHR and ownership by VP, AVP or Executive Director" ma:format="Dropdown" ma:internalName="Owner" ma:readOnly="false">
      <xsd:simpleType>
        <xsd:restriction base="dms:Choice">
          <xsd:enumeration value="Operations"/>
          <xsd:enumeration value="Policy"/>
          <xsd:enumeration value="Compensation"/>
          <xsd:enumeration value="Labor Relations"/>
          <xsd:enumeration value="POD"/>
          <xsd:enumeration value="Employee Experience"/>
          <xsd:enumeration value="TTM"/>
          <xsd:enumeration value="VPHR"/>
          <xsd:enumeration value="Benefits"/>
          <xsd:enumeration value="DSO"/>
          <xsd:enumeration value="EOAA"/>
          <xsd:enumeration value="Recruiting"/>
        </xsd:restriction>
      </xsd:simpleType>
    </xsd:element>
    <xsd:element name="Website" ma:index="4" nillable="true" ma:displayName="Microsite" ma:default="UWHR" ma:format="Dropdown" ma:internalName="Website">
      <xsd:simpleType>
        <xsd:restriction base="dms:Choice">
          <xsd:enumeration value="UWHR"/>
          <xsd:enumeration value="Whole U"/>
          <xsd:enumeration value="Jobs"/>
          <xsd:enumeration value="CFD"/>
          <xsd:enumeration value="EWH"/>
          <xsd:enumeration value="VPHR"/>
          <xsd:enumeration value="Benefits"/>
          <xsd:enumeration value="Operations"/>
          <xsd:enumeration value="Compensation"/>
          <xsd:enumeration value="DSO"/>
          <xsd:enumeration value="Labor Relations"/>
          <xsd:enumeration value="WorkLife"/>
          <xsd:enumeration value="TTM"/>
          <xsd:enumeration value="Diversity, Equity, Inclusion"/>
          <xsd:enumeration value="Student Employment"/>
          <xsd:enumeration value="Hybrid Work"/>
          <xsd:enumeration value="HR Support for Budget Reductions"/>
          <xsd:enumeration value="Workday HCM"/>
          <xsd:enumeration value="Time and Absence"/>
          <xsd:enumeration value="Employee Experience"/>
          <xsd:enumeration value="POD"/>
          <xsd:enumeration value="Policy"/>
        </xsd:restriction>
      </xsd:simpleType>
    </xsd:element>
    <xsd:element name="Location" ma:index="5" nillable="true" ma:displayName="Applies at:" ma:default="Campus &amp; Medical Centers" ma:description="Indicates an enterprise-wide, campus, or medical center document." ma:format="Dropdown" ma:internalName="Location" ma:readOnly="false">
      <xsd:simpleType>
        <xsd:restriction base="dms:Choice">
          <xsd:enumeration value="Campus &amp; Medical Centers"/>
          <xsd:enumeration value="Campus"/>
          <xsd:enumeration value="Medical Centers"/>
        </xsd:restriction>
      </xsd:simpleType>
    </xsd:element>
    <xsd:element name="Approver" ma:index="6" nillable="true" ma:displayName="Approver" ma:list="UserInfo" ma:SharePointGroup="0" ma:internalName="Approver" ma:readOnly="fals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view_x0020_frequency" ma:index="7" nillable="true" ma:displayName="Review frequency" ma:default="12" ma:format="Dropdown" ma:internalName="Review_x0020_frequency" ma:readOnly="false">
      <xsd:simpleType>
        <xsd:restriction base="dms:Choice">
          <xsd:enumeration value="12"/>
          <xsd:enumeration value="24"/>
          <xsd:enumeration value="36"/>
          <xsd:enumeration value="None"/>
        </xsd:restriction>
      </xsd:simpleType>
    </xsd:element>
    <xsd:element name="ContentAuthor" ma:index="9" nillable="true" ma:displayName="Content Author" ma:description="Primary individual(s) who will be provide updates to content and who should be notified when a document is scheduled for review." ma:format="Dropdown" ma:list="UserInfo" ma:SharePointGroup="0" ma:internalName="ContentAuthor" ma:readOnly="fals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Linkedlocation" ma:index="10" nillable="true" ma:displayName="Linked location" ma:format="Hyperlink" ma:internalName="Linkedlocation"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ADArequirement" ma:index="18" nillable="true" ma:displayName="ADA requirement" ma:default="WCAG 2.0" ma:format="Dropdown" ma:hidden="true" ma:internalName="ADArequirement" ma:readOnly="false">
      <xsd:simpleType>
        <xsd:restriction base="dms:Choice">
          <xsd:enumeration value="WCAG 2.0"/>
          <xsd:enumeration value="Exempt"/>
        </xsd:restriction>
      </xsd:simpleType>
    </xsd:element>
    <xsd:element name="Reason_x0020_for_x0020_the_x0020_search_x0020_waiver" ma:index="19" nillable="true" ma:displayName="Reason for the search waiver" ma:hidden="true" ma:internalName="Reason_x0020_for_x0020_the_x0020_search_x0020_waiver" ma:readOnly="false">
      <xsd:simpleType>
        <xsd:restriction base="dms:Choice">
          <xsd:enumeration value="Spouse or partner accommodation"/>
          <xsd:enumeration value="Critical hire"/>
          <xsd:enumeration value="Candidate specifically named in a contract or grant"/>
          <xsd:enumeration value="Uniquely qualified"/>
        </xsd:restriction>
      </xsd:simpleType>
    </xsd:element>
    <xsd:element name="Visa_x0020_sponsorship" ma:index="20" nillable="true" ma:displayName="Visa sponsorship" ma:hidden="true" ma:internalName="Visa_x0020_sponsorship" ma:readOnly="false">
      <xsd:simpleType>
        <xsd:restriction base="dms:Boolean"/>
      </xsd:simpleType>
    </xsd:element>
    <xsd:element name="Notes" ma:index="23" nillable="true" ma:displayName="Notes" ma:description="Miscellany information to help manage the document" ma:format="Dropdown" ma:internalName="Notes">
      <xsd:simpleType>
        <xsd:restriction base="dms:Text">
          <xsd:maxLength value="255"/>
        </xsd:restriction>
      </xsd:simpleType>
    </xsd:element>
    <xsd:element name="PermanentLinks" ma:index="24" nillable="true" ma:displayName="Permanent Links" ma:format="Dropdown" ma:internalName="PermanentLinks">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B4B485D-778C-4808-9CCD-0C34432F7E27}">
  <ds:schemaRefs>
    <ds:schemaRef ds:uri="http://schemas.microsoft.com/sharepoint/v3/contenttype/forms"/>
  </ds:schemaRefs>
</ds:datastoreItem>
</file>

<file path=customXml/itemProps2.xml><?xml version="1.0" encoding="utf-8"?>
<ds:datastoreItem xmlns:ds="http://schemas.openxmlformats.org/officeDocument/2006/customXml" ds:itemID="{349BF51F-F90B-49AB-AFCB-29905FB8CC60}">
  <ds:schemaRefs>
    <ds:schemaRef ds:uri="http://schemas.openxmlformats.org/officeDocument/2006/bibliography"/>
  </ds:schemaRefs>
</ds:datastoreItem>
</file>

<file path=customXml/itemProps3.xml><?xml version="1.0" encoding="utf-8"?>
<ds:datastoreItem xmlns:ds="http://schemas.openxmlformats.org/officeDocument/2006/customXml" ds:itemID="{DD7AE2AC-6BD0-4355-BC40-B754DF5B52A5}">
  <ds:schemaRefs>
    <ds:schemaRef ds:uri="http://purl.org/dc/elements/1.1/"/>
    <ds:schemaRef ds:uri="8366451a-6a62-4c8c-95a6-ce41c606e08b"/>
    <ds:schemaRef ds:uri="http://schemas.microsoft.com/office/2006/metadata/properties"/>
    <ds:schemaRef ds:uri="http://schemas.microsoft.com/office/2006/documentManagement/types"/>
    <ds:schemaRef ds:uri="e3560ba3-f443-4265-8b8a-d50a545ba626"/>
    <ds:schemaRef ds:uri="http://purl.org/dc/terms/"/>
    <ds:schemaRef ds:uri="http://www.w3.org/XML/1998/namespace"/>
    <ds:schemaRef ds:uri="http://schemas.microsoft.com/office/infopath/2007/PartnerControls"/>
    <ds:schemaRef ds:uri="http://schemas.openxmlformats.org/package/2006/metadata/core-properties"/>
    <ds:schemaRef ds:uri="http://purl.org/dc/dcmitype/"/>
  </ds:schemaRefs>
</ds:datastoreItem>
</file>

<file path=customXml/itemProps4.xml><?xml version="1.0" encoding="utf-8"?>
<ds:datastoreItem xmlns:ds="http://schemas.openxmlformats.org/officeDocument/2006/customXml" ds:itemID="{37BC087E-0B76-4887-BB83-E389B81B6982}"/>
</file>

<file path=docMetadata/LabelInfo.xml><?xml version="1.0" encoding="utf-8"?>
<clbl:labelList xmlns:clbl="http://schemas.microsoft.com/office/2020/mipLabelMetadata">
  <clbl:label id="{f6b6dd5b-f02f-441a-99a0-162ac5060bd2}" enabled="0" method="" siteId="{f6b6dd5b-f02f-441a-99a0-162ac5060bd2}" removed="1"/>
</clbl:labelList>
</file>

<file path=docProps/app.xml><?xml version="1.0" encoding="utf-8"?>
<Properties xmlns="http://schemas.openxmlformats.org/officeDocument/2006/extended-properties" xmlns:vt="http://schemas.openxmlformats.org/officeDocument/2006/docPropsVTypes">
  <Template>Normal.dotm</Template>
  <TotalTime>65</TotalTime>
  <Pages>8</Pages>
  <Words>973</Words>
  <Characters>5057</Characters>
  <Application>Microsoft Office Word</Application>
  <DocSecurity>0</DocSecurity>
  <Lines>42</Lines>
  <Paragraphs>12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6018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Trista Truemper</dc:creator>
  <cp:keywords/>
  <dc:description/>
  <cp:lastModifiedBy>Trista Truemper</cp:lastModifiedBy>
  <cp:revision>53</cp:revision>
  <dcterms:created xsi:type="dcterms:W3CDTF">2025-12-29T19:49:00Z</dcterms:created>
  <dcterms:modified xsi:type="dcterms:W3CDTF">2026-01-05T18:20:00Z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0x01010063536DAF32DA194DA62B22F973C2D899</vt:lpwstr>
  </property>
  <property fmtid="{D5CDD505-2E9C-101B-9397-08002B2CF9AE}" pid="3" name="MediaServiceImageTags">
    <vt:lpwstr/>
  </property>
  <property fmtid="{D5CDD505-2E9C-101B-9397-08002B2CF9AE}" pid="4" name="GrammarlyDocumentId">
    <vt:lpwstr>7d481f65-2ae2-4981-b516-bf85a975811d</vt:lpwstr>
  </property>
</Properties>
</file>