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Lst>
  <p:notesMasterIdLst>
    <p:notesMasterId r:id="rId27"/>
  </p:notesMasterIdLst>
  <p:sldIdLst>
    <p:sldId id="261" r:id="rId4"/>
    <p:sldId id="262" r:id="rId5"/>
    <p:sldId id="291" r:id="rId6"/>
    <p:sldId id="297" r:id="rId7"/>
    <p:sldId id="294" r:id="rId8"/>
    <p:sldId id="301" r:id="rId9"/>
    <p:sldId id="300" r:id="rId10"/>
    <p:sldId id="292" r:id="rId11"/>
    <p:sldId id="302" r:id="rId12"/>
    <p:sldId id="276" r:id="rId13"/>
    <p:sldId id="304" r:id="rId14"/>
    <p:sldId id="305" r:id="rId15"/>
    <p:sldId id="303" r:id="rId16"/>
    <p:sldId id="306" r:id="rId17"/>
    <p:sldId id="299" r:id="rId18"/>
    <p:sldId id="308" r:id="rId19"/>
    <p:sldId id="307" r:id="rId20"/>
    <p:sldId id="311" r:id="rId21"/>
    <p:sldId id="263" r:id="rId22"/>
    <p:sldId id="283" r:id="rId23"/>
    <p:sldId id="310" r:id="rId24"/>
    <p:sldId id="290" r:id="rId25"/>
    <p:sldId id="28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D3A2"/>
    <a:srgbClr val="E8E3D3"/>
    <a:srgbClr val="4B2E8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46" autoAdjust="0"/>
    <p:restoredTop sz="79623" autoAdjust="0"/>
  </p:normalViewPr>
  <p:slideViewPr>
    <p:cSldViewPr snapToGrid="0" snapToObjects="1" showGuides="1">
      <p:cViewPr varScale="1">
        <p:scale>
          <a:sx n="82" d="100"/>
          <a:sy n="82" d="100"/>
        </p:scale>
        <p:origin x="1572" y="96"/>
      </p:cViewPr>
      <p:guideLst>
        <p:guide orient="horz" pos="2488"/>
        <p:guide pos="47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A6ACC-F51A-4948-A2AF-84A37BD34CEE}" type="datetimeFigureOut">
              <a:rPr lang="en-US" smtClean="0"/>
              <a:t>6/27/2023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373DD1-CF14-4054-AA43-4CD92370AF56}" type="slidenum">
              <a:rPr lang="en-US" smtClean="0"/>
              <a:t>‹#›</a:t>
            </a:fld>
            <a:endParaRPr lang="en-US"/>
          </a:p>
        </p:txBody>
      </p:sp>
    </p:spTree>
    <p:extLst>
      <p:ext uri="{BB962C8B-B14F-4D97-AF65-F5344CB8AC3E}">
        <p14:creationId xmlns:p14="http://schemas.microsoft.com/office/powerpoint/2010/main" val="992655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2</a:t>
            </a:fld>
            <a:endParaRPr lang="en-US"/>
          </a:p>
        </p:txBody>
      </p:sp>
    </p:spTree>
    <p:extLst>
      <p:ext uri="{BB962C8B-B14F-4D97-AF65-F5344CB8AC3E}">
        <p14:creationId xmlns:p14="http://schemas.microsoft.com/office/powerpoint/2010/main" val="4062746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11</a:t>
            </a:fld>
            <a:endParaRPr lang="en-US"/>
          </a:p>
        </p:txBody>
      </p:sp>
    </p:spTree>
    <p:extLst>
      <p:ext uri="{BB962C8B-B14F-4D97-AF65-F5344CB8AC3E}">
        <p14:creationId xmlns:p14="http://schemas.microsoft.com/office/powerpoint/2010/main" val="3579317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5694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13</a:t>
            </a:fld>
            <a:endParaRPr lang="en-US"/>
          </a:p>
        </p:txBody>
      </p:sp>
    </p:spTree>
    <p:extLst>
      <p:ext uri="{BB962C8B-B14F-4D97-AF65-F5344CB8AC3E}">
        <p14:creationId xmlns:p14="http://schemas.microsoft.com/office/powerpoint/2010/main" val="4065697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14</a:t>
            </a:fld>
            <a:endParaRPr lang="en-US"/>
          </a:p>
        </p:txBody>
      </p:sp>
    </p:spTree>
    <p:extLst>
      <p:ext uri="{BB962C8B-B14F-4D97-AF65-F5344CB8AC3E}">
        <p14:creationId xmlns:p14="http://schemas.microsoft.com/office/powerpoint/2010/main" val="2733454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15</a:t>
            </a:fld>
            <a:endParaRPr lang="en-US"/>
          </a:p>
        </p:txBody>
      </p:sp>
    </p:spTree>
    <p:extLst>
      <p:ext uri="{BB962C8B-B14F-4D97-AF65-F5344CB8AC3E}">
        <p14:creationId xmlns:p14="http://schemas.microsoft.com/office/powerpoint/2010/main" val="1493257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2814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2550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19</a:t>
            </a:fld>
            <a:endParaRPr lang="en-US"/>
          </a:p>
        </p:txBody>
      </p:sp>
    </p:spTree>
    <p:extLst>
      <p:ext uri="{BB962C8B-B14F-4D97-AF65-F5344CB8AC3E}">
        <p14:creationId xmlns:p14="http://schemas.microsoft.com/office/powerpoint/2010/main" val="1307948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20</a:t>
            </a:fld>
            <a:endParaRPr lang="en-US"/>
          </a:p>
        </p:txBody>
      </p:sp>
    </p:spTree>
    <p:extLst>
      <p:ext uri="{BB962C8B-B14F-4D97-AF65-F5344CB8AC3E}">
        <p14:creationId xmlns:p14="http://schemas.microsoft.com/office/powerpoint/2010/main" val="10475974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21</a:t>
            </a:fld>
            <a:endParaRPr lang="en-US"/>
          </a:p>
        </p:txBody>
      </p:sp>
    </p:spTree>
    <p:extLst>
      <p:ext uri="{BB962C8B-B14F-4D97-AF65-F5344CB8AC3E}">
        <p14:creationId xmlns:p14="http://schemas.microsoft.com/office/powerpoint/2010/main" val="2572619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3378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22</a:t>
            </a:fld>
            <a:endParaRPr lang="en-US"/>
          </a:p>
        </p:txBody>
      </p:sp>
    </p:spTree>
    <p:extLst>
      <p:ext uri="{BB962C8B-B14F-4D97-AF65-F5344CB8AC3E}">
        <p14:creationId xmlns:p14="http://schemas.microsoft.com/office/powerpoint/2010/main" val="32167139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23</a:t>
            </a:fld>
            <a:endParaRPr lang="en-US"/>
          </a:p>
        </p:txBody>
      </p:sp>
    </p:spTree>
    <p:extLst>
      <p:ext uri="{BB962C8B-B14F-4D97-AF65-F5344CB8AC3E}">
        <p14:creationId xmlns:p14="http://schemas.microsoft.com/office/powerpoint/2010/main" val="99263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4</a:t>
            </a:fld>
            <a:endParaRPr lang="en-US"/>
          </a:p>
        </p:txBody>
      </p:sp>
    </p:spTree>
    <p:extLst>
      <p:ext uri="{BB962C8B-B14F-4D97-AF65-F5344CB8AC3E}">
        <p14:creationId xmlns:p14="http://schemas.microsoft.com/office/powerpoint/2010/main" val="3986891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5</a:t>
            </a:fld>
            <a:endParaRPr lang="en-US"/>
          </a:p>
        </p:txBody>
      </p:sp>
    </p:spTree>
    <p:extLst>
      <p:ext uri="{BB962C8B-B14F-4D97-AF65-F5344CB8AC3E}">
        <p14:creationId xmlns:p14="http://schemas.microsoft.com/office/powerpoint/2010/main" val="3485210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731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7</a:t>
            </a:fld>
            <a:endParaRPr lang="en-US"/>
          </a:p>
        </p:txBody>
      </p:sp>
    </p:spTree>
    <p:extLst>
      <p:ext uri="{BB962C8B-B14F-4D97-AF65-F5344CB8AC3E}">
        <p14:creationId xmlns:p14="http://schemas.microsoft.com/office/powerpoint/2010/main" val="1260668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6217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9</a:t>
            </a:fld>
            <a:endParaRPr lang="en-US"/>
          </a:p>
        </p:txBody>
      </p:sp>
    </p:spTree>
    <p:extLst>
      <p:ext uri="{BB962C8B-B14F-4D97-AF65-F5344CB8AC3E}">
        <p14:creationId xmlns:p14="http://schemas.microsoft.com/office/powerpoint/2010/main" val="502982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10</a:t>
            </a:fld>
            <a:endParaRPr lang="en-US"/>
          </a:p>
        </p:txBody>
      </p:sp>
    </p:spTree>
    <p:extLst>
      <p:ext uri="{BB962C8B-B14F-4D97-AF65-F5344CB8AC3E}">
        <p14:creationId xmlns:p14="http://schemas.microsoft.com/office/powerpoint/2010/main" val="3190216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671757" y="939146"/>
            <a:ext cx="6972300" cy="2871103"/>
          </a:xfrm>
          <a:prstGeom prst="rect">
            <a:avLst/>
          </a:prstGeom>
          <a:ln>
            <a:noFill/>
          </a:ln>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2" name="Picture 1"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3" name="Picture 2"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4" name="Picture 3" descr="Bar_RtAngle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2039" y="3947767"/>
            <a:ext cx="2451418" cy="124509"/>
          </a:xfrm>
          <a:prstGeom prst="rect">
            <a:avLst/>
          </a:prstGeom>
        </p:spPr>
      </p:pic>
    </p:spTree>
    <p:extLst>
      <p:ext uri="{BB962C8B-B14F-4D97-AF65-F5344CB8AC3E}">
        <p14:creationId xmlns:p14="http://schemas.microsoft.com/office/powerpoint/2010/main" val="239025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07287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1450220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48955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71757"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81814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Bulleted 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11" name="Picture 10"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178592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671757" y="1736725"/>
            <a:ext cx="8184662" cy="4432300"/>
          </a:xfrm>
          <a:prstGeom prst="rect">
            <a:avLst/>
          </a:prstGeom>
        </p:spPr>
        <p:txBody>
          <a:bodyPr>
            <a:normAutofit/>
          </a:bodyPr>
          <a:lstStyle>
            <a:lvl1pPr marL="0" indent="0">
              <a:buNone/>
              <a:defRPr sz="2400" b="0" i="1" baseline="0">
                <a:solidFill>
                  <a:srgbClr val="4B2E83"/>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0" name="Picture 9"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328654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sp>
        <p:nvSpPr>
          <p:cNvPr id="6" name="Text Placeholder 5"/>
          <p:cNvSpPr>
            <a:spLocks noGrp="1"/>
          </p:cNvSpPr>
          <p:nvPr>
            <p:ph type="body" sz="quarter" idx="10" hasCustomPrompt="1"/>
          </p:nvPr>
        </p:nvSpPr>
        <p:spPr>
          <a:xfrm>
            <a:off x="671757" y="1179824"/>
            <a:ext cx="6972300" cy="2641756"/>
          </a:xfrm>
          <a:prstGeom prst="rect">
            <a:avLst/>
          </a:prstGeom>
        </p:spPr>
        <p:txBody>
          <a:bodyPr anchor="b">
            <a:normAutofit/>
          </a:bodyPr>
          <a:lstStyle>
            <a:lvl1pPr marL="0" indent="0">
              <a:lnSpc>
                <a:spcPct val="100000"/>
              </a:lnSpc>
              <a:buNone/>
              <a:defRPr sz="5000" b="0" i="0" baseline="0">
                <a:solidFill>
                  <a:schemeClr val="accent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 24 PT.)</a:t>
            </a:r>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76924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Bulleted content here (Open Sans Light, 24 pt.)</a:t>
            </a:r>
          </a:p>
          <a:p>
            <a:pPr lvl="1"/>
            <a:r>
              <a:rPr lang="en-US" dirty="0"/>
              <a:t>Second level (Open Sans Light, 20)</a:t>
            </a:r>
          </a:p>
          <a:p>
            <a:pPr lvl="2"/>
            <a:r>
              <a:rPr lang="en-US" dirty="0"/>
              <a:t>Third level (Open Sans Light, 18)</a:t>
            </a:r>
          </a:p>
          <a:p>
            <a:pPr lvl="3"/>
            <a:r>
              <a:rPr lang="en-US" dirty="0"/>
              <a:t>Fourth level (Open Sans Light, 16)</a:t>
            </a:r>
          </a:p>
          <a:p>
            <a:pPr lvl="4"/>
            <a:r>
              <a:rPr lang="en-US" dirty="0"/>
              <a:t>Fifth level (Open Sans Light, 14)</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82856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167124"/>
            <a:ext cx="6972300" cy="2641756"/>
          </a:xfrm>
          <a:prstGeom prst="rect">
            <a:avLst/>
          </a:prstGeom>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3397191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D3A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49630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6" y="1981173"/>
            <a:ext cx="7953769" cy="1717836"/>
          </a:xfrm>
        </p:spPr>
        <p:txBody>
          <a:bodyPr>
            <a:normAutofit lnSpcReduction="10000"/>
          </a:bodyPr>
          <a:lstStyle/>
          <a:p>
            <a:r>
              <a:rPr lang="en-US" dirty="0"/>
              <a:t>2023-2025 CBAs</a:t>
            </a:r>
          </a:p>
          <a:p>
            <a:r>
              <a:rPr lang="en-US" dirty="0"/>
              <a:t>(WFSE/SEIU 925)</a:t>
            </a:r>
          </a:p>
        </p:txBody>
      </p:sp>
    </p:spTree>
    <p:extLst>
      <p:ext uri="{BB962C8B-B14F-4D97-AF65-F5344CB8AC3E}">
        <p14:creationId xmlns:p14="http://schemas.microsoft.com/office/powerpoint/2010/main" val="3873138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14.3  Filling Positions (1/2)</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sz="2000" dirty="0"/>
              <a:t>"</a:t>
            </a:r>
            <a:r>
              <a:rPr lang="en-US" sz="2000" b="1" dirty="0"/>
              <a:t>Internal Lateral Movement Within Unit/Department.</a:t>
            </a:r>
          </a:p>
          <a:p>
            <a:r>
              <a:rPr lang="en-US" sz="2000" dirty="0"/>
              <a:t>Prior to referring candidates, the Employer will provide seven (7) calendar days’ notice to employees within the unit/department seeking a different shift regardless of shift. An employee’s request for the vacant shift will be granted provided:</a:t>
            </a:r>
          </a:p>
          <a:p>
            <a:endParaRPr lang="en-US" sz="2000" dirty="0"/>
          </a:p>
          <a:p>
            <a:r>
              <a:rPr lang="en-US" sz="2000" dirty="0"/>
              <a:t>1)	The employee submitted the request in writing;</a:t>
            </a:r>
          </a:p>
          <a:p>
            <a:r>
              <a:rPr lang="en-US" sz="2000" dirty="0"/>
              <a:t>2)	The employee holds permanent status in the job classification;</a:t>
            </a:r>
          </a:p>
          <a:p>
            <a:r>
              <a:rPr lang="en-US" sz="2000" dirty="0"/>
              <a:t>3)	The employee is currently working in the same unit/department;</a:t>
            </a:r>
          </a:p>
          <a:p>
            <a:r>
              <a:rPr lang="en-US" sz="2000" dirty="0"/>
              <a:t>4)	No Formal corrective action issued within the past six (6) months and/or no Final corrective action issued within the past twelve (12) months;</a:t>
            </a:r>
          </a:p>
          <a:p>
            <a:r>
              <a:rPr lang="en-US" sz="2000" dirty="0"/>
              <a:t>5)	The employee has the skills and abilities necessary for the vacant shift.”</a:t>
            </a:r>
          </a:p>
        </p:txBody>
      </p:sp>
    </p:spTree>
    <p:extLst>
      <p:ext uri="{BB962C8B-B14F-4D97-AF65-F5344CB8AC3E}">
        <p14:creationId xmlns:p14="http://schemas.microsoft.com/office/powerpoint/2010/main" val="956068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14.3  Filling Positions (2/2)</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sz="2000" dirty="0"/>
              <a:t>"If 2 or more employees request the vacant shift and they meet the above criteria, the employee with the most department seniority will be appointed. If the department seniority is equal, the employee who submitted the request in writing first will be appointed.</a:t>
            </a:r>
          </a:p>
          <a:p>
            <a:endParaRPr lang="en-US" sz="2000" dirty="0"/>
          </a:p>
          <a:p>
            <a:r>
              <a:rPr lang="en-US" sz="2000" dirty="0"/>
              <a:t>“The offering of a formal layoff option prior to granting a transfer request under this sub-article is not a violation of this sub-article. This sub-article is not subject to the grievance procedure.”</a:t>
            </a:r>
          </a:p>
        </p:txBody>
      </p:sp>
    </p:spTree>
    <p:extLst>
      <p:ext uri="{BB962C8B-B14F-4D97-AF65-F5344CB8AC3E}">
        <p14:creationId xmlns:p14="http://schemas.microsoft.com/office/powerpoint/2010/main" val="926363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28.2 Suspended Operations</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t>“If unpaid time off is used [during suspended operations], employees have 15 calendar days after operations resume to make up work time lost.”</a:t>
            </a:r>
          </a:p>
          <a:p>
            <a:pPr marL="0" indent="0">
              <a:buNone/>
            </a:pPr>
            <a:endParaRPr lang="en-US" sz="2400" dirty="0"/>
          </a:p>
          <a:p>
            <a:pPr marL="0" indent="0">
              <a:buNone/>
            </a:pPr>
            <a:r>
              <a:rPr lang="en-US" sz="2400" i="1" dirty="0"/>
              <a:t>Note: Previously, employees had 90 calendar days to make up unpaid time off used during suspended operations. Per current language, supervisors must approve this make-up time, but language was added stating that if a request to make up time was denied, the supervisor will state reasons for the denial in writing. In addition, employees must now request makeup time within 2 working days after operations resume (previously this was five).</a:t>
            </a:r>
          </a:p>
        </p:txBody>
      </p:sp>
    </p:spTree>
    <p:extLst>
      <p:ext uri="{BB962C8B-B14F-4D97-AF65-F5344CB8AC3E}">
        <p14:creationId xmlns:p14="http://schemas.microsoft.com/office/powerpoint/2010/main" val="834934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31.14 Personal Protective Equipment</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dirty="0"/>
              <a:t>"The Employer shall provide appropriate PPE to all health care workers in accordance with UW Medicine policy. The Employer shall provide appropriate PPE to all campus employees in accordance with the University’s Department of Environmental Health &amp; Safety policy. No employee will be disciplined or retaliated against for advocating for PPE that they believe is needed for their and others’ safety.”</a:t>
            </a:r>
          </a:p>
        </p:txBody>
      </p:sp>
    </p:spTree>
    <p:extLst>
      <p:ext uri="{BB962C8B-B14F-4D97-AF65-F5344CB8AC3E}">
        <p14:creationId xmlns:p14="http://schemas.microsoft.com/office/powerpoint/2010/main" val="2498304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36.2 Representation (for Corrective Action)</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dirty="0"/>
              <a:t>"The Employer will provide at least three (3) business days to allow an employee to secure a Union representative. If notice is given prior to the midpoint of the scheduled shift or if the employee is on paid administrative time off, the day of notification is the first day.”</a:t>
            </a:r>
          </a:p>
        </p:txBody>
      </p:sp>
    </p:spTree>
    <p:extLst>
      <p:ext uri="{BB962C8B-B14F-4D97-AF65-F5344CB8AC3E}">
        <p14:creationId xmlns:p14="http://schemas.microsoft.com/office/powerpoint/2010/main" val="1029584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42.2 New Union Steward in Training</a:t>
            </a:r>
          </a:p>
        </p:txBody>
      </p:sp>
      <p:sp>
        <p:nvSpPr>
          <p:cNvPr id="4" name="Text Placeholder 3"/>
          <p:cNvSpPr>
            <a:spLocks noGrp="1"/>
          </p:cNvSpPr>
          <p:nvPr>
            <p:ph type="body" sz="quarter" idx="12"/>
          </p:nvPr>
        </p:nvSpPr>
        <p:spPr/>
        <p:txBody>
          <a:bodyPr/>
          <a:lstStyle/>
          <a:p>
            <a:r>
              <a:rPr lang="en-US" i="1" dirty="0"/>
              <a:t>Stewards in training may attend, as a second steward, investigatory/fact finding meetings and Step Ones, as well as Step Twos for training purposes. Previously, they were only allowed to attend Step Twos. Language was added stating that the Employer may deny requests for a second steward to attend an investigatory meeting/fact finding within the employee’s department.</a:t>
            </a:r>
          </a:p>
          <a:p>
            <a:endParaRPr lang="en-US" dirty="0"/>
          </a:p>
        </p:txBody>
      </p:sp>
    </p:spTree>
    <p:extLst>
      <p:ext uri="{BB962C8B-B14F-4D97-AF65-F5344CB8AC3E}">
        <p14:creationId xmlns:p14="http://schemas.microsoft.com/office/powerpoint/2010/main" val="4027201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and SEIU 925: Movement Between Positions</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Clarified language around reversion rights when moving between positions within the University</a:t>
            </a:r>
          </a:p>
          <a:p>
            <a:pPr lvl="1"/>
            <a:r>
              <a:rPr lang="en-US" sz="2000" dirty="0"/>
              <a:t>Includes Promotion, Lateral, Transfer, and Voluntary Demotion</a:t>
            </a:r>
          </a:p>
          <a:p>
            <a:pPr lvl="1"/>
            <a:r>
              <a:rPr lang="en-US" sz="2000" dirty="0"/>
              <a:t>Reversion rights generally include reassignment in the same classification in the same department as their former position, or being placed on the rehire list</a:t>
            </a:r>
          </a:p>
          <a:p>
            <a:r>
              <a:rPr lang="en-US" sz="2400" dirty="0"/>
              <a:t>For SEIU 925, trial service period for lateral movements changed from 6 months to 6 weeks; No change for WFSE.</a:t>
            </a:r>
          </a:p>
          <a:p>
            <a:r>
              <a:rPr lang="en-US" sz="2400" i="1" dirty="0"/>
              <a:t>Note: The changes are slightly different for each contract, so make sure you are always checking the contract when in doubt!</a:t>
            </a:r>
          </a:p>
        </p:txBody>
      </p:sp>
    </p:spTree>
    <p:extLst>
      <p:ext uri="{BB962C8B-B14F-4D97-AF65-F5344CB8AC3E}">
        <p14:creationId xmlns:p14="http://schemas.microsoft.com/office/powerpoint/2010/main" val="1362004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6" y="1981173"/>
            <a:ext cx="7953769" cy="1717836"/>
          </a:xfrm>
        </p:spPr>
        <p:txBody>
          <a:bodyPr>
            <a:normAutofit/>
          </a:bodyPr>
          <a:lstStyle/>
          <a:p>
            <a:r>
              <a:rPr lang="en-US" dirty="0"/>
              <a:t>Compensation</a:t>
            </a:r>
          </a:p>
        </p:txBody>
      </p:sp>
    </p:spTree>
    <p:extLst>
      <p:ext uri="{BB962C8B-B14F-4D97-AF65-F5344CB8AC3E}">
        <p14:creationId xmlns:p14="http://schemas.microsoft.com/office/powerpoint/2010/main" val="3341047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Article 12 - Certification</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i="1" dirty="0"/>
              <a:t>The article was updated to include all job classes that should receive certification or registration pay. Classifications include:</a:t>
            </a:r>
          </a:p>
          <a:p>
            <a:pPr>
              <a:buFont typeface="Arial" panose="020B0604020202020204" pitchFamily="34" charset="0"/>
              <a:buChar char="•"/>
            </a:pPr>
            <a:r>
              <a:rPr lang="en-US" sz="2000" dirty="0"/>
              <a:t>Anesthesiology Tech 2</a:t>
            </a:r>
          </a:p>
          <a:p>
            <a:pPr>
              <a:buFont typeface="Arial" panose="020B0604020202020204" pitchFamily="34" charset="0"/>
              <a:buChar char="•"/>
            </a:pPr>
            <a:r>
              <a:rPr lang="en-US" sz="2000" dirty="0"/>
              <a:t>Diagnostic Medical Sonographer, Lead, and Supervisor</a:t>
            </a:r>
          </a:p>
          <a:p>
            <a:pPr>
              <a:buFont typeface="Arial" panose="020B0604020202020204" pitchFamily="34" charset="0"/>
              <a:buChar char="•"/>
            </a:pPr>
            <a:r>
              <a:rPr lang="en-US" sz="2000" dirty="0"/>
              <a:t>End Tech 1, 2, and 3</a:t>
            </a:r>
          </a:p>
          <a:p>
            <a:pPr>
              <a:buFont typeface="Arial" panose="020B0604020202020204" pitchFamily="34" charset="0"/>
              <a:buChar char="•"/>
            </a:pPr>
            <a:r>
              <a:rPr lang="en-US" sz="2000" dirty="0"/>
              <a:t>Imagining Technologist series</a:t>
            </a:r>
          </a:p>
          <a:p>
            <a:pPr>
              <a:buFont typeface="Arial" panose="020B0604020202020204" pitchFamily="34" charset="0"/>
              <a:buChar char="•"/>
            </a:pPr>
            <a:r>
              <a:rPr lang="en-US" sz="2000" dirty="0"/>
              <a:t>Nuclear Medicine Technologist 1, 2, Lead, Supervisor, and PET/CT</a:t>
            </a:r>
          </a:p>
          <a:p>
            <a:pPr>
              <a:buFont typeface="Arial" panose="020B0604020202020204" pitchFamily="34" charset="0"/>
              <a:buChar char="•"/>
            </a:pPr>
            <a:r>
              <a:rPr lang="en-US" sz="2000" dirty="0"/>
              <a:t>Occupational and Physical Therapists 1, 2, and 3 (and PT Specialist)</a:t>
            </a:r>
          </a:p>
          <a:p>
            <a:pPr>
              <a:buFont typeface="Arial" panose="020B0604020202020204" pitchFamily="34" charset="0"/>
              <a:buChar char="•"/>
            </a:pPr>
            <a:r>
              <a:rPr lang="en-US" sz="2000" dirty="0"/>
              <a:t>Physical Therapist Assistant 1 and 2</a:t>
            </a:r>
          </a:p>
          <a:p>
            <a:pPr>
              <a:buFont typeface="Arial" panose="020B0604020202020204" pitchFamily="34" charset="0"/>
              <a:buChar char="•"/>
            </a:pPr>
            <a:r>
              <a:rPr lang="en-US" sz="2000" dirty="0"/>
              <a:t>Registered Dietitian</a:t>
            </a:r>
          </a:p>
          <a:p>
            <a:pPr>
              <a:buFont typeface="Arial" panose="020B0604020202020204" pitchFamily="34" charset="0"/>
              <a:buChar char="•"/>
            </a:pPr>
            <a:r>
              <a:rPr lang="en-US" sz="2000" dirty="0"/>
              <a:t>Respiratory Care Lead, Practitioner, and Specialist</a:t>
            </a:r>
          </a:p>
          <a:p>
            <a:pPr>
              <a:buFont typeface="Arial" panose="020B0604020202020204" pitchFamily="34" charset="0"/>
              <a:buChar char="•"/>
            </a:pPr>
            <a:r>
              <a:rPr lang="en-US" sz="2000" dirty="0"/>
              <a:t>Surgical Technologist and Lead</a:t>
            </a:r>
          </a:p>
          <a:p>
            <a:pPr marL="0" indent="0">
              <a:buNone/>
            </a:pPr>
            <a:r>
              <a:rPr lang="en-US" sz="2000" dirty="0"/>
              <a:t> </a:t>
            </a:r>
          </a:p>
          <a:p>
            <a:pPr marL="0" indent="0">
              <a:buNone/>
            </a:pPr>
            <a:endParaRPr lang="en-US" sz="2400" dirty="0"/>
          </a:p>
        </p:txBody>
      </p:sp>
    </p:spTree>
    <p:extLst>
      <p:ext uri="{BB962C8B-B14F-4D97-AF65-F5344CB8AC3E}">
        <p14:creationId xmlns:p14="http://schemas.microsoft.com/office/powerpoint/2010/main" val="3044129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45.9: Standby</a:t>
            </a:r>
          </a:p>
        </p:txBody>
      </p:sp>
      <p:sp>
        <p:nvSpPr>
          <p:cNvPr id="3" name="Text Placeholder 2"/>
          <p:cNvSpPr>
            <a:spLocks noGrp="1"/>
          </p:cNvSpPr>
          <p:nvPr>
            <p:ph type="body" sz="quarter" idx="11"/>
          </p:nvPr>
        </p:nvSpPr>
        <p:spPr/>
        <p:txBody>
          <a:bodyPr/>
          <a:lstStyle/>
          <a:p>
            <a:r>
              <a:rPr lang="en-US" i="1" dirty="0"/>
              <a:t>WFSE skilled Trades classifications – increased from $2/hour to $3/hour</a:t>
            </a:r>
          </a:p>
          <a:p>
            <a:r>
              <a:rPr lang="en-US" i="1" dirty="0"/>
              <a:t>All other classifications remains $2/hour</a:t>
            </a:r>
          </a:p>
        </p:txBody>
      </p:sp>
    </p:spTree>
    <p:extLst>
      <p:ext uri="{BB962C8B-B14F-4D97-AF65-F5344CB8AC3E}">
        <p14:creationId xmlns:p14="http://schemas.microsoft.com/office/powerpoint/2010/main" val="1998603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2023-2025 CBAs</a:t>
            </a:r>
          </a:p>
        </p:txBody>
      </p:sp>
      <p:sp>
        <p:nvSpPr>
          <p:cNvPr id="6" name="Text Placeholder 5">
            <a:extLst>
              <a:ext uri="{FF2B5EF4-FFF2-40B4-BE49-F238E27FC236}">
                <a16:creationId xmlns:a16="http://schemas.microsoft.com/office/drawing/2014/main" id="{74E77288-1048-4E0C-BC64-AF70365F84C5}"/>
              </a:ext>
            </a:extLst>
          </p:cNvPr>
          <p:cNvSpPr>
            <a:spLocks noGrp="1"/>
          </p:cNvSpPr>
          <p:nvPr>
            <p:ph type="body" sz="quarter" idx="12"/>
          </p:nvPr>
        </p:nvSpPr>
        <p:spPr/>
        <p:txBody>
          <a:bodyPr/>
          <a:lstStyle/>
          <a:p>
            <a:r>
              <a:rPr lang="en-US" i="1" dirty="0"/>
              <a:t>In the fall of 2022, the University negotiated the 2023-2025 Collective Bargaining Agreements with SEIU 925 and WFSE.</a:t>
            </a:r>
          </a:p>
          <a:p>
            <a:endParaRPr lang="en-US" i="1" dirty="0"/>
          </a:p>
          <a:p>
            <a:r>
              <a:rPr lang="en-US" i="1" dirty="0"/>
              <a:t>Labor Relations will bargain the 2025-2027 successor contracts in the summer/fall of 2024.</a:t>
            </a:r>
          </a:p>
        </p:txBody>
      </p:sp>
    </p:spTree>
    <p:extLst>
      <p:ext uri="{BB962C8B-B14F-4D97-AF65-F5344CB8AC3E}">
        <p14:creationId xmlns:p14="http://schemas.microsoft.com/office/powerpoint/2010/main" val="9889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45.9 Standby Pay</a:t>
            </a:r>
          </a:p>
        </p:txBody>
      </p:sp>
      <p:sp>
        <p:nvSpPr>
          <p:cNvPr id="4" name="Text Placeholder 3"/>
          <p:cNvSpPr>
            <a:spLocks noGrp="1"/>
          </p:cNvSpPr>
          <p:nvPr>
            <p:ph type="body" sz="quarter" idx="12"/>
          </p:nvPr>
        </p:nvSpPr>
        <p:spPr/>
        <p:txBody>
          <a:bodyPr/>
          <a:lstStyle/>
          <a:p>
            <a:r>
              <a:rPr lang="en-US" i="1" dirty="0"/>
              <a:t>New SEIU 925 language states that callback pay doesn’t apply until 30 minutes after the end of a scheduled shift. The requirement that callback doesn’t apply unless the employee has left the premises was removed.</a:t>
            </a:r>
          </a:p>
        </p:txBody>
      </p:sp>
    </p:spTree>
    <p:extLst>
      <p:ext uri="{BB962C8B-B14F-4D97-AF65-F5344CB8AC3E}">
        <p14:creationId xmlns:p14="http://schemas.microsoft.com/office/powerpoint/2010/main" val="1579085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and SEIU 925: R&amp;R and Market Increases</a:t>
            </a:r>
          </a:p>
        </p:txBody>
      </p:sp>
      <p:sp>
        <p:nvSpPr>
          <p:cNvPr id="4" name="Text Placeholder 3"/>
          <p:cNvSpPr>
            <a:spLocks noGrp="1"/>
          </p:cNvSpPr>
          <p:nvPr>
            <p:ph type="body" sz="quarter" idx="12"/>
          </p:nvPr>
        </p:nvSpPr>
        <p:spPr/>
        <p:txBody>
          <a:bodyPr/>
          <a:lstStyle/>
          <a:p>
            <a:r>
              <a:rPr lang="en-US" i="1" dirty="0"/>
              <a:t>Select classifications received recruitment and retention increases ranging from 2% to 12%.</a:t>
            </a:r>
          </a:p>
        </p:txBody>
      </p:sp>
    </p:spTree>
    <p:extLst>
      <p:ext uri="{BB962C8B-B14F-4D97-AF65-F5344CB8AC3E}">
        <p14:creationId xmlns:p14="http://schemas.microsoft.com/office/powerpoint/2010/main" val="2377515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All CBAs: General Wage Increases</a:t>
            </a:r>
          </a:p>
        </p:txBody>
      </p:sp>
      <p:sp>
        <p:nvSpPr>
          <p:cNvPr id="3" name="Text Placeholder 2"/>
          <p:cNvSpPr>
            <a:spLocks noGrp="1"/>
          </p:cNvSpPr>
          <p:nvPr>
            <p:ph type="body" sz="quarter" idx="11"/>
          </p:nvPr>
        </p:nvSpPr>
        <p:spPr/>
        <p:txBody>
          <a:bodyPr/>
          <a:lstStyle/>
          <a:p>
            <a:r>
              <a:rPr lang="en-US" dirty="0"/>
              <a:t>Across-the-Boards: SEIU 925 &amp; WFSE</a:t>
            </a:r>
          </a:p>
          <a:p>
            <a:pPr lvl="1"/>
            <a:r>
              <a:rPr lang="en-US" dirty="0"/>
              <a:t>July 1, 2023: 4% across-the-board</a:t>
            </a:r>
          </a:p>
          <a:p>
            <a:pPr lvl="1"/>
            <a:r>
              <a:rPr lang="en-US" dirty="0"/>
              <a:t>July 1, 2024: 3% across-the-board</a:t>
            </a:r>
          </a:p>
        </p:txBody>
      </p:sp>
    </p:spTree>
    <p:extLst>
      <p:ext uri="{BB962C8B-B14F-4D97-AF65-F5344CB8AC3E}">
        <p14:creationId xmlns:p14="http://schemas.microsoft.com/office/powerpoint/2010/main" val="3091022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Questions?</a:t>
            </a:r>
          </a:p>
        </p:txBody>
      </p:sp>
    </p:spTree>
    <p:extLst>
      <p:ext uri="{BB962C8B-B14F-4D97-AF65-F5344CB8AC3E}">
        <p14:creationId xmlns:p14="http://schemas.microsoft.com/office/powerpoint/2010/main" val="171262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2.5 Non-Discrimination</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t>“The University will provide training for faculty and staff with the purpose of eliminating structural racism against all races and promoting DEI as required by law. Once completed, a report containing a summary of the training results and progress towards the University’s goals will be provided to the Union upon request.” </a:t>
            </a:r>
          </a:p>
          <a:p>
            <a:pPr marL="0" indent="0">
              <a:buNone/>
            </a:pPr>
            <a:endParaRPr lang="en-US" sz="2400" dirty="0"/>
          </a:p>
        </p:txBody>
      </p:sp>
    </p:spTree>
    <p:extLst>
      <p:ext uri="{BB962C8B-B14F-4D97-AF65-F5344CB8AC3E}">
        <p14:creationId xmlns:p14="http://schemas.microsoft.com/office/powerpoint/2010/main" val="2537416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11.7 BIPOC Staff Development Program</a:t>
            </a:r>
          </a:p>
        </p:txBody>
      </p:sp>
      <p:sp>
        <p:nvSpPr>
          <p:cNvPr id="4" name="Text Placeholder 3"/>
          <p:cNvSpPr>
            <a:spLocks noGrp="1"/>
          </p:cNvSpPr>
          <p:nvPr>
            <p:ph type="body" sz="quarter" idx="12"/>
          </p:nvPr>
        </p:nvSpPr>
        <p:spPr/>
        <p:txBody>
          <a:bodyPr/>
          <a:lstStyle/>
          <a:p>
            <a:r>
              <a:rPr lang="en-US" dirty="0"/>
              <a:t>“In concert with the University’s diversity and inclusion goals and initiatives, the University may offer a BIPOC Staff Development Program free to all BIPOC staff enrolled in the program, which includes self-paced online programming, competency-based workshops, and specialized content supporting an inclusive workplace culture.”</a:t>
            </a:r>
          </a:p>
        </p:txBody>
      </p:sp>
    </p:spTree>
    <p:extLst>
      <p:ext uri="{BB962C8B-B14F-4D97-AF65-F5344CB8AC3E}">
        <p14:creationId xmlns:p14="http://schemas.microsoft.com/office/powerpoint/2010/main" val="2598483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SEIU 925: 31 Health and Safety</a:t>
            </a:r>
          </a:p>
        </p:txBody>
      </p:sp>
      <p:sp>
        <p:nvSpPr>
          <p:cNvPr id="3" name="Text Placeholder 2"/>
          <p:cNvSpPr>
            <a:spLocks noGrp="1"/>
          </p:cNvSpPr>
          <p:nvPr>
            <p:ph type="body" sz="quarter" idx="11"/>
          </p:nvPr>
        </p:nvSpPr>
        <p:spPr>
          <a:xfrm>
            <a:off x="671757" y="1810693"/>
            <a:ext cx="8197114" cy="5224605"/>
          </a:xfrm>
        </p:spPr>
        <p:txBody>
          <a:bodyPr/>
          <a:lstStyle/>
          <a:p>
            <a:r>
              <a:rPr lang="en-US" sz="2000" b="0" dirty="0"/>
              <a:t>31.11 “</a:t>
            </a:r>
            <a:r>
              <a:rPr lang="en-US" sz="2000" dirty="0"/>
              <a:t>First aid supplies </a:t>
            </a:r>
            <a:r>
              <a:rPr lang="en-US" sz="2000" b="0" dirty="0"/>
              <a:t>and evacuation kits must be readily available, easily accessible, and clearly marked. Units should document the location of their first aid kits and assign responsibility for stocking and checking expiration dates. The location of these kits shall be communicated to all employees. If an employee determines that a first aid or evacuation kit contains expended or expired supplies, the employee can submit a request to their supervisor that the item be replaced.”</a:t>
            </a:r>
          </a:p>
          <a:p>
            <a:pPr marL="0" indent="0">
              <a:buNone/>
            </a:pPr>
            <a:endParaRPr lang="en-US" sz="2000" b="0" dirty="0"/>
          </a:p>
          <a:p>
            <a:r>
              <a:rPr lang="en-US" sz="2000" b="0" dirty="0"/>
              <a:t>31.13 “Organizational units are required to develop a written </a:t>
            </a:r>
            <a:r>
              <a:rPr lang="en-US" sz="2000" dirty="0"/>
              <a:t>Fire Safety and Evacuation Plan </a:t>
            </a:r>
            <a:r>
              <a:rPr lang="en-US" sz="2000" b="0" dirty="0"/>
              <a:t>for each campus building they occupy pursuant to University policy.”</a:t>
            </a:r>
          </a:p>
          <a:p>
            <a:endParaRPr lang="en-US" dirty="0"/>
          </a:p>
        </p:txBody>
      </p:sp>
    </p:spTree>
    <p:extLst>
      <p:ext uri="{BB962C8B-B14F-4D97-AF65-F5344CB8AC3E}">
        <p14:creationId xmlns:p14="http://schemas.microsoft.com/office/powerpoint/2010/main" val="2712957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33.4 Telework</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en-US" sz="2400" b="1" dirty="0"/>
              <a:t>“If an eligible employee’s teleworking request is denied, the Employer will provide the reason for denial in writing.”</a:t>
            </a:r>
          </a:p>
          <a:p>
            <a:pPr>
              <a:buFont typeface="Arial" panose="020B0604020202020204" pitchFamily="34" charset="0"/>
              <a:buChar char="•"/>
            </a:pPr>
            <a:r>
              <a:rPr lang="en-US" sz="2400" dirty="0"/>
              <a:t>“Employees may propose new or revised individual teleworking agreements when they believe new efficiencies, technologies, or work processes would enable the remote completion of work previously performed onsite.”</a:t>
            </a:r>
          </a:p>
          <a:p>
            <a:pPr>
              <a:buFont typeface="Arial" panose="020B0604020202020204" pitchFamily="34" charset="0"/>
              <a:buChar char="•"/>
            </a:pPr>
            <a:r>
              <a:rPr lang="en-US" sz="2400" dirty="0"/>
              <a:t>“The Employer will provide necessary equipment for telework per University policy. If the employee is required to pick up or drop off any provided equipment this shall occur during paid time.”</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211315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MOU – Documenting Wellness Rooms</a:t>
            </a:r>
          </a:p>
        </p:txBody>
      </p:sp>
      <p:sp>
        <p:nvSpPr>
          <p:cNvPr id="4" name="Text Placeholder 3"/>
          <p:cNvSpPr>
            <a:spLocks noGrp="1"/>
          </p:cNvSpPr>
          <p:nvPr>
            <p:ph type="body" sz="quarter" idx="12"/>
          </p:nvPr>
        </p:nvSpPr>
        <p:spPr/>
        <p:txBody>
          <a:bodyPr/>
          <a:lstStyle/>
          <a:p>
            <a:r>
              <a:rPr lang="en-US" dirty="0"/>
              <a:t>“The parties agreed that the locations, amenities, and guidelines around existing wellness rooms will be documented on the UW HR website.  It is expected that this documentation will be similar to that provided for lactation stations at https://hr.uw.edu/child-care/lactation-stations/ </a:t>
            </a:r>
          </a:p>
          <a:p>
            <a:endParaRPr lang="en-US" dirty="0"/>
          </a:p>
          <a:p>
            <a:r>
              <a:rPr lang="en-US" dirty="0"/>
              <a:t>“The University will make the documentation accessible by July 1, 2023.”</a:t>
            </a:r>
          </a:p>
          <a:p>
            <a:endParaRPr lang="en-US" dirty="0"/>
          </a:p>
        </p:txBody>
      </p:sp>
    </p:spTree>
    <p:extLst>
      <p:ext uri="{BB962C8B-B14F-4D97-AF65-F5344CB8AC3E}">
        <p14:creationId xmlns:p14="http://schemas.microsoft.com/office/powerpoint/2010/main" val="4032238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9.5 Schedule Changes</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t>“For temporary changes in work schedule assignment occurring within the employee’s assigned workweek, the Employer will provide three (3) calendar days’ notice, with the day of notification constituting the first day of notice.”</a:t>
            </a:r>
          </a:p>
          <a:p>
            <a:pPr marL="0" indent="0">
              <a:buNone/>
            </a:pPr>
            <a:endParaRPr lang="en-US" sz="2400" dirty="0"/>
          </a:p>
          <a:p>
            <a:pPr marL="0" indent="0">
              <a:buNone/>
            </a:pPr>
            <a:r>
              <a:rPr lang="en-US" sz="2400" i="1" dirty="0"/>
              <a:t>Note: Previously, only 2 days’ notice were required in the WFSE CBA.</a:t>
            </a:r>
          </a:p>
        </p:txBody>
      </p:sp>
    </p:spTree>
    <p:extLst>
      <p:ext uri="{BB962C8B-B14F-4D97-AF65-F5344CB8AC3E}">
        <p14:creationId xmlns:p14="http://schemas.microsoft.com/office/powerpoint/2010/main" val="2453755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13.1 Tuition Exemption Program</a:t>
            </a:r>
          </a:p>
        </p:txBody>
      </p:sp>
      <p:sp>
        <p:nvSpPr>
          <p:cNvPr id="4" name="Text Placeholder 3"/>
          <p:cNvSpPr>
            <a:spLocks noGrp="1"/>
          </p:cNvSpPr>
          <p:nvPr>
            <p:ph type="body" sz="quarter" idx="12"/>
          </p:nvPr>
        </p:nvSpPr>
        <p:spPr/>
        <p:txBody>
          <a:bodyPr/>
          <a:lstStyle/>
          <a:p>
            <a:r>
              <a:rPr lang="en-US" dirty="0"/>
              <a:t>“Subject to operational needs and management discretion, supervisors will make a good faith effort to allow the use of flex time for employees who wish to take a class during their scheduled shift. If the supervisor is not able to approve a flexible work arrangement, upon request, the employee will be provided a written explanation for the denial.”</a:t>
            </a:r>
          </a:p>
          <a:p>
            <a:endParaRPr lang="en-US" dirty="0"/>
          </a:p>
        </p:txBody>
      </p:sp>
    </p:spTree>
    <p:extLst>
      <p:ext uri="{BB962C8B-B14F-4D97-AF65-F5344CB8AC3E}">
        <p14:creationId xmlns:p14="http://schemas.microsoft.com/office/powerpoint/2010/main" val="1442202266"/>
      </p:ext>
    </p:extLst>
  </p:cSld>
  <p:clrMapOvr>
    <a:masterClrMapping/>
  </p:clrMapOvr>
</p:sld>
</file>

<file path=ppt/theme/theme1.xml><?xml version="1.0" encoding="utf-8"?>
<a:theme xmlns:a="http://schemas.openxmlformats.org/drawingml/2006/main" name="Office Theme">
  <a:themeElements>
    <a:clrScheme name="UW Palette 1">
      <a:dk1>
        <a:srgbClr val="4B2E83"/>
      </a:dk1>
      <a:lt1>
        <a:srgbClr val="E8E3D3"/>
      </a:lt1>
      <a:dk2>
        <a:srgbClr val="4B2E83"/>
      </a:dk2>
      <a:lt2>
        <a:srgbClr val="FFFFFF"/>
      </a:lt2>
      <a:accent1>
        <a:srgbClr val="4B2E83"/>
      </a:accent1>
      <a:accent2>
        <a:srgbClr val="E8E3D3"/>
      </a:accent2>
      <a:accent3>
        <a:srgbClr val="FFFFFF"/>
      </a:accent3>
      <a:accent4>
        <a:srgbClr val="D9D9D9"/>
      </a:accent4>
      <a:accent5>
        <a:srgbClr val="444444"/>
      </a:accent5>
      <a:accent6>
        <a:srgbClr val="85754D"/>
      </a:accent6>
      <a:hlink>
        <a:srgbClr val="4B2E83"/>
      </a:hlink>
      <a:folHlink>
        <a:srgbClr val="4B2E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1126</TotalTime>
  <Words>1492</Words>
  <Application>Microsoft Office PowerPoint</Application>
  <PresentationFormat>On-screen Show (4:3)</PresentationFormat>
  <Paragraphs>104</Paragraphs>
  <Slides>23</Slides>
  <Notes>21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23</vt:i4>
      </vt:variant>
    </vt:vector>
  </HeadingPairs>
  <TitlesOfParts>
    <vt:vector size="33" baseType="lpstr">
      <vt:lpstr>Arial</vt:lpstr>
      <vt:lpstr>Calibri</vt:lpstr>
      <vt:lpstr>Encode Sans Normal Black</vt:lpstr>
      <vt:lpstr>Lucida Grande</vt:lpstr>
      <vt:lpstr>Open Sans</vt:lpstr>
      <vt:lpstr>Open Sans Light</vt:lpstr>
      <vt:lpstr>Uni Sans Regular</vt:lpstr>
      <vt:lpstr>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Lindsay Wright</cp:lastModifiedBy>
  <cp:revision>40</cp:revision>
  <cp:lastPrinted>2016-02-10T20:19:12Z</cp:lastPrinted>
  <dcterms:created xsi:type="dcterms:W3CDTF">2014-10-14T00:51:43Z</dcterms:created>
  <dcterms:modified xsi:type="dcterms:W3CDTF">2023-06-27T20:08:37Z</dcterms:modified>
</cp:coreProperties>
</file>