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7" r:id="rId2"/>
    <p:sldMasterId id="2147483652" r:id="rId3"/>
    <p:sldMasterId id="2147483681" r:id="rId4"/>
  </p:sldMasterIdLst>
  <p:notesMasterIdLst>
    <p:notesMasterId r:id="rId38"/>
  </p:notes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D86"/>
    <a:srgbClr val="25005C"/>
    <a:srgbClr val="E2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/>
    <p:restoredTop sz="94694"/>
  </p:normalViewPr>
  <p:slideViewPr>
    <p:cSldViewPr snapToGrid="0" snapToObjects="1" showGuides="1">
      <p:cViewPr varScale="1">
        <p:scale>
          <a:sx n="137" d="100"/>
          <a:sy n="137" d="100"/>
        </p:scale>
        <p:origin x="138" y="156"/>
      </p:cViewPr>
      <p:guideLst>
        <p:guide orient="horz" pos="162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DDB7-915B-4F94-B303-30B1AF473B54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F1271-AEED-4015-946E-49411C75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6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34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99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72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732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3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87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29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79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01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8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8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35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3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Fonts: https://www.washington.edu/brand/graphic-elements/font-download/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F1271-AEED-4015-946E-49411C7542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 baseline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</a:t>
            </a:r>
          </a:p>
        </p:txBody>
      </p:sp>
    </p:spTree>
    <p:extLst>
      <p:ext uri="{BB962C8B-B14F-4D97-AF65-F5344CB8AC3E}">
        <p14:creationId xmlns:p14="http://schemas.microsoft.com/office/powerpoint/2010/main" val="175530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19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868061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89328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054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93219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9468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10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60375" y="1608019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553D86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08480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61" y="3426449"/>
            <a:ext cx="1597439" cy="139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96565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232023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1" y="4675530"/>
            <a:ext cx="2539991" cy="17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4" y="369733"/>
            <a:ext cx="8184657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2930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7923" y="1730667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69733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9039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4" y="1363508"/>
            <a:ext cx="1090095" cy="96362"/>
          </a:xfrm>
          <a:prstGeom prst="rect">
            <a:avLst/>
          </a:prstGeom>
        </p:spPr>
      </p:pic>
      <p:sp>
        <p:nvSpPr>
          <p:cNvPr id="8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447923" y="1724977"/>
            <a:ext cx="8184662" cy="2961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81608"/>
            <a:ext cx="8172210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74404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081" y="3426449"/>
            <a:ext cx="1600200" cy="139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0375" y="644993"/>
            <a:ext cx="702354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107402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489328"/>
            <a:ext cx="8197114" cy="236590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375" y="370622"/>
            <a:ext cx="8184662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381" y="1364403"/>
            <a:ext cx="1103781" cy="96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031" y="1363508"/>
            <a:ext cx="1103781" cy="96362"/>
          </a:xfrm>
          <a:prstGeom prst="rect">
            <a:avLst/>
          </a:prstGeom>
        </p:spPr>
      </p:pic>
      <p:sp>
        <p:nvSpPr>
          <p:cNvPr id="2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932199"/>
            <a:ext cx="8197114" cy="2251761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20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6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53D86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Content here (Open Sans Bold, 24 pt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/>
              <a:t>Second level (Open </a:t>
            </a:r>
            <a:r>
              <a:rPr lang="en-US" dirty="0" smtClean="0"/>
              <a:t>Sans, </a:t>
            </a:r>
            <a:r>
              <a:rPr lang="en-US" dirty="0"/>
              <a:t>20)</a:t>
            </a:r>
          </a:p>
          <a:p>
            <a:pPr lvl="2"/>
            <a:r>
              <a:rPr lang="en-US" dirty="0"/>
              <a:t>Third level (Open </a:t>
            </a:r>
            <a:r>
              <a:rPr lang="en-US" dirty="0" smtClean="0"/>
              <a:t>Sans, </a:t>
            </a:r>
            <a:r>
              <a:rPr lang="en-US" dirty="0"/>
              <a:t>18)</a:t>
            </a:r>
          </a:p>
          <a:p>
            <a:pPr lvl="3"/>
            <a:r>
              <a:rPr lang="en-US" dirty="0"/>
              <a:t>Fourth level (Open </a:t>
            </a:r>
            <a:r>
              <a:rPr lang="en-US" dirty="0" smtClean="0"/>
              <a:t>Sans, </a:t>
            </a:r>
            <a:r>
              <a:rPr lang="en-US" dirty="0"/>
              <a:t>16)</a:t>
            </a:r>
          </a:p>
          <a:p>
            <a:pPr lvl="4"/>
            <a:r>
              <a:rPr lang="en-US" dirty="0"/>
              <a:t>Fifth level (Open </a:t>
            </a:r>
            <a:r>
              <a:rPr lang="en-US" dirty="0" smtClean="0"/>
              <a:t>Sans, </a:t>
            </a:r>
            <a:r>
              <a:rPr lang="en-US" dirty="0"/>
              <a:t>14)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0375" y="1497701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53D86"/>
                </a:solidFill>
                <a:latin typeface="Uni Sans" charset="0"/>
                <a:ea typeface="Uni Sans" charset="0"/>
                <a:cs typeface="Uni Sans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922" y="369285"/>
            <a:ext cx="8197109" cy="993775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553D86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53" y="4635560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CA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F8CD30-FD02-274E-941D-763B2BAAD1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14255" y="4591537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4" r:id="rId2"/>
    <p:sldLayoutId id="2147483675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59913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4" r:id="rId2"/>
    <p:sldLayoutId id="2147483663" r:id="rId3"/>
    <p:sldLayoutId id="2147483680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" y="4499758"/>
            <a:ext cx="21590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1DEA7-AEBF-8F49-BC38-808EABD1B7F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59913" y="4604533"/>
            <a:ext cx="21590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uw.edu/comp/pay-equit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medcomp@uw.edu" TargetMode="External"/><Relationship Id="rId4" Type="http://schemas.openxmlformats.org/officeDocument/2006/relationships/hyperlink" Target="mailto:uwhrcomp@uw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ybenefits.metlife.com/wasebb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.uw.edu/" TargetMode="External"/><Relationship Id="rId2" Type="http://schemas.openxmlformats.org/officeDocument/2006/relationships/hyperlink" Target="mailto:ischelp@uw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ybenefits.metlife.com/wasebb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temporary employment rules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375" y="3717758"/>
            <a:ext cx="5017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Marisa Graudins</a:t>
            </a: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UW Human Resources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and beyond: Salary threshold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0375" y="1932199"/>
            <a:ext cx="8197114" cy="2465297"/>
          </a:xfrm>
        </p:spPr>
        <p:txBody>
          <a:bodyPr/>
          <a:lstStyle/>
          <a:p>
            <a:r>
              <a:rPr lang="en-US" dirty="0" smtClean="0"/>
              <a:t>On January 1, </a:t>
            </a:r>
            <a:r>
              <a:rPr lang="en-US" dirty="0"/>
              <a:t>2021, the WA state </a:t>
            </a:r>
            <a:r>
              <a:rPr lang="en-US" dirty="0" smtClean="0"/>
              <a:t>overtime salary threshold will exceed the federal threshold under the FLSA.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higher state salary threshold for overtime exemption under the WMWA will be more generous than the FLSA, the WMWA threshold will be applied.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265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coming in 2021 and beyond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9236" y="1507713"/>
            <a:ext cx="8197114" cy="3469136"/>
          </a:xfrm>
        </p:spPr>
        <p:txBody>
          <a:bodyPr/>
          <a:lstStyle/>
          <a:p>
            <a:r>
              <a:rPr lang="en-US" sz="1800" dirty="0" smtClean="0"/>
              <a:t>1/1/21 the WMWA threshold will increase to $958.30 (UW uses $958.38 due to rounding), which exceeds the FLSA threshold of $684 per week.</a:t>
            </a:r>
          </a:p>
          <a:p>
            <a:r>
              <a:rPr lang="en-US" sz="1800" dirty="0" smtClean="0"/>
              <a:t>WMWA threshold will go up two ways: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To higher multiples of WA State minimum wage, reaching 2.5x by January 1, 2028</a:t>
            </a:r>
          </a:p>
          <a:p>
            <a:pPr marL="800100" lvl="1" indent="-342900">
              <a:buAutoNum type="arabicPeriod"/>
            </a:pPr>
            <a:r>
              <a:rPr lang="en-US" sz="1800" dirty="0" smtClean="0"/>
              <a:t>Following inflation, since WA State minimum wage is indexed to inflation (CPI-W).</a:t>
            </a:r>
          </a:p>
          <a:p>
            <a:pPr marL="457200" lvl="1" indent="0">
              <a:buNone/>
            </a:pPr>
            <a:r>
              <a:rPr lang="en-US" sz="1600" b="1" u="sng" dirty="0" smtClean="0"/>
              <a:t>Note</a:t>
            </a:r>
            <a:r>
              <a:rPr lang="en-US" sz="1600" b="1" dirty="0"/>
              <a:t>: FLSA threshold is a static number. WMWA is now</a:t>
            </a:r>
            <a:br>
              <a:rPr lang="en-US" sz="1600" b="1" dirty="0"/>
            </a:br>
            <a:r>
              <a:rPr lang="en-US" sz="1600" b="1" dirty="0"/>
              <a:t>a dynamic number, changing annually.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800100" lvl="1" indent="-342900">
              <a:buAutoNum type="arabicPeriod"/>
            </a:pPr>
            <a:endParaRPr lang="en-US" dirty="0" smtClean="0"/>
          </a:p>
          <a:p>
            <a:pPr marL="800100" lvl="1" indent="-3429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2" y="369285"/>
            <a:ext cx="4710411" cy="1675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0375" y="1932199"/>
            <a:ext cx="5521616" cy="21651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678" t="14212" r="25323" b="3306"/>
          <a:stretch/>
        </p:blipFill>
        <p:spPr>
          <a:xfrm>
            <a:off x="84052" y="118662"/>
            <a:ext cx="6458734" cy="49279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0" y="2609850"/>
            <a:ext cx="7519737" cy="14287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Part-Time Employees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9236" y="1507713"/>
            <a:ext cx="8439320" cy="3469136"/>
          </a:xfrm>
        </p:spPr>
        <p:txBody>
          <a:bodyPr/>
          <a:lstStyle/>
          <a:p>
            <a:r>
              <a:rPr lang="en-US" sz="2000" b="0" dirty="0" smtClean="0"/>
              <a:t>The </a:t>
            </a:r>
            <a:r>
              <a:rPr lang="en-US" sz="2000" b="0" dirty="0"/>
              <a:t>threshold is applied equally to full-time and part-time employees, </a:t>
            </a:r>
            <a:r>
              <a:rPr lang="en-US" sz="2000" b="0" dirty="0" smtClean="0"/>
              <a:t>so </a:t>
            </a:r>
            <a:r>
              <a:rPr lang="en-US" sz="2000" b="0" dirty="0"/>
              <a:t>part-time employees are less likely to meet the threshold.</a:t>
            </a:r>
          </a:p>
          <a:p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35" y="2225332"/>
            <a:ext cx="2252254" cy="1794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252" y="4016887"/>
            <a:ext cx="7608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the values in this table are slightly higher than those announced by L&amp;I, </a:t>
            </a:r>
          </a:p>
          <a:p>
            <a:r>
              <a:rPr lang="en-US" dirty="0"/>
              <a:t>due to rounding for monthly rates in UW payroll system.</a:t>
            </a:r>
          </a:p>
        </p:txBody>
      </p:sp>
    </p:spTree>
    <p:extLst>
      <p:ext uri="{BB962C8B-B14F-4D97-AF65-F5344CB8AC3E}">
        <p14:creationId xmlns:p14="http://schemas.microsoft.com/office/powerpoint/2010/main" val="17420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Employee earning $90K/year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9236" y="1507713"/>
            <a:ext cx="8439320" cy="3469136"/>
          </a:xfrm>
        </p:spPr>
        <p:txBody>
          <a:bodyPr/>
          <a:lstStyle/>
          <a:p>
            <a:r>
              <a:rPr lang="en-US" sz="2000" dirty="0" smtClean="0"/>
              <a:t>Is </a:t>
            </a:r>
            <a:r>
              <a:rPr lang="en-US" sz="2000" dirty="0"/>
              <a:t>the employee OT exempt? Maybe. It depends on their FTE.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r>
              <a:rPr lang="en-US" sz="18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792" y="3973719"/>
            <a:ext cx="7622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Note</a:t>
            </a:r>
            <a:r>
              <a:rPr lang="en-US" dirty="0"/>
              <a:t>: Full-time equivalent rate needed for 50% FTE to be OT exempt</a:t>
            </a:r>
            <a:r>
              <a:rPr lang="en-US" dirty="0" smtClean="0"/>
              <a:t>: </a:t>
            </a:r>
            <a:r>
              <a:rPr lang="en-US" b="1" u="sng" dirty="0" smtClean="0"/>
              <a:t>$99,673</a:t>
            </a:r>
            <a:endParaRPr lang="en-US" b="1" u="sng" dirty="0"/>
          </a:p>
          <a:p>
            <a:pPr algn="ctr"/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6" y="1832394"/>
            <a:ext cx="662083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0375" y="1528653"/>
            <a:ext cx="8197114" cy="2655307"/>
          </a:xfrm>
        </p:spPr>
        <p:txBody>
          <a:bodyPr/>
          <a:lstStyle/>
          <a:p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 smtClean="0"/>
              <a:t>may choose to let employees </a:t>
            </a:r>
            <a:r>
              <a:rPr lang="en-US" dirty="0"/>
              <a:t>become OT eligible or </a:t>
            </a:r>
            <a:r>
              <a:rPr lang="en-US" dirty="0" smtClean="0"/>
              <a:t>change </a:t>
            </a:r>
            <a:r>
              <a:rPr lang="en-US" dirty="0"/>
              <a:t>FTE and/or salary to maintain OT exempt status</a:t>
            </a:r>
          </a:p>
          <a:p>
            <a:r>
              <a:rPr lang="en-US" dirty="0"/>
              <a:t>Responses so </a:t>
            </a:r>
            <a:r>
              <a:rPr lang="en-US" dirty="0" smtClean="0"/>
              <a:t>far:</a:t>
            </a:r>
            <a:endParaRPr lang="en-US" dirty="0"/>
          </a:p>
          <a:p>
            <a:pPr lvl="1">
              <a:buFontTx/>
              <a:buChar char="-"/>
            </a:pPr>
            <a:r>
              <a:rPr lang="en-US" sz="1800" dirty="0"/>
              <a:t>55% choosing to allow change to OT/straight time eligible</a:t>
            </a:r>
          </a:p>
          <a:p>
            <a:pPr lvl="1">
              <a:buFontTx/>
              <a:buChar char="-"/>
            </a:pPr>
            <a:r>
              <a:rPr lang="en-US" sz="1800" dirty="0"/>
              <a:t>45% choosing FTE and/or pay increase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922" y="369285"/>
            <a:ext cx="8197109" cy="733579"/>
          </a:xfrm>
        </p:spPr>
        <p:txBody>
          <a:bodyPr/>
          <a:lstStyle/>
          <a:p>
            <a:r>
              <a:rPr lang="en-US" dirty="0"/>
              <a:t>How to choose: Become OT eligible?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762" y="1542614"/>
            <a:ext cx="9060238" cy="3908885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800" dirty="0" smtClean="0"/>
              <a:t>     Track all hours worked			Paid 1.5x for &gt;40 hours in a workweek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sz="1800" dirty="0" smtClean="0"/>
              <a:t>Cost impact mitigated by not exceeding 40 hours in a workweek</a:t>
            </a:r>
          </a:p>
          <a:p>
            <a:pPr lvl="1"/>
            <a:r>
              <a:rPr lang="en-US" sz="1800" dirty="0" smtClean="0"/>
              <a:t>May result in loss of productivity if employee regularly works more than 40 hours</a:t>
            </a:r>
          </a:p>
          <a:p>
            <a:pPr lvl="1"/>
            <a:r>
              <a:rPr lang="en-US" sz="1800" dirty="0" smtClean="0"/>
              <a:t>Good solution for those generally working their FTE and/or already earning contractual overtime for hours over schedule or community practice</a:t>
            </a:r>
          </a:p>
          <a:p>
            <a:pPr lvl="1"/>
            <a:r>
              <a:rPr lang="en-US" dirty="0" smtClean="0"/>
              <a:t>May impact work schedules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36" y="1520580"/>
            <a:ext cx="582760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choose:  Remain OT exempt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2968" y="1548291"/>
            <a:ext cx="8480885" cy="3316876"/>
          </a:xfrm>
        </p:spPr>
        <p:txBody>
          <a:bodyPr/>
          <a:lstStyle/>
          <a:p>
            <a:pPr lvl="0"/>
            <a:r>
              <a:rPr lang="en-US" sz="2200" dirty="0" err="1" smtClean="0"/>
              <a:t>Depts</a:t>
            </a:r>
            <a:r>
              <a:rPr lang="en-US" sz="2200" dirty="0" smtClean="0"/>
              <a:t> may choose for an employee to remain OT exempt by changing their FTE or salary</a:t>
            </a:r>
            <a:endParaRPr lang="en-US" sz="1800" dirty="0" smtClean="0"/>
          </a:p>
          <a:p>
            <a:pPr lvl="1"/>
            <a:r>
              <a:rPr lang="en-US" sz="1800" dirty="0" smtClean="0"/>
              <a:t>Good </a:t>
            </a:r>
            <a:r>
              <a:rPr lang="en-US" sz="1800" dirty="0"/>
              <a:t>solution for those </a:t>
            </a:r>
            <a:r>
              <a:rPr lang="en-US" sz="1800" dirty="0" smtClean="0"/>
              <a:t>who regularly exceed their FTE and whose work does not neatly fit into a standard 40 hour Mon – Sun workweek.</a:t>
            </a:r>
          </a:p>
          <a:p>
            <a:pPr lvl="1"/>
            <a:r>
              <a:rPr lang="en-US" sz="1800" dirty="0" smtClean="0"/>
              <a:t>May </a:t>
            </a:r>
            <a:r>
              <a:rPr lang="en-US" sz="1800" b="1" i="1" dirty="0" smtClean="0"/>
              <a:t>compress</a:t>
            </a:r>
            <a:r>
              <a:rPr lang="en-US" sz="1800" dirty="0" smtClean="0"/>
              <a:t> salaries, necessitating a review of salaries for similarly situated employees and/or their managers.</a:t>
            </a:r>
          </a:p>
          <a:p>
            <a:pPr lvl="2"/>
            <a:r>
              <a:rPr lang="en-US" dirty="0" smtClean="0">
                <a:hlinkClick r:id="rId3"/>
              </a:rPr>
              <a:t>Pay equity policy</a:t>
            </a:r>
            <a:endParaRPr lang="en-US" dirty="0"/>
          </a:p>
          <a:p>
            <a:pPr lvl="2"/>
            <a:r>
              <a:rPr lang="en-US" dirty="0" smtClean="0"/>
              <a:t>Contact the Compensation Office </a:t>
            </a:r>
          </a:p>
          <a:p>
            <a:pPr lvl="3"/>
            <a:r>
              <a:rPr lang="en-US" sz="1800" dirty="0" smtClean="0"/>
              <a:t>Campus: </a:t>
            </a:r>
            <a:r>
              <a:rPr lang="en-US" sz="1800" dirty="0" smtClean="0">
                <a:hlinkClick r:id="rId4"/>
              </a:rPr>
              <a:t>uwhrcomp@uw.edu</a:t>
            </a:r>
            <a:endParaRPr lang="en-US" sz="1800" dirty="0" smtClean="0"/>
          </a:p>
          <a:p>
            <a:pPr lvl="3"/>
            <a:r>
              <a:rPr lang="en-US" sz="1800" dirty="0" smtClean="0"/>
              <a:t>Medical </a:t>
            </a:r>
            <a:r>
              <a:rPr lang="en-US" sz="1800" dirty="0"/>
              <a:t>Centers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5"/>
              </a:rPr>
              <a:t>medcomp@uw.edu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by Supervisory Org </a:t>
            </a:r>
            <a:r>
              <a:rPr lang="en-US" sz="1600" dirty="0"/>
              <a:t>(as of PPE 9/30)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02" y="1501120"/>
            <a:ext cx="7521746" cy="35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9061" y="369285"/>
            <a:ext cx="8197109" cy="993775"/>
          </a:xfrm>
        </p:spPr>
        <p:txBody>
          <a:bodyPr/>
          <a:lstStyle/>
          <a:p>
            <a:r>
              <a:rPr lang="en-US" dirty="0"/>
              <a:t>What happens to an employee who becomes OT eligible?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99061" y="1659531"/>
            <a:ext cx="8025983" cy="28346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2400" b="0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 typeface="Lucida Grande"/>
              <a:buChar char="&gt;"/>
              <a:defRPr sz="1800" b="0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&gt;"/>
              <a:defRPr sz="1400" b="0" i="0" kern="1200" baseline="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charset="0"/>
              </a:rPr>
              <a:t>Q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charset="0"/>
              </a:rPr>
              <a:t>: WHAT STAFF EMPLOYEES WILL BE AFFECTED BY THE CHANGES?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Open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charset="0"/>
              </a:rPr>
              <a:t>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Open Sans" charset="0"/>
              </a:rPr>
              <a:t>: Salaried classified and professional staff employees who are currently OT exempt but whose actual pay is less than $958.38 per week will be moved into OT eligible job codes and must track their time starting Monday, December 28, 2020.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B2E83"/>
              </a:solidFill>
              <a:effectLst/>
              <a:uLnTx/>
              <a:uFillTx/>
              <a:latin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428" y="1448555"/>
            <a:ext cx="9180214" cy="2636929"/>
          </a:xfrm>
        </p:spPr>
        <p:txBody>
          <a:bodyPr/>
          <a:lstStyle/>
          <a:p>
            <a:r>
              <a:rPr lang="en-US" sz="1800" b="1" dirty="0" smtClean="0"/>
              <a:t>April </a:t>
            </a:r>
            <a:r>
              <a:rPr lang="en-US" sz="1800" b="1" dirty="0"/>
              <a:t>2018 </a:t>
            </a:r>
            <a:r>
              <a:rPr lang="en-US" sz="1800" dirty="0"/>
              <a:t>– </a:t>
            </a:r>
            <a:r>
              <a:rPr lang="en-US" sz="1800" b="0" dirty="0" smtClean="0"/>
              <a:t>HB 2669 removes “part-time” from state civil service exemptions. OFM State HR submits minor changes to civil service rules defining “temporary”</a:t>
            </a:r>
            <a:endParaRPr lang="en-US" sz="1800" b="0" dirty="0"/>
          </a:p>
          <a:p>
            <a:r>
              <a:rPr lang="en-US" sz="1800" b="1" dirty="0"/>
              <a:t>August 2018 </a:t>
            </a:r>
            <a:r>
              <a:rPr lang="en-US" sz="1800" dirty="0"/>
              <a:t>– </a:t>
            </a:r>
            <a:r>
              <a:rPr lang="en-US" sz="1800" b="0" dirty="0" smtClean="0"/>
              <a:t>Rules limit temp hours </a:t>
            </a:r>
            <a:r>
              <a:rPr lang="en-US" sz="1800" b="0" dirty="0"/>
              <a:t>to 1,500 with 6-month break</a:t>
            </a:r>
          </a:p>
          <a:p>
            <a:r>
              <a:rPr lang="en-US" sz="1800" b="1" dirty="0"/>
              <a:t>August 2019 </a:t>
            </a:r>
            <a:r>
              <a:rPr lang="en-US" sz="1800" dirty="0"/>
              <a:t>– </a:t>
            </a:r>
            <a:r>
              <a:rPr lang="en-US" sz="1800" b="0" dirty="0" smtClean="0"/>
              <a:t>Rules limit temp hours </a:t>
            </a:r>
            <a:r>
              <a:rPr lang="en-US" sz="1800" b="0" dirty="0"/>
              <a:t>to 1,050 with 6-month break</a:t>
            </a:r>
          </a:p>
          <a:p>
            <a:r>
              <a:rPr lang="en-US" sz="1800" b="1" dirty="0"/>
              <a:t>November 2019 </a:t>
            </a:r>
            <a:r>
              <a:rPr lang="en-US" sz="1800" dirty="0" smtClean="0"/>
              <a:t>– </a:t>
            </a:r>
            <a:r>
              <a:rPr lang="en-US" sz="1800" b="0" dirty="0" smtClean="0"/>
              <a:t>Rules limit temps to 1,050 in a single 12-month period without reappointment. New </a:t>
            </a:r>
            <a:r>
              <a:rPr lang="en-US" sz="1800" b="0" dirty="0"/>
              <a:t>appointment type called </a:t>
            </a:r>
            <a:r>
              <a:rPr lang="en-US" sz="1800" b="0" dirty="0" smtClean="0"/>
              <a:t>nonpermanent introduced.</a:t>
            </a:r>
            <a:endParaRPr lang="en-US" sz="1800" b="0" dirty="0"/>
          </a:p>
          <a:p>
            <a:r>
              <a:rPr lang="en-US" sz="1800" b="1" dirty="0"/>
              <a:t>March 2020 </a:t>
            </a:r>
            <a:r>
              <a:rPr lang="en-US" sz="1800" dirty="0"/>
              <a:t>– </a:t>
            </a:r>
            <a:r>
              <a:rPr lang="en-US" sz="1800" b="0" dirty="0" smtClean="0"/>
              <a:t>State HR approves UW request to </a:t>
            </a:r>
            <a:r>
              <a:rPr lang="en-US" sz="1800" b="0" dirty="0"/>
              <a:t>delay </a:t>
            </a:r>
            <a:r>
              <a:rPr lang="en-US" sz="1800" b="0" dirty="0" smtClean="0"/>
              <a:t>implementation </a:t>
            </a:r>
            <a:r>
              <a:rPr lang="en-US" sz="1800" b="0" dirty="0"/>
              <a:t>of these rules due to COVID-19. Effective date of rules changed from July 1, 2020 to </a:t>
            </a:r>
            <a:r>
              <a:rPr lang="en-US" sz="1800" b="0" dirty="0" smtClean="0"/>
              <a:t>Jan </a:t>
            </a:r>
            <a:r>
              <a:rPr lang="en-US" sz="1800" b="0" dirty="0"/>
              <a:t>1, 2021.</a:t>
            </a:r>
          </a:p>
          <a:p>
            <a:r>
              <a:rPr lang="en-US" sz="1800" b="1" dirty="0" smtClean="0"/>
              <a:t>October</a:t>
            </a:r>
            <a:r>
              <a:rPr lang="en-US" sz="1600" b="1" dirty="0" smtClean="0"/>
              <a:t> </a:t>
            </a:r>
            <a:r>
              <a:rPr lang="en-US" sz="1800" b="1" dirty="0"/>
              <a:t>2020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800" b="0" dirty="0" smtClean="0"/>
              <a:t>Rules effective date delayed to January 1, 2022</a:t>
            </a:r>
            <a:endParaRPr lang="en-US" sz="26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285"/>
            <a:ext cx="8197109" cy="993775"/>
          </a:xfrm>
        </p:spPr>
        <p:txBody>
          <a:bodyPr/>
          <a:lstStyle/>
          <a:p>
            <a:r>
              <a:rPr lang="en-US" dirty="0"/>
              <a:t>What happens to an employee who becomes OT eligible?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07259" y="1631611"/>
            <a:ext cx="8229600" cy="28346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Q: </a:t>
            </a:r>
            <a:r>
              <a:rPr lang="en-US" sz="2000" b="0" dirty="0"/>
              <a:t>WILL A PART-TIME EMPLOYEE WHO BECOMES OT ELIGIBLE RECEIVE OT</a:t>
            </a:r>
            <a:r>
              <a:rPr lang="en-US" sz="2000" b="0" dirty="0" smtClean="0"/>
              <a:t>?</a:t>
            </a:r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b="0" dirty="0"/>
              <a:t>: Part-time employees who become OT eligible will only receive overtime (at time-and-a-half) if they work over 40 hours in a workweek. However, they will receive straight time pay for all hours worked beyond their FTE hours and up to 40 in a workweek.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81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37" y="369285"/>
            <a:ext cx="8197109" cy="993775"/>
          </a:xfrm>
        </p:spPr>
        <p:txBody>
          <a:bodyPr/>
          <a:lstStyle/>
          <a:p>
            <a:r>
              <a:rPr lang="en-US" sz="3200" dirty="0"/>
              <a:t>What happens to an employee who becomes OT eligible and is part-time?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715" y="1450181"/>
            <a:ext cx="9021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  <a:r>
              <a:rPr lang="en-US" dirty="0"/>
              <a:t> Employee at 50% FTE (20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r>
              <a:rPr lang="en-US" dirty="0" smtClean="0"/>
              <a:t>) </a:t>
            </a:r>
            <a:r>
              <a:rPr lang="en-US" dirty="0"/>
              <a:t>becomes overtime eligible.</a:t>
            </a:r>
          </a:p>
          <a:p>
            <a:endParaRPr lang="en-US" dirty="0"/>
          </a:p>
          <a:p>
            <a:r>
              <a:rPr lang="en-US" dirty="0"/>
              <a:t>Employee is scheduled to work 20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r>
              <a:rPr lang="en-US" dirty="0" smtClean="0"/>
              <a:t> </a:t>
            </a:r>
            <a:r>
              <a:rPr lang="en-US" dirty="0"/>
              <a:t>but in a specific </a:t>
            </a:r>
            <a:r>
              <a:rPr lang="en-US" dirty="0" smtClean="0"/>
              <a:t>workweek actually works 25 hours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Result:</a:t>
            </a:r>
            <a:r>
              <a:rPr lang="en-US" dirty="0"/>
              <a:t> employee is paid for 25 </a:t>
            </a:r>
            <a:r>
              <a:rPr lang="en-US" dirty="0" err="1" smtClean="0"/>
              <a:t>hrs</a:t>
            </a:r>
            <a:r>
              <a:rPr lang="en-US" dirty="0"/>
              <a:t>, 5 more than the </a:t>
            </a:r>
            <a:r>
              <a:rPr lang="en-US" dirty="0" smtClean="0"/>
              <a:t>20 hours scheduled for </a:t>
            </a:r>
            <a:r>
              <a:rPr lang="en-US" dirty="0"/>
              <a:t>50% FTE. </a:t>
            </a:r>
          </a:p>
          <a:p>
            <a:endParaRPr lang="en-US" dirty="0"/>
          </a:p>
          <a:p>
            <a:r>
              <a:rPr lang="en-US" dirty="0"/>
              <a:t>The 5 hour overage is paid at </a:t>
            </a:r>
            <a:r>
              <a:rPr lang="en-US" b="1" dirty="0"/>
              <a:t>“straight time” </a:t>
            </a:r>
            <a:r>
              <a:rPr lang="en-US" dirty="0"/>
              <a:t>overtime, i.e., the same rate as </a:t>
            </a:r>
            <a:r>
              <a:rPr lang="en-US" dirty="0" smtClean="0"/>
              <a:t>their </a:t>
            </a:r>
            <a:r>
              <a:rPr lang="en-US" dirty="0"/>
              <a:t>normal salary, not time-and-a-half.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The employee </a:t>
            </a:r>
            <a:r>
              <a:rPr lang="en-US" b="1" dirty="0" smtClean="0"/>
              <a:t>is </a:t>
            </a:r>
            <a:r>
              <a:rPr lang="en-US" b="1" dirty="0"/>
              <a:t>only </a:t>
            </a:r>
            <a:r>
              <a:rPr lang="en-US" b="1" dirty="0" smtClean="0"/>
              <a:t>paid </a:t>
            </a:r>
            <a:r>
              <a:rPr lang="en-US" b="1" dirty="0"/>
              <a:t>overtime at time-and-a-half </a:t>
            </a:r>
            <a:r>
              <a:rPr lang="en-US" b="1" dirty="0" smtClean="0"/>
              <a:t>for </a:t>
            </a:r>
            <a:r>
              <a:rPr lang="en-US" b="1" u="sng" dirty="0" smtClean="0"/>
              <a:t>hours </a:t>
            </a:r>
            <a:r>
              <a:rPr lang="en-US" b="1" u="sng" dirty="0"/>
              <a:t>over 40 in a workweek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66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37" y="369285"/>
            <a:ext cx="8197109" cy="803381"/>
          </a:xfrm>
        </p:spPr>
        <p:txBody>
          <a:bodyPr/>
          <a:lstStyle/>
          <a:p>
            <a:r>
              <a:rPr lang="en-US" sz="3200" dirty="0"/>
              <a:t>Key Dates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663" y="1471067"/>
            <a:ext cx="8878754" cy="2948940"/>
          </a:xfrm>
        </p:spPr>
        <p:txBody>
          <a:bodyPr/>
          <a:lstStyle/>
          <a:p>
            <a:r>
              <a:rPr lang="en-US" sz="1800" dirty="0" smtClean="0"/>
              <a:t>9/21/20</a:t>
            </a:r>
            <a:r>
              <a:rPr lang="en-US" sz="1800" b="0" dirty="0" smtClean="0"/>
              <a:t>: HR </a:t>
            </a:r>
            <a:r>
              <a:rPr lang="en-US" sz="1800" b="0" dirty="0"/>
              <a:t>Admin Council email </a:t>
            </a:r>
            <a:r>
              <a:rPr lang="en-US" sz="1800" b="0" dirty="0" smtClean="0"/>
              <a:t># 1 </a:t>
            </a:r>
            <a:r>
              <a:rPr lang="en-US" sz="1800" b="0" dirty="0"/>
              <a:t>with list of affected </a:t>
            </a:r>
            <a:r>
              <a:rPr lang="en-US" sz="1800" b="0" dirty="0" smtClean="0"/>
              <a:t>employees</a:t>
            </a:r>
            <a:endParaRPr lang="en-US" sz="1800" b="0" dirty="0"/>
          </a:p>
          <a:p>
            <a:r>
              <a:rPr lang="en-US" sz="1800" dirty="0" smtClean="0"/>
              <a:t>9/30/20</a:t>
            </a:r>
            <a:r>
              <a:rPr lang="en-US" sz="1800" b="0" dirty="0" smtClean="0"/>
              <a:t>: L&amp;I </a:t>
            </a:r>
            <a:r>
              <a:rPr lang="en-US" sz="1800" b="0" dirty="0"/>
              <a:t>announced 1/1/21 min wage and revised OT threshold</a:t>
            </a:r>
          </a:p>
          <a:p>
            <a:r>
              <a:rPr lang="en-US" sz="1800" dirty="0" smtClean="0"/>
              <a:t>10/30/20</a:t>
            </a:r>
            <a:r>
              <a:rPr lang="en-US" sz="1800" b="0" dirty="0" smtClean="0"/>
              <a:t>: HR Admin Council email # 2 with updated list of affected employees; publish L&amp;I threshold guidance and FAQs on HR Comp website </a:t>
            </a:r>
          </a:p>
          <a:p>
            <a:r>
              <a:rPr lang="en-US" sz="1800" dirty="0" smtClean="0"/>
              <a:t>11/30/20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  <a:r>
              <a:rPr lang="en-US" sz="1800" b="0" dirty="0"/>
              <a:t>HR Admin Council email </a:t>
            </a:r>
            <a:r>
              <a:rPr lang="en-US" sz="1800" b="0" dirty="0" smtClean="0"/>
              <a:t># 3 </a:t>
            </a:r>
            <a:r>
              <a:rPr lang="en-US" sz="1800" b="0" dirty="0"/>
              <a:t>with final list of affected </a:t>
            </a:r>
            <a:r>
              <a:rPr lang="en-US" sz="1800" b="0" dirty="0" smtClean="0"/>
              <a:t>employees</a:t>
            </a:r>
            <a:endParaRPr lang="en-US" sz="1800" b="0" dirty="0"/>
          </a:p>
          <a:p>
            <a:r>
              <a:rPr lang="en-US" sz="1800" dirty="0" smtClean="0"/>
              <a:t>12/2/20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  <a:r>
              <a:rPr lang="en-US" sz="1800" b="0" dirty="0"/>
              <a:t>Depts. should notify </a:t>
            </a:r>
            <a:r>
              <a:rPr lang="en-US" sz="1800" b="0" dirty="0" err="1"/>
              <a:t>ees</a:t>
            </a:r>
            <a:r>
              <a:rPr lang="en-US" sz="1800" b="0" dirty="0"/>
              <a:t> who are changing by this date</a:t>
            </a:r>
          </a:p>
          <a:p>
            <a:r>
              <a:rPr lang="en-US" sz="1800" dirty="0" smtClean="0"/>
              <a:t>12/7/20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  <a:r>
              <a:rPr lang="en-US" sz="1800" b="0" dirty="0"/>
              <a:t>HR Comp sends final list of changing </a:t>
            </a:r>
            <a:r>
              <a:rPr lang="en-US" sz="1800" b="0" dirty="0" err="1"/>
              <a:t>ees</a:t>
            </a:r>
            <a:r>
              <a:rPr lang="en-US" sz="1800" b="0" dirty="0"/>
              <a:t> to ISC for upload</a:t>
            </a:r>
          </a:p>
          <a:p>
            <a:r>
              <a:rPr lang="en-US" sz="1800" dirty="0" smtClean="0"/>
              <a:t>12/27/20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  <a:r>
              <a:rPr lang="en-US" sz="1800" b="0" dirty="0"/>
              <a:t>ISC uploads job code changes to OT eligible codes</a:t>
            </a:r>
          </a:p>
          <a:p>
            <a:r>
              <a:rPr lang="en-US" sz="1800" dirty="0" smtClean="0"/>
              <a:t>12/28/20</a:t>
            </a:r>
            <a:r>
              <a:rPr lang="en-US" sz="1800" b="0" dirty="0"/>
              <a:t>:</a:t>
            </a:r>
            <a:r>
              <a:rPr lang="en-US" sz="1800" b="0" dirty="0" smtClean="0"/>
              <a:t> </a:t>
            </a:r>
            <a:r>
              <a:rPr lang="en-US" sz="1800" b="0" dirty="0"/>
              <a:t>Time tracking for newly OT eligible codes begins</a:t>
            </a:r>
            <a:endParaRPr lang="en-US" sz="2000" b="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99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37" y="369285"/>
            <a:ext cx="8197109" cy="803381"/>
          </a:xfrm>
        </p:spPr>
        <p:txBody>
          <a:bodyPr/>
          <a:lstStyle/>
          <a:p>
            <a:r>
              <a:rPr lang="en-US" sz="3200" dirty="0"/>
              <a:t>Updates to HR Compensation Website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23" t="8164" r="10307"/>
          <a:stretch/>
        </p:blipFill>
        <p:spPr>
          <a:xfrm>
            <a:off x="338536" y="1534556"/>
            <a:ext cx="6055283" cy="3524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524" y="2846335"/>
            <a:ext cx="1861899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553D86"/>
                </a:solidFill>
              </a:rPr>
              <a:t>Email Randy West: rfwest@uw.edu</a:t>
            </a:r>
          </a:p>
          <a:p>
            <a:endParaRPr lang="en-US" sz="2000" dirty="0">
              <a:solidFill>
                <a:srgbClr val="553D86"/>
              </a:solidFill>
            </a:endParaRPr>
          </a:p>
          <a:p>
            <a:endParaRPr lang="en-US" sz="2000" dirty="0">
              <a:solidFill>
                <a:srgbClr val="553D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3D86"/>
                </a:solidFill>
              </a:rPr>
              <a:t>Questions?</a:t>
            </a:r>
            <a:endParaRPr lang="en-US" dirty="0">
              <a:solidFill>
                <a:srgbClr val="553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Enrollment 2020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375" y="3717758"/>
            <a:ext cx="60102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Barry Nemeth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E8D3A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UWHR Benefits, Analytics, and Information Systems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Open Enrollment is November 1-30</a:t>
            </a:r>
          </a:p>
          <a:p>
            <a:pPr lvl="1"/>
            <a:r>
              <a:rPr lang="en-US" sz="1800" dirty="0"/>
              <a:t>Changes are effective January 1, 2021</a:t>
            </a:r>
          </a:p>
          <a:p>
            <a:pPr lvl="1"/>
            <a:r>
              <a:rPr lang="en-US" sz="1800" dirty="0"/>
              <a:t>Changes can be made to:</a:t>
            </a:r>
          </a:p>
          <a:p>
            <a:pPr lvl="2"/>
            <a:r>
              <a:rPr lang="en-US" sz="1600" dirty="0"/>
              <a:t>Medical Plan</a:t>
            </a:r>
          </a:p>
          <a:p>
            <a:pPr lvl="2"/>
            <a:r>
              <a:rPr lang="en-US" sz="1600" dirty="0"/>
              <a:t>Dental Plan</a:t>
            </a:r>
          </a:p>
          <a:p>
            <a:pPr lvl="2"/>
            <a:r>
              <a:rPr lang="en-US" sz="1600" dirty="0"/>
              <a:t>Add previously uncovered dependents</a:t>
            </a:r>
          </a:p>
          <a:p>
            <a:pPr lvl="2"/>
            <a:r>
              <a:rPr lang="en-US" sz="1600" dirty="0"/>
              <a:t>Medical Flexible Spending Account (FSA)</a:t>
            </a:r>
          </a:p>
          <a:p>
            <a:pPr lvl="2"/>
            <a:r>
              <a:rPr lang="en-US" sz="1600" dirty="0"/>
              <a:t>Dependent Care Assistance Program (DCAP)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PEBB Open 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0375" y="1719673"/>
            <a:ext cx="8197114" cy="2365901"/>
          </a:xfrm>
        </p:spPr>
        <p:txBody>
          <a:bodyPr/>
          <a:lstStyle/>
          <a:p>
            <a:r>
              <a:rPr lang="en-US" dirty="0"/>
              <a:t>PEBB has added a new medical plan for 2021</a:t>
            </a:r>
          </a:p>
          <a:p>
            <a:pPr lvl="1"/>
            <a:r>
              <a:rPr lang="en-US" dirty="0"/>
              <a:t>UMP Select</a:t>
            </a:r>
          </a:p>
          <a:p>
            <a:pPr lvl="2"/>
            <a:r>
              <a:rPr lang="en-US" dirty="0"/>
              <a:t>Same network as UMP Classic</a:t>
            </a:r>
          </a:p>
          <a:p>
            <a:pPr lvl="2"/>
            <a:r>
              <a:rPr lang="en-US" b="1" dirty="0"/>
              <a:t>Premium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$</a:t>
            </a:r>
            <a:r>
              <a:rPr lang="en-US" dirty="0"/>
              <a:t>37 employee only</a:t>
            </a:r>
          </a:p>
          <a:p>
            <a:pPr lvl="2"/>
            <a:r>
              <a:rPr lang="en-US" b="1" dirty="0"/>
              <a:t>Deductible</a:t>
            </a:r>
            <a:r>
              <a:rPr lang="en-US" dirty="0" smtClean="0"/>
              <a:t>: $</a:t>
            </a:r>
            <a:r>
              <a:rPr lang="en-US" dirty="0"/>
              <a:t>750</a:t>
            </a:r>
          </a:p>
          <a:p>
            <a:pPr lvl="2"/>
            <a:r>
              <a:rPr lang="en-US" b="1" dirty="0"/>
              <a:t>OOP Max</a:t>
            </a:r>
            <a:r>
              <a:rPr lang="en-US" dirty="0"/>
              <a:t>:	</a:t>
            </a:r>
            <a:r>
              <a:rPr lang="en-US" dirty="0" smtClean="0"/>
              <a:t>$</a:t>
            </a:r>
            <a:r>
              <a:rPr lang="en-US" dirty="0"/>
              <a:t>3,500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Medical Plan – UMP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Medical FSA 2021 Annual Contribution Limits</a:t>
            </a:r>
          </a:p>
          <a:p>
            <a:pPr lvl="1"/>
            <a:r>
              <a:rPr lang="en-US" dirty="0"/>
              <a:t>Minimum -	$240</a:t>
            </a:r>
          </a:p>
          <a:p>
            <a:pPr lvl="1"/>
            <a:r>
              <a:rPr lang="en-US" dirty="0"/>
              <a:t>Maximum -	$2,750</a:t>
            </a:r>
          </a:p>
          <a:p>
            <a:r>
              <a:rPr lang="en-US" dirty="0" smtClean="0"/>
              <a:t>DCAP </a:t>
            </a:r>
            <a:r>
              <a:rPr lang="en-US" dirty="0"/>
              <a:t>Contribution Limits</a:t>
            </a:r>
          </a:p>
          <a:p>
            <a:pPr lvl="1"/>
            <a:r>
              <a:rPr lang="en-US" dirty="0"/>
              <a:t>$5,000 if single or married filing jointly</a:t>
            </a:r>
          </a:p>
          <a:p>
            <a:pPr lvl="1"/>
            <a:r>
              <a:rPr lang="en-US" dirty="0"/>
              <a:t>$2,500 if married filing separately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FSA and DCAP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2021 Contribution Rates</a:t>
            </a:r>
          </a:p>
          <a:p>
            <a:pPr lvl="1"/>
            <a:r>
              <a:rPr lang="en-US" b="1" dirty="0"/>
              <a:t>Subscriber only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$</a:t>
            </a:r>
            <a:r>
              <a:rPr lang="en-US" dirty="0"/>
              <a:t>3,600</a:t>
            </a:r>
          </a:p>
          <a:p>
            <a:pPr lvl="1"/>
            <a:r>
              <a:rPr lang="en-US" b="1" dirty="0"/>
              <a:t>Subscriber + Dependents</a:t>
            </a:r>
            <a:r>
              <a:rPr lang="en-US" dirty="0" smtClean="0"/>
              <a:t>: $</a:t>
            </a:r>
            <a:r>
              <a:rPr lang="en-US" dirty="0"/>
              <a:t>7,200</a:t>
            </a:r>
          </a:p>
          <a:p>
            <a:pPr lvl="1"/>
            <a:r>
              <a:rPr lang="en-US" b="1" dirty="0"/>
              <a:t>Age 55 Catch-up</a:t>
            </a:r>
            <a:r>
              <a:rPr lang="en-US" dirty="0" smtClean="0"/>
              <a:t>: $</a:t>
            </a:r>
            <a:r>
              <a:rPr lang="en-US" dirty="0"/>
              <a:t>1,000</a:t>
            </a:r>
          </a:p>
          <a:p>
            <a:endParaRPr lang="en-US" dirty="0"/>
          </a:p>
          <a:p>
            <a:r>
              <a:rPr lang="en-US" dirty="0"/>
              <a:t>Only allowed for CDHP medical plans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Savings Account (HSA)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457608"/>
            <a:ext cx="8395930" cy="3100432"/>
          </a:xfrm>
        </p:spPr>
        <p:txBody>
          <a:bodyPr/>
          <a:lstStyle/>
          <a:p>
            <a:pPr lvl="0"/>
            <a:r>
              <a:rPr lang="en-US" sz="2000" dirty="0" smtClean="0"/>
              <a:t>Institutions </a:t>
            </a:r>
            <a:r>
              <a:rPr lang="en-US" sz="2000" dirty="0"/>
              <a:t>of higher education may offer nonpermanent </a:t>
            </a:r>
            <a:r>
              <a:rPr lang="en-US" sz="2000" dirty="0" smtClean="0"/>
              <a:t>appointments:</a:t>
            </a:r>
          </a:p>
          <a:p>
            <a:pPr lvl="1"/>
            <a:r>
              <a:rPr lang="en-US" sz="1800" dirty="0" smtClean="0"/>
              <a:t>Appointments </a:t>
            </a:r>
            <a:r>
              <a:rPr lang="en-US" sz="1800" dirty="0"/>
              <a:t>of 12 – 24 months in duration </a:t>
            </a:r>
            <a:r>
              <a:rPr lang="en-US" sz="1800" dirty="0" smtClean="0"/>
              <a:t>that may </a:t>
            </a:r>
            <a:r>
              <a:rPr lang="en-US" sz="1800" dirty="0"/>
              <a:t>be used to backfill leaves of absence, do project work, or handle short-term workload </a:t>
            </a:r>
            <a:r>
              <a:rPr lang="en-US" sz="1800" dirty="0" smtClean="0"/>
              <a:t>peaks</a:t>
            </a:r>
            <a:endParaRPr lang="en-US" sz="1800" dirty="0"/>
          </a:p>
          <a:p>
            <a:pPr lvl="1"/>
            <a:r>
              <a:rPr lang="en-US" sz="1800" u="sng" dirty="0" smtClean="0"/>
              <a:t>Nonpermanent </a:t>
            </a:r>
            <a:r>
              <a:rPr lang="en-US" sz="1800" u="sng" dirty="0"/>
              <a:t>appointments that are sporadic or ongoing in nature have no time </a:t>
            </a:r>
            <a:r>
              <a:rPr lang="en-US" sz="1800" u="sng" dirty="0" smtClean="0"/>
              <a:t>limit</a:t>
            </a:r>
            <a:endParaRPr lang="en-US" sz="1800" dirty="0"/>
          </a:p>
          <a:p>
            <a:pPr lvl="1"/>
            <a:r>
              <a:rPr lang="en-US" sz="1800" dirty="0"/>
              <a:t>Nonpermanent appointments are covered by </a:t>
            </a:r>
            <a:r>
              <a:rPr lang="en-US" sz="1800" dirty="0" smtClean="0"/>
              <a:t>only a </a:t>
            </a:r>
            <a:r>
              <a:rPr lang="en-US" sz="1800" dirty="0"/>
              <a:t>few sections of civil service rules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dirty="0"/>
              <a:t>Holidays &amp; Leave (WAC 357-31)</a:t>
            </a:r>
          </a:p>
          <a:p>
            <a:pPr lvl="2"/>
            <a:r>
              <a:rPr lang="en-US" dirty="0"/>
              <a:t>Compensation (WAC 357-28)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rule </a:t>
            </a:r>
            <a:r>
              <a:rPr lang="en-US" dirty="0"/>
              <a:t>c</a:t>
            </a:r>
            <a:r>
              <a:rPr lang="en-US" dirty="0" smtClean="0"/>
              <a:t>hanges - Nonpermanent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One-time opportunity to apply for or increase optional life insurance</a:t>
            </a:r>
          </a:p>
          <a:p>
            <a:pPr lvl="1"/>
            <a:r>
              <a:rPr lang="en-US" dirty="0"/>
              <a:t>Answer five health questions</a:t>
            </a:r>
          </a:p>
          <a:p>
            <a:pPr lvl="1"/>
            <a:r>
              <a:rPr lang="en-US" dirty="0"/>
              <a:t>Questions and election made directly with MetLife</a:t>
            </a:r>
          </a:p>
          <a:p>
            <a:pPr lvl="2"/>
            <a:r>
              <a:rPr lang="en-US" dirty="0">
                <a:hlinkClick r:id="rId2"/>
              </a:rPr>
              <a:t>https://mybenefits.metlife.com/wasebb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Opportunity for Life Insurance</a:t>
            </a:r>
          </a:p>
        </p:txBody>
      </p:sp>
    </p:spTree>
    <p:extLst>
      <p:ext uri="{BB962C8B-B14F-4D97-AF65-F5344CB8AC3E}">
        <p14:creationId xmlns:p14="http://schemas.microsoft.com/office/powerpoint/2010/main" val="7811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0375" y="1489328"/>
            <a:ext cx="8197114" cy="2887228"/>
          </a:xfrm>
        </p:spPr>
        <p:txBody>
          <a:bodyPr/>
          <a:lstStyle/>
          <a:p>
            <a:r>
              <a:rPr lang="en-US" sz="2000" dirty="0"/>
              <a:t>Annual Compensation</a:t>
            </a:r>
          </a:p>
          <a:p>
            <a:pPr lvl="1"/>
            <a:r>
              <a:rPr lang="en-US" sz="1800" dirty="0"/>
              <a:t>Increases to $</a:t>
            </a:r>
            <a:r>
              <a:rPr lang="en-US" sz="1800" dirty="0" smtClean="0"/>
              <a:t>290,000</a:t>
            </a:r>
            <a:endParaRPr lang="en-US" sz="1800" dirty="0"/>
          </a:p>
          <a:p>
            <a:r>
              <a:rPr lang="en-US" sz="2000" dirty="0"/>
              <a:t>Annual Additions</a:t>
            </a:r>
          </a:p>
          <a:p>
            <a:pPr lvl="1"/>
            <a:r>
              <a:rPr lang="en-US" sz="1800" dirty="0"/>
              <a:t>Increases to $58,000</a:t>
            </a:r>
          </a:p>
          <a:p>
            <a:r>
              <a:rPr lang="en-US" sz="2000" dirty="0"/>
              <a:t>Employee Elective Contributions</a:t>
            </a:r>
          </a:p>
          <a:p>
            <a:pPr lvl="1"/>
            <a:r>
              <a:rPr lang="en-US" sz="1800" dirty="0"/>
              <a:t>Remains $19,500</a:t>
            </a:r>
          </a:p>
          <a:p>
            <a:r>
              <a:rPr lang="en-US" sz="2000" dirty="0"/>
              <a:t>Age 50 Catch-up</a:t>
            </a:r>
          </a:p>
          <a:p>
            <a:pPr lvl="1"/>
            <a:r>
              <a:rPr lang="en-US" sz="1800" dirty="0"/>
              <a:t>Remains $6,500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</a:t>
            </a:r>
            <a:r>
              <a:rPr lang="en-US" smtClean="0"/>
              <a:t>Retirement Limits (UWRP/VIP)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Contact the ISC for Open Enrollment assistance</a:t>
            </a:r>
          </a:p>
          <a:p>
            <a:pPr lvl="1"/>
            <a:r>
              <a:rPr lang="en-US" dirty="0"/>
              <a:t>Phone:	206-543-8000</a:t>
            </a:r>
          </a:p>
          <a:p>
            <a:pPr lvl="1"/>
            <a:r>
              <a:rPr lang="en-US" dirty="0"/>
              <a:t>Email:	</a:t>
            </a:r>
            <a:r>
              <a:rPr lang="en-US" dirty="0">
                <a:hlinkClick r:id="rId2"/>
              </a:rPr>
              <a:t>ischelp@uw.edu</a:t>
            </a:r>
            <a:endParaRPr lang="en-US" dirty="0"/>
          </a:p>
          <a:p>
            <a:r>
              <a:rPr lang="en-US" dirty="0"/>
              <a:t>Open Enrollment elections* are made in Workday</a:t>
            </a:r>
          </a:p>
          <a:p>
            <a:pPr lvl="1"/>
            <a:r>
              <a:rPr lang="en-US" dirty="0">
                <a:hlinkClick r:id="rId3"/>
              </a:rPr>
              <a:t>www.isc.uw.edu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Enrollment Assistance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840" y="3855228"/>
            <a:ext cx="6454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*Life insurance elections made directly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MetLife’s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webpage: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https://mybenefits.metlife.com/wasebb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12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553D86"/>
                </a:solidFill>
              </a:rPr>
              <a:t>Email: </a:t>
            </a:r>
            <a:r>
              <a:rPr lang="en-US" sz="2000" b="0" dirty="0" smtClean="0">
                <a:solidFill>
                  <a:srgbClr val="553D86"/>
                </a:solidFill>
              </a:rPr>
              <a:t>totalben</a:t>
            </a:r>
            <a:r>
              <a:rPr lang="en-US" sz="2000" b="0" dirty="0" smtClean="0">
                <a:solidFill>
                  <a:srgbClr val="553D86"/>
                </a:solidFill>
              </a:rPr>
              <a:t>@uw.edu</a:t>
            </a:r>
            <a:endParaRPr lang="en-US" sz="2000" b="0" dirty="0" smtClean="0">
              <a:solidFill>
                <a:srgbClr val="553D86"/>
              </a:solidFill>
            </a:endParaRPr>
          </a:p>
          <a:p>
            <a:endParaRPr lang="en-US" sz="2000" dirty="0">
              <a:solidFill>
                <a:srgbClr val="553D86"/>
              </a:solidFill>
            </a:endParaRPr>
          </a:p>
          <a:p>
            <a:endParaRPr lang="en-US" sz="2000" dirty="0">
              <a:solidFill>
                <a:srgbClr val="553D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3D86"/>
                </a:solidFill>
              </a:rPr>
              <a:t>Questions?</a:t>
            </a:r>
            <a:endParaRPr lang="en-US" dirty="0">
              <a:solidFill>
                <a:srgbClr val="553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457608"/>
            <a:ext cx="8197114" cy="2636929"/>
          </a:xfrm>
        </p:spPr>
        <p:txBody>
          <a:bodyPr/>
          <a:lstStyle/>
          <a:p>
            <a:pPr lvl="0"/>
            <a:r>
              <a:rPr lang="en-US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OFM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HR’s changes for temporary appointments: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 of 1,050 hours in a single, lifetime 12-month period 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ability to reappoint to a subsequent temporary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appointment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Removes ability to ask OFM for jobs to exceed hours or period limits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(e.g., per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diem RNs).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12-month period begins from the original date of hire or January 1,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(whichever is later).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rule changes - Temporary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457608"/>
            <a:ext cx="8197114" cy="2636929"/>
          </a:xfrm>
        </p:spPr>
        <p:txBody>
          <a:bodyPr/>
          <a:lstStyle/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endParaRPr lang="en-US" sz="2800" dirty="0"/>
          </a:p>
          <a:p>
            <a:pPr marL="171450" indent="0">
              <a:buNone/>
            </a:pPr>
            <a:endParaRPr lang="en-US" sz="2800" dirty="0"/>
          </a:p>
          <a:p>
            <a:pPr marL="171450" indent="0">
              <a:buNone/>
            </a:pPr>
            <a:endParaRPr lang="en-US" sz="2800" dirty="0"/>
          </a:p>
          <a:p>
            <a:pPr marL="17145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impacts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72016"/>
              </p:ext>
            </p:extLst>
          </p:nvPr>
        </p:nvGraphicFramePr>
        <p:xfrm>
          <a:off x="509552" y="1527409"/>
          <a:ext cx="8515785" cy="3044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740">
                  <a:extLst>
                    <a:ext uri="{9D8B030D-6E8A-4147-A177-3AD203B41FA5}">
                      <a16:colId xmlns:a16="http://schemas.microsoft.com/office/drawing/2014/main" val="941027618"/>
                    </a:ext>
                  </a:extLst>
                </a:gridCol>
                <a:gridCol w="2173759">
                  <a:extLst>
                    <a:ext uri="{9D8B030D-6E8A-4147-A177-3AD203B41FA5}">
                      <a16:colId xmlns:a16="http://schemas.microsoft.com/office/drawing/2014/main" val="4292224472"/>
                    </a:ext>
                  </a:extLst>
                </a:gridCol>
                <a:gridCol w="1233568">
                  <a:extLst>
                    <a:ext uri="{9D8B030D-6E8A-4147-A177-3AD203B41FA5}">
                      <a16:colId xmlns:a16="http://schemas.microsoft.com/office/drawing/2014/main" val="2961413701"/>
                    </a:ext>
                  </a:extLst>
                </a:gridCol>
                <a:gridCol w="458716">
                  <a:extLst>
                    <a:ext uri="{9D8B030D-6E8A-4147-A177-3AD203B41FA5}">
                      <a16:colId xmlns:a16="http://schemas.microsoft.com/office/drawing/2014/main" val="3115665500"/>
                    </a:ext>
                  </a:extLst>
                </a:gridCol>
                <a:gridCol w="1199806">
                  <a:extLst>
                    <a:ext uri="{9D8B030D-6E8A-4147-A177-3AD203B41FA5}">
                      <a16:colId xmlns:a16="http://schemas.microsoft.com/office/drawing/2014/main" val="1399996505"/>
                    </a:ext>
                  </a:extLst>
                </a:gridCol>
                <a:gridCol w="853196">
                  <a:extLst>
                    <a:ext uri="{9D8B030D-6E8A-4147-A177-3AD203B41FA5}">
                      <a16:colId xmlns:a16="http://schemas.microsoft.com/office/drawing/2014/main" val="1140363529"/>
                    </a:ext>
                  </a:extLst>
                </a:gridCol>
              </a:tblGrid>
              <a:tr h="4619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Temporary </a:t>
                      </a:r>
                      <a:r>
                        <a:rPr lang="en-US" sz="1400" dirty="0" smtClean="0"/>
                        <a:t>(as</a:t>
                      </a:r>
                      <a:r>
                        <a:rPr lang="en-US" sz="1400" baseline="0" dirty="0" smtClean="0"/>
                        <a:t> defined currently)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 Rate 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End Date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75471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temp regularly working 10 hours per week</a:t>
                      </a:r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Regular classified 0.25 FTE</a:t>
                      </a:r>
                      <a:r>
                        <a:rPr lang="en-US" sz="1500" baseline="0" dirty="0" smtClean="0"/>
                        <a:t> with no end date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Regularly</a:t>
                      </a:r>
                      <a:r>
                        <a:rPr lang="en-US" sz="1500" baseline="0" dirty="0" smtClean="0"/>
                        <a:t> scheduled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Salary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468724"/>
                  </a:ext>
                </a:extLst>
              </a:tr>
              <a:tr h="7609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 hourly temp working intermittently on an ongoing basis (e.g., per diem nurse)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</a:t>
                      </a:r>
                      <a:r>
                        <a:rPr lang="en-US" sz="1500" baseline="0" dirty="0" smtClean="0"/>
                        <a:t>onpermanent classified hourly paid employee with no end date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Intermittent/ Ad Hoc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Hourly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None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24236"/>
                  </a:ext>
                </a:extLst>
              </a:tr>
              <a:tr h="53548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temp regularly working 40 hours</a:t>
                      </a:r>
                      <a:r>
                        <a:rPr lang="en-US" sz="1500" baseline="0" dirty="0" smtClean="0"/>
                        <a:t> per </a:t>
                      </a:r>
                      <a:r>
                        <a:rPr lang="en-US" sz="1500" dirty="0" smtClean="0"/>
                        <a:t>week for 4</a:t>
                      </a:r>
                      <a:r>
                        <a:rPr lang="en-US" sz="1500" baseline="0" dirty="0" smtClean="0"/>
                        <a:t> months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Nonpermanent</a:t>
                      </a:r>
                      <a:r>
                        <a:rPr lang="en-US" sz="1500" baseline="0" dirty="0" smtClean="0"/>
                        <a:t> classified 1.0 FTE with end date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Regularly</a:t>
                      </a:r>
                      <a:r>
                        <a:rPr lang="en-US" sz="1500" baseline="0" dirty="0" smtClean="0"/>
                        <a:t> scheduled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Salary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37564"/>
                  </a:ext>
                </a:extLst>
              </a:tr>
              <a:tr h="59095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temp intermittently working as</a:t>
                      </a:r>
                      <a:r>
                        <a:rPr lang="en-US" sz="1500" baseline="0" dirty="0" smtClean="0"/>
                        <a:t> needed for 4 months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Non classified hourly paid employee with end date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Intermittent/ Ad Hoc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No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Hourly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Yes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3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2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7923" y="1457608"/>
            <a:ext cx="8569328" cy="2636929"/>
          </a:xfrm>
        </p:spPr>
        <p:txBody>
          <a:bodyPr/>
          <a:lstStyle/>
          <a:p>
            <a:r>
              <a:rPr lang="en-US" sz="2000" b="0" dirty="0"/>
              <a:t>Rule changes occur on January 1, </a:t>
            </a:r>
            <a:r>
              <a:rPr lang="en-US" sz="2000" b="0" dirty="0" smtClean="0"/>
              <a:t>2022, </a:t>
            </a:r>
            <a:r>
              <a:rPr lang="en-US" sz="2000" b="0" dirty="0"/>
              <a:t>resulting in the “effect” on temporary employment occurring 12 months later, January 1, </a:t>
            </a:r>
            <a:r>
              <a:rPr lang="en-US" sz="2000" b="0" dirty="0" smtClean="0"/>
              <a:t>2023. </a:t>
            </a:r>
            <a:endParaRPr lang="en-US" sz="2000" b="0" dirty="0"/>
          </a:p>
          <a:p>
            <a:r>
              <a:rPr lang="en-US" sz="2000" b="0" dirty="0"/>
              <a:t>The Washington State Public Employment Relations Commission (PERC) is also engaging in rule-making as a result of State HR’s rule-making. This impacts “350 rule” for inclusion in the bargaining unit.</a:t>
            </a:r>
          </a:p>
          <a:p>
            <a:r>
              <a:rPr lang="en-US" sz="2000" b="0" dirty="0"/>
              <a:t>UW understands how general government uses nonpermanent employment and </a:t>
            </a:r>
            <a:r>
              <a:rPr lang="en-US" sz="2000" b="0" dirty="0" smtClean="0"/>
              <a:t>is actively partnering with </a:t>
            </a:r>
            <a:r>
              <a:rPr lang="en-US" sz="2000" b="0" dirty="0"/>
              <a:t>State HR </a:t>
            </a:r>
            <a:r>
              <a:rPr lang="en-US" sz="2000" b="0" dirty="0" smtClean="0"/>
              <a:t>to </a:t>
            </a:r>
            <a:r>
              <a:rPr lang="en-US" sz="2000" b="0" dirty="0"/>
              <a:t>implement the </a:t>
            </a:r>
            <a:r>
              <a:rPr lang="en-US" sz="2000" b="0" dirty="0" smtClean="0"/>
              <a:t>change and support ongoing rule-making.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rgbClr val="553D86"/>
                </a:solidFill>
              </a:rPr>
              <a:t>Email Marisa Graudins: marihoug@uw.edu</a:t>
            </a:r>
          </a:p>
          <a:p>
            <a:endParaRPr lang="en-US" sz="2000" dirty="0">
              <a:solidFill>
                <a:srgbClr val="553D86"/>
              </a:solidFill>
            </a:endParaRPr>
          </a:p>
          <a:p>
            <a:endParaRPr lang="en-US" sz="2000" dirty="0">
              <a:solidFill>
                <a:srgbClr val="553D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3D86"/>
                </a:solidFill>
              </a:rPr>
              <a:t>Questions?</a:t>
            </a:r>
            <a:endParaRPr lang="en-US" dirty="0">
              <a:solidFill>
                <a:srgbClr val="553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FLSA &amp; WMWA (L&amp;I)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0375" y="3717758"/>
            <a:ext cx="501716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Randy West</a:t>
            </a:r>
          </a:p>
          <a:p>
            <a:r>
              <a:rPr lang="en-US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UW Human Resources</a:t>
            </a:r>
            <a:endParaRPr lang="en-US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4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428" y="1448555"/>
            <a:ext cx="9180214" cy="2636929"/>
          </a:xfrm>
        </p:spPr>
        <p:txBody>
          <a:bodyPr/>
          <a:lstStyle/>
          <a:p>
            <a:r>
              <a:rPr lang="en-US" sz="1800" dirty="0" smtClean="0"/>
              <a:t>Driven by two laws:</a:t>
            </a:r>
          </a:p>
          <a:p>
            <a:pPr lvl="1"/>
            <a:r>
              <a:rPr lang="en-US" sz="2200" b="0" dirty="0" smtClean="0"/>
              <a:t>Fair Labor Standards Act (FLSA)</a:t>
            </a:r>
          </a:p>
          <a:p>
            <a:pPr lvl="1"/>
            <a:r>
              <a:rPr lang="en-US" sz="2200" dirty="0" smtClean="0"/>
              <a:t>Washington Minimum Wage Act (WMWA)</a:t>
            </a:r>
          </a:p>
          <a:p>
            <a:pPr lvl="1"/>
            <a:endParaRPr lang="en-US" sz="2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Overtime eligibility</a:t>
            </a:r>
            <a:endParaRPr lang="en-US" dirty="0"/>
          </a:p>
        </p:txBody>
      </p:sp>
      <p:pic>
        <p:nvPicPr>
          <p:cNvPr id="5" name="Picture 4" descr="File:Corporate Woman Being Stressed at Work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0" y="2493040"/>
            <a:ext cx="2597728" cy="1461222"/>
          </a:xfrm>
          <a:prstGeom prst="rect">
            <a:avLst/>
          </a:prstGeom>
        </p:spPr>
      </p:pic>
      <p:pic>
        <p:nvPicPr>
          <p:cNvPr id="6" name="Picture 5" descr="News: Michael Page’s Salary Benchmark report is out: Are you paid right? — People Matt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52" y="2660594"/>
            <a:ext cx="2001980" cy="1126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733" y="3786708"/>
            <a:ext cx="134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uties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6807" y="3860024"/>
            <a:ext cx="179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alary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AC92D295-5983-D342-8DC6-8A66F1658957}"/>
    </a:ext>
  </a:extLst>
</a:theme>
</file>

<file path=ppt/theme/theme2.xml><?xml version="1.0" encoding="utf-8"?>
<a:theme xmlns:a="http://schemas.openxmlformats.org/drawingml/2006/main" name="2_Custom Design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728E999B-5FDC-D947-AD88-C76532C65438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4.xml><?xml version="1.0" encoding="utf-8"?>
<a:theme xmlns:a="http://schemas.openxmlformats.org/drawingml/2006/main" name="3_Custom Design">
  <a:themeElements>
    <a:clrScheme name="Custom 17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9D7A27"/>
      </a:hlink>
      <a:folHlink>
        <a:srgbClr val="D4AD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 template_16x9" id="{6350D9EE-538E-CC48-887F-64DB1AB56C6C}" vid="{D3BBDDB8-84E9-3048-9EAF-FDE65D2CF1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1091</TotalTime>
  <Words>1621</Words>
  <Application>Microsoft Office PowerPoint</Application>
  <PresentationFormat>On-screen Show (16:9)</PresentationFormat>
  <Paragraphs>249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Encode Sans Normal Black</vt:lpstr>
      <vt:lpstr>Lucida Grande</vt:lpstr>
      <vt:lpstr>Open Sans</vt:lpstr>
      <vt:lpstr>Open Sans Light</vt:lpstr>
      <vt:lpstr>Uni Sans</vt:lpstr>
      <vt:lpstr>Custom Design</vt:lpstr>
      <vt:lpstr>2_Custom Design</vt:lpstr>
      <vt:lpstr>1_Custom Design</vt:lpstr>
      <vt:lpstr>3_Custom Design</vt:lpstr>
      <vt:lpstr>Update on temporary employment rules</vt:lpstr>
      <vt:lpstr>History</vt:lpstr>
      <vt:lpstr>Proposed rule changes - Nonpermanent</vt:lpstr>
      <vt:lpstr>Proposed rule changes - Temporary</vt:lpstr>
      <vt:lpstr>Major impacts</vt:lpstr>
      <vt:lpstr>What we know</vt:lpstr>
      <vt:lpstr>Questions?</vt:lpstr>
      <vt:lpstr>FLSA &amp; WMWA (L&amp;I) Update</vt:lpstr>
      <vt:lpstr>Overtime eligibility</vt:lpstr>
      <vt:lpstr>2021 and beyond: Salary threshold</vt:lpstr>
      <vt:lpstr>Changes coming in 2021 and beyond</vt:lpstr>
      <vt:lpstr>PowerPoint Presentation</vt:lpstr>
      <vt:lpstr>Impact on Part-Time Employees</vt:lpstr>
      <vt:lpstr>Example: Employee earning $90K/year</vt:lpstr>
      <vt:lpstr>Impact</vt:lpstr>
      <vt:lpstr>How to choose: Become OT eligible?</vt:lpstr>
      <vt:lpstr>How to choose:  Remain OT exempt</vt:lpstr>
      <vt:lpstr>Impact by Supervisory Org (as of PPE 9/30)</vt:lpstr>
      <vt:lpstr>What happens to an employee who becomes OT eligible?</vt:lpstr>
      <vt:lpstr>What happens to an employee who becomes OT eligible?</vt:lpstr>
      <vt:lpstr>What happens to an employee who becomes OT eligible and is part-time?</vt:lpstr>
      <vt:lpstr>Key Dates</vt:lpstr>
      <vt:lpstr>Updates to HR Compensation Website</vt:lpstr>
      <vt:lpstr>Questions?</vt:lpstr>
      <vt:lpstr>Open Enrollment 2020</vt:lpstr>
      <vt:lpstr>PEBB Open Enrollment</vt:lpstr>
      <vt:lpstr>New Medical Plan – UMP Select</vt:lpstr>
      <vt:lpstr>Medical FSA and DCAP</vt:lpstr>
      <vt:lpstr>Health Savings Account (HSA)</vt:lpstr>
      <vt:lpstr>Special Opportunity for Life Insurance</vt:lpstr>
      <vt:lpstr>2021 Retirement Limits (UWRP/VIP)</vt:lpstr>
      <vt:lpstr>Open Enrollment Assistance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Angela M Wirig</dc:creator>
  <cp:lastModifiedBy>Gwyneth Parmar</cp:lastModifiedBy>
  <cp:revision>40</cp:revision>
  <dcterms:created xsi:type="dcterms:W3CDTF">2019-11-08T20:48:13Z</dcterms:created>
  <dcterms:modified xsi:type="dcterms:W3CDTF">2020-11-12T22:47:48Z</dcterms:modified>
</cp:coreProperties>
</file>