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67" r:id="rId2"/>
    <p:sldMasterId id="2147483652" r:id="rId3"/>
  </p:sldMasterIdLst>
  <p:notesMasterIdLst>
    <p:notesMasterId r:id="rId11"/>
  </p:notesMasterIdLst>
  <p:sldIdLst>
    <p:sldId id="256" r:id="rId4"/>
    <p:sldId id="260" r:id="rId5"/>
    <p:sldId id="257" r:id="rId6"/>
    <p:sldId id="259" r:id="rId7"/>
    <p:sldId id="263" r:id="rId8"/>
    <p:sldId id="264" r:id="rId9"/>
    <p:sldId id="265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3D86"/>
    <a:srgbClr val="25005C"/>
    <a:srgbClr val="E2CA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6"/>
    <p:restoredTop sz="94694"/>
  </p:normalViewPr>
  <p:slideViewPr>
    <p:cSldViewPr snapToGrid="0" snapToObjects="1" showGuides="1">
      <p:cViewPr>
        <p:scale>
          <a:sx n="137" d="100"/>
          <a:sy n="137" d="100"/>
        </p:scale>
        <p:origin x="138" y="156"/>
      </p:cViewPr>
      <p:guideLst>
        <p:guide orient="horz" pos="1620"/>
        <p:guide pos="2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7DDB7-915B-4F94-B303-30B1AF473B54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F1271-AEED-4015-946E-49411C754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2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Fonts: https://www.washington.edu/brand/graphic-elements/font-download/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F1271-AEED-4015-946E-49411C7542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80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F1271-AEED-4015-946E-49411C7542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74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081" y="3426449"/>
            <a:ext cx="1600200" cy="139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</a:t>
            </a:r>
          </a:p>
        </p:txBody>
      </p:sp>
    </p:spTree>
    <p:extLst>
      <p:ext uri="{BB962C8B-B14F-4D97-AF65-F5344CB8AC3E}">
        <p14:creationId xmlns:p14="http://schemas.microsoft.com/office/powerpoint/2010/main" val="1755309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sp>
        <p:nvSpPr>
          <p:cNvPr id="10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460375" y="1608019"/>
            <a:ext cx="8184662" cy="2961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553D86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69733"/>
            <a:ext cx="8172210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rgbClr val="553D86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730667"/>
            <a:ext cx="8197114" cy="236590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4" y="1363508"/>
            <a:ext cx="1090095" cy="96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69733"/>
            <a:ext cx="8184662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790298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61" y="3426449"/>
            <a:ext cx="1597439" cy="139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702354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solidFill>
                  <a:srgbClr val="553D86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3965653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320239"/>
            <a:ext cx="8197114" cy="225176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REGULAR, 24 PT.)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4" y="1363508"/>
            <a:ext cx="1090095" cy="963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41" y="4675530"/>
            <a:ext cx="2539991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4" y="369733"/>
            <a:ext cx="8184657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429301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730667"/>
            <a:ext cx="8197114" cy="236590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4" y="1363508"/>
            <a:ext cx="1090095" cy="96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69733"/>
            <a:ext cx="8184662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89039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4" y="1363508"/>
            <a:ext cx="1090095" cy="96362"/>
          </a:xfrm>
          <a:prstGeom prst="rect">
            <a:avLst/>
          </a:prstGeom>
        </p:spPr>
      </p:pic>
      <p:sp>
        <p:nvSpPr>
          <p:cNvPr id="8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447923" y="1724977"/>
            <a:ext cx="8184662" cy="2961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81608"/>
            <a:ext cx="8172210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744044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081" y="3426449"/>
            <a:ext cx="1600200" cy="139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702354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solidFill>
                  <a:srgbClr val="553D86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1074028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0375" y="1489328"/>
            <a:ext cx="8197114" cy="236590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0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0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</a:t>
            </a:r>
            <a:r>
              <a:rPr lang="en-US" dirty="0" smtClean="0"/>
              <a:t>Sans, </a:t>
            </a:r>
            <a:r>
              <a:rPr lang="en-US" dirty="0"/>
              <a:t>20)</a:t>
            </a:r>
          </a:p>
          <a:p>
            <a:pPr lvl="2"/>
            <a:r>
              <a:rPr lang="en-US" dirty="0"/>
              <a:t>Third level (Open </a:t>
            </a:r>
            <a:r>
              <a:rPr lang="en-US" dirty="0" smtClean="0"/>
              <a:t>Sans, </a:t>
            </a:r>
            <a:r>
              <a:rPr lang="en-US" dirty="0"/>
              <a:t>18)</a:t>
            </a:r>
          </a:p>
          <a:p>
            <a:pPr lvl="3"/>
            <a:r>
              <a:rPr lang="en-US" dirty="0"/>
              <a:t>Fourth level (Open </a:t>
            </a:r>
            <a:r>
              <a:rPr lang="en-US" dirty="0" smtClean="0"/>
              <a:t>Sans, </a:t>
            </a:r>
            <a:r>
              <a:rPr lang="en-US" dirty="0"/>
              <a:t>16)</a:t>
            </a:r>
          </a:p>
          <a:p>
            <a:pPr lvl="4"/>
            <a:r>
              <a:rPr lang="en-US" dirty="0"/>
              <a:t>Fifth level (Open </a:t>
            </a:r>
            <a:r>
              <a:rPr lang="en-US" dirty="0" smtClean="0"/>
              <a:t>Sans, </a:t>
            </a:r>
            <a:r>
              <a:rPr lang="en-US" dirty="0"/>
              <a:t>14)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70622"/>
            <a:ext cx="8184662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rgbClr val="553D86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381" y="1364403"/>
            <a:ext cx="1103781" cy="963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sp>
        <p:nvSpPr>
          <p:cNvPr id="2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0375" y="1932199"/>
            <a:ext cx="8197114" cy="225176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0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0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</a:t>
            </a:r>
            <a:r>
              <a:rPr lang="en-US" dirty="0" smtClean="0"/>
              <a:t>.)</a:t>
            </a:r>
            <a:endParaRPr lang="en-US" dirty="0"/>
          </a:p>
          <a:p>
            <a:pPr lvl="1"/>
            <a:r>
              <a:rPr lang="en-US" dirty="0"/>
              <a:t>Second level (Open </a:t>
            </a:r>
            <a:r>
              <a:rPr lang="en-US" dirty="0" smtClean="0"/>
              <a:t>Sans, </a:t>
            </a:r>
            <a:r>
              <a:rPr lang="en-US" dirty="0"/>
              <a:t>20)</a:t>
            </a:r>
          </a:p>
          <a:p>
            <a:pPr lvl="2"/>
            <a:r>
              <a:rPr lang="en-US" dirty="0"/>
              <a:t>Third level (Open </a:t>
            </a:r>
            <a:r>
              <a:rPr lang="en-US" dirty="0" smtClean="0"/>
              <a:t>Sans, </a:t>
            </a:r>
            <a:r>
              <a:rPr lang="en-US" dirty="0"/>
              <a:t>18)</a:t>
            </a:r>
          </a:p>
          <a:p>
            <a:pPr lvl="3"/>
            <a:r>
              <a:rPr lang="en-US" dirty="0"/>
              <a:t>Fourth level (Open </a:t>
            </a:r>
            <a:r>
              <a:rPr lang="en-US" dirty="0" smtClean="0"/>
              <a:t>Sans, </a:t>
            </a:r>
            <a:r>
              <a:rPr lang="en-US" dirty="0"/>
              <a:t>16)</a:t>
            </a:r>
          </a:p>
          <a:p>
            <a:pPr lvl="4"/>
            <a:r>
              <a:rPr lang="en-US" dirty="0"/>
              <a:t>Fifth level (Open </a:t>
            </a:r>
            <a:r>
              <a:rPr lang="en-US" dirty="0" smtClean="0"/>
              <a:t>Sans, </a:t>
            </a:r>
            <a:r>
              <a:rPr lang="en-US" dirty="0"/>
              <a:t>14)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497701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553D86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REGULAR, 24 PT.)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922" y="369285"/>
            <a:ext cx="8197109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rgbClr val="553D86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99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653" y="4635560"/>
            <a:ext cx="21590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CA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F8CD30-FD02-274E-941D-763B2BAAD17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14255" y="4591537"/>
            <a:ext cx="21590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6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4" r:id="rId2"/>
    <p:sldLayoutId id="2147483675" r:id="rId3"/>
    <p:sldLayoutId id="2147483677" r:id="rId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70" y="4499758"/>
            <a:ext cx="2159000" cy="406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11DEA7-AEBF-8F49-BC38-808EABD1B7F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659913" y="4604533"/>
            <a:ext cx="21590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4" r:id="rId2"/>
    <p:sldLayoutId id="2147483663" r:id="rId3"/>
    <p:sldLayoutId id="2147483680" r:id="rId4"/>
    <p:sldLayoutId id="2147483665" r:id="rId5"/>
    <p:sldLayoutId id="2147483681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r.uw.edu/coronavirus/caring-for-self-and-family/covid-19-employee-emergency-fund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nline.gifts.washington.edu/peer2peer/campaign/uw-covid-19-employee-emergency-fund/?utm_campaign=employeefund&amp;utm_medium=referral&amp;utm_source=togethersite&amp;_ga=2.12676983.1709708569.1595249521-589415627.159018440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IX Update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0375" y="3717758"/>
            <a:ext cx="501716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Erin Rice </a:t>
            </a:r>
          </a:p>
          <a:p>
            <a:r>
              <a:rPr lang="en-US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UW Human Resources</a:t>
            </a:r>
            <a:endParaRPr lang="en-US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48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9270" y="1543878"/>
            <a:ext cx="8898834" cy="3599622"/>
          </a:xfrm>
        </p:spPr>
        <p:txBody>
          <a:bodyPr/>
          <a:lstStyle/>
          <a:p>
            <a:r>
              <a:rPr lang="en-US" sz="2000" dirty="0"/>
              <a:t>The new federal rules apply </a:t>
            </a:r>
            <a:r>
              <a:rPr lang="en-US" sz="2000" dirty="0" smtClean="0"/>
              <a:t>to all students </a:t>
            </a:r>
            <a:r>
              <a:rPr lang="en-US" sz="2000" dirty="0"/>
              <a:t>and </a:t>
            </a:r>
            <a:r>
              <a:rPr lang="en-US" sz="2000" dirty="0" smtClean="0"/>
              <a:t>employees</a:t>
            </a:r>
          </a:p>
          <a:p>
            <a:r>
              <a:rPr lang="en-US" sz="2000" dirty="0" smtClean="0"/>
              <a:t>Institution must </a:t>
            </a:r>
            <a:r>
              <a:rPr lang="en-US" sz="2000" dirty="0"/>
              <a:t>respond when </a:t>
            </a:r>
            <a:r>
              <a:rPr lang="en-US" sz="2000" dirty="0" smtClean="0"/>
              <a:t>notice/allegation of </a:t>
            </a:r>
            <a:r>
              <a:rPr lang="en-US" sz="2000" dirty="0"/>
              <a:t>sexual harassment </a:t>
            </a:r>
            <a:r>
              <a:rPr lang="en-US" sz="2000" dirty="0" smtClean="0"/>
              <a:t>is received by the Title </a:t>
            </a:r>
            <a:r>
              <a:rPr lang="en-US" sz="2000" dirty="0"/>
              <a:t>IX Coordinator </a:t>
            </a:r>
            <a:r>
              <a:rPr lang="en-US" sz="2000" dirty="0" smtClean="0"/>
              <a:t>OR </a:t>
            </a:r>
            <a:r>
              <a:rPr lang="en-US" sz="2000" dirty="0"/>
              <a:t>any official </a:t>
            </a:r>
            <a:r>
              <a:rPr lang="en-US" sz="2000" dirty="0" smtClean="0"/>
              <a:t>who </a:t>
            </a:r>
            <a:r>
              <a:rPr lang="en-US" sz="2000" dirty="0"/>
              <a:t>has authority to institute corrective measures on behalf of the </a:t>
            </a:r>
            <a:r>
              <a:rPr lang="en-US" sz="2000" dirty="0" smtClean="0"/>
              <a:t>institution </a:t>
            </a:r>
          </a:p>
          <a:p>
            <a:pPr lvl="1"/>
            <a:r>
              <a:rPr lang="en-US" sz="1600" dirty="0" smtClean="0"/>
              <a:t>For UW staff, an official with authority is someone who has authority to terminate employment</a:t>
            </a:r>
          </a:p>
          <a:p>
            <a:pPr lvl="1"/>
            <a:r>
              <a:rPr lang="en-US" sz="1600" dirty="0" smtClean="0"/>
              <a:t>These officials MUST inform </a:t>
            </a:r>
            <a:r>
              <a:rPr lang="en-US" sz="1600" dirty="0" err="1" smtClean="0"/>
              <a:t>SafeCampus</a:t>
            </a:r>
            <a:r>
              <a:rPr lang="en-US" sz="1600" dirty="0" smtClean="0"/>
              <a:t> if they receive an allegation of sexual harassment</a:t>
            </a:r>
          </a:p>
          <a:p>
            <a:pPr lvl="1"/>
            <a:r>
              <a:rPr lang="en-US" sz="1600" dirty="0" smtClean="0"/>
              <a:t>Everyone else is, as always, strongly encouraged to contact </a:t>
            </a:r>
            <a:r>
              <a:rPr lang="en-US" sz="1600" dirty="0" err="1" smtClean="0"/>
              <a:t>SafeCampus</a:t>
            </a:r>
            <a:r>
              <a:rPr lang="en-US" sz="1600" dirty="0" smtClean="0"/>
              <a:t> if they become aware of sexual harassment </a:t>
            </a:r>
          </a:p>
          <a:p>
            <a:pPr lvl="1"/>
            <a:endParaRPr lang="en-US" sz="16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Regulations Effective August 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19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9390" y="1557130"/>
            <a:ext cx="8878957" cy="3531705"/>
          </a:xfrm>
        </p:spPr>
        <p:txBody>
          <a:bodyPr/>
          <a:lstStyle/>
          <a:p>
            <a:r>
              <a:rPr lang="en-US" sz="2000" dirty="0" smtClean="0"/>
              <a:t>New regulations have a higher </a:t>
            </a:r>
            <a:r>
              <a:rPr lang="en-US" sz="2000" dirty="0"/>
              <a:t>standard of what constitutes sexual harassment:</a:t>
            </a:r>
          </a:p>
          <a:p>
            <a:pPr lvl="1"/>
            <a:r>
              <a:rPr lang="en-US" sz="1600" dirty="0"/>
              <a:t>quid pro quo </a:t>
            </a:r>
          </a:p>
          <a:p>
            <a:pPr lvl="1"/>
            <a:r>
              <a:rPr lang="en-US" sz="1600" dirty="0"/>
              <a:t>unwelcome conduct on the basis of sex that is so severe, pervasive, and objectively offensive that it effectively denies a person equal access </a:t>
            </a:r>
          </a:p>
          <a:p>
            <a:pPr lvl="1"/>
            <a:r>
              <a:rPr lang="en-US" sz="1600" dirty="0"/>
              <a:t>sexual assault, dating violence, domestic violence, and/or stalking as defined by VAWA/</a:t>
            </a:r>
            <a:r>
              <a:rPr lang="en-US" sz="1600" dirty="0" err="1"/>
              <a:t>Clery</a:t>
            </a:r>
            <a:r>
              <a:rPr lang="en-US" sz="1600" dirty="0"/>
              <a:t> </a:t>
            </a:r>
          </a:p>
          <a:p>
            <a:r>
              <a:rPr lang="en-US" sz="2000" dirty="0"/>
              <a:t>UW’s current definitions:</a:t>
            </a:r>
          </a:p>
          <a:p>
            <a:pPr lvl="1"/>
            <a:r>
              <a:rPr lang="en-US" sz="1600" dirty="0"/>
              <a:t>prohibit a broader range a conduct</a:t>
            </a:r>
          </a:p>
          <a:p>
            <a:pPr lvl="1"/>
            <a:r>
              <a:rPr lang="en-US" sz="1600" dirty="0"/>
              <a:t>are consistent with other federal and state laws (e.g. Title VII)</a:t>
            </a:r>
          </a:p>
          <a:p>
            <a:pPr lvl="1"/>
            <a:r>
              <a:rPr lang="en-US" sz="1600" dirty="0"/>
              <a:t>UW will continue to address conduct that does not meet the</a:t>
            </a:r>
          </a:p>
          <a:p>
            <a:pPr marL="457200" lvl="1" indent="0">
              <a:buNone/>
            </a:pPr>
            <a:r>
              <a:rPr lang="en-US" sz="1600" dirty="0" smtClean="0"/>
              <a:t>     new </a:t>
            </a:r>
            <a:r>
              <a:rPr lang="en-US" sz="1600" dirty="0"/>
              <a:t>definition </a:t>
            </a:r>
            <a:r>
              <a:rPr lang="en-US" sz="1600" dirty="0" smtClean="0"/>
              <a:t>using current policies and procedures</a:t>
            </a:r>
            <a:endParaRPr lang="en-US" sz="1600" dirty="0"/>
          </a:p>
          <a:p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Sexual Harassment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8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9391" y="1563757"/>
            <a:ext cx="8832574" cy="3438939"/>
          </a:xfrm>
        </p:spPr>
        <p:txBody>
          <a:bodyPr/>
          <a:lstStyle/>
          <a:p>
            <a:r>
              <a:rPr lang="en-US" b="0" smtClean="0"/>
              <a:t>For allegations that meet </a:t>
            </a:r>
            <a:r>
              <a:rPr lang="en-US" b="0" dirty="0" smtClean="0"/>
              <a:t>the new definition, UCIRO will investigate </a:t>
            </a:r>
          </a:p>
          <a:p>
            <a:r>
              <a:rPr lang="en-US" b="0" dirty="0" smtClean="0"/>
              <a:t>The Title IX office will conduct hearings for both students and employees</a:t>
            </a:r>
          </a:p>
          <a:p>
            <a:r>
              <a:rPr lang="en-US" b="0" dirty="0" smtClean="0"/>
              <a:t>Oral </a:t>
            </a:r>
            <a:r>
              <a:rPr lang="en-US" b="0" dirty="0"/>
              <a:t>cross-examination </a:t>
            </a:r>
            <a:r>
              <a:rPr lang="en-US" b="0" dirty="0" smtClean="0"/>
              <a:t>by advisors is required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5044" y="369285"/>
            <a:ext cx="8379988" cy="849915"/>
          </a:xfrm>
        </p:spPr>
        <p:txBody>
          <a:bodyPr/>
          <a:lstStyle/>
          <a:p>
            <a:r>
              <a:rPr lang="en-US" dirty="0"/>
              <a:t>Investigations and </a:t>
            </a:r>
            <a:r>
              <a:rPr lang="en-US" dirty="0" smtClean="0"/>
              <a:t>Hearings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1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806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8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553D86"/>
                </a:solidFill>
              </a:rPr>
              <a:t>Don’t use this gold background template please – for adding in Q&amp;A from the event only. </a:t>
            </a:r>
            <a:endParaRPr lang="en-US" sz="2000" dirty="0">
              <a:solidFill>
                <a:srgbClr val="553D86"/>
              </a:solidFill>
            </a:endParaRPr>
          </a:p>
          <a:p>
            <a:endParaRPr lang="en-US" sz="2000" dirty="0">
              <a:solidFill>
                <a:srgbClr val="553D8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53D86"/>
                </a:solidFill>
              </a:rPr>
              <a:t>TEMPLATE FOR Q&amp;A ONLY </a:t>
            </a:r>
            <a:endParaRPr lang="en-US" dirty="0">
              <a:solidFill>
                <a:srgbClr val="553D8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757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4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0375" y="1446196"/>
            <a:ext cx="8614614" cy="2567392"/>
          </a:xfrm>
        </p:spPr>
        <p:txBody>
          <a:bodyPr/>
          <a:lstStyle/>
          <a:p>
            <a:pPr marL="0" indent="0">
              <a:buNone/>
            </a:pPr>
            <a:endParaRPr lang="en-US" b="0" i="1" dirty="0"/>
          </a:p>
          <a:p>
            <a:pPr marL="0" indent="0">
              <a:buNone/>
            </a:pPr>
            <a:r>
              <a:rPr lang="en-US" sz="2600" dirty="0"/>
              <a:t>The World is full of good. </a:t>
            </a:r>
          </a:p>
          <a:p>
            <a:pPr marL="0" indent="0">
              <a:buNone/>
            </a:pPr>
            <a:r>
              <a:rPr lang="en-US" sz="2600" dirty="0"/>
              <a:t>In these times, that is an invaluable need to be reminded of. </a:t>
            </a:r>
          </a:p>
          <a:p>
            <a:pPr marL="0" indent="0">
              <a:buNone/>
            </a:pPr>
            <a:r>
              <a:rPr lang="en-US" sz="2600" dirty="0"/>
              <a:t>Thank you all with all my heart.</a:t>
            </a:r>
          </a:p>
          <a:p>
            <a:pPr marL="0" indent="0">
              <a:buNone/>
            </a:pPr>
            <a:r>
              <a:rPr lang="en-US" sz="1600" dirty="0"/>
              <a:t>						-- UW COVID-19 Employee Emergency Fund recipient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2F0A0C-FAFF-1145-B7AB-65AECE867735}"/>
              </a:ext>
            </a:extLst>
          </p:cNvPr>
          <p:cNvSpPr txBox="1"/>
          <p:nvPr/>
        </p:nvSpPr>
        <p:spPr>
          <a:xfrm>
            <a:off x="308510" y="4108919"/>
            <a:ext cx="848839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Refer a colleague in need of support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here</a:t>
            </a:r>
            <a:r>
              <a:rPr lang="en-US" dirty="0"/>
              <a:t>.  Donate to the fund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here</a:t>
            </a:r>
            <a:r>
              <a:rPr lang="en-US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20196371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4b2e83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R template_16x9" id="{6350D9EE-538E-CC48-887F-64DB1AB56C6C}" vid="{AC92D295-5983-D342-8DC6-8A66F1658957}"/>
    </a:ext>
  </a:extLst>
</a:theme>
</file>

<file path=ppt/theme/theme2.xml><?xml version="1.0" encoding="utf-8"?>
<a:theme xmlns:a="http://schemas.openxmlformats.org/drawingml/2006/main" name="2_Custom Design">
  <a:themeElements>
    <a:clrScheme name="4b2e83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R template_16x9" id="{6350D9EE-538E-CC48-887F-64DB1AB56C6C}" vid="{728E999B-5FDC-D947-AD88-C76532C65438}"/>
    </a:ext>
  </a:extLst>
</a:theme>
</file>

<file path=ppt/theme/theme3.xml><?xml version="1.0" encoding="utf-8"?>
<a:theme xmlns:a="http://schemas.openxmlformats.org/drawingml/2006/main" name="1_Custom Design">
  <a:themeElements>
    <a:clrScheme name="Custom 2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R template_16x9" id="{6350D9EE-538E-CC48-887F-64DB1AB56C6C}" vid="{D3BBDDB8-84E9-3048-9EAF-FDE65D2CF11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224</TotalTime>
  <Words>283</Words>
  <Application>Microsoft Office PowerPoint</Application>
  <PresentationFormat>On-screen Show (16:9)</PresentationFormat>
  <Paragraphs>36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Encode Sans Normal Black</vt:lpstr>
      <vt:lpstr>Lucida Grande</vt:lpstr>
      <vt:lpstr>Open Sans</vt:lpstr>
      <vt:lpstr>Open Sans Light</vt:lpstr>
      <vt:lpstr>Uni Sans</vt:lpstr>
      <vt:lpstr>Custom Design</vt:lpstr>
      <vt:lpstr>2_Custom Design</vt:lpstr>
      <vt:lpstr>1_Custom Design</vt:lpstr>
      <vt:lpstr>Title IX Update </vt:lpstr>
      <vt:lpstr>New Regulations Effective August 14</vt:lpstr>
      <vt:lpstr>Definition of Sexual Harassment </vt:lpstr>
      <vt:lpstr>Investigations and Hearings</vt:lpstr>
      <vt:lpstr>PowerPoint Presentation</vt:lpstr>
      <vt:lpstr>TEMPLATE FOR Q&amp;A ONLY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POWERPOINT TEMPLATE</dc:title>
  <dc:creator>Angela M Wirig</dc:creator>
  <cp:lastModifiedBy>Gwyneth Parmar</cp:lastModifiedBy>
  <cp:revision>18</cp:revision>
  <dcterms:created xsi:type="dcterms:W3CDTF">2019-11-08T20:48:13Z</dcterms:created>
  <dcterms:modified xsi:type="dcterms:W3CDTF">2020-07-22T06:40:52Z</dcterms:modified>
</cp:coreProperties>
</file>