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comments/comment2.xml" ContentType="application/vnd.openxmlformats-officedocument.presentationml.comment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 id="2147483652" r:id="rId2"/>
  </p:sldMasterIdLst>
  <p:notesMasterIdLst>
    <p:notesMasterId r:id="rId25"/>
  </p:notesMasterIdLst>
  <p:sldIdLst>
    <p:sldId id="259" r:id="rId3"/>
    <p:sldId id="281" r:id="rId4"/>
    <p:sldId id="257" r:id="rId5"/>
    <p:sldId id="258" r:id="rId6"/>
    <p:sldId id="262" r:id="rId7"/>
    <p:sldId id="277" r:id="rId8"/>
    <p:sldId id="269" r:id="rId9"/>
    <p:sldId id="264" r:id="rId10"/>
    <p:sldId id="265" r:id="rId11"/>
    <p:sldId id="278" r:id="rId12"/>
    <p:sldId id="263" r:id="rId13"/>
    <p:sldId id="261" r:id="rId14"/>
    <p:sldId id="268" r:id="rId15"/>
    <p:sldId id="267" r:id="rId16"/>
    <p:sldId id="271" r:id="rId17"/>
    <p:sldId id="273" r:id="rId18"/>
    <p:sldId id="287" r:id="rId19"/>
    <p:sldId id="274" r:id="rId20"/>
    <p:sldId id="280" r:id="rId21"/>
    <p:sldId id="285" r:id="rId22"/>
    <p:sldId id="288" r:id="rId23"/>
    <p:sldId id="286" r:id="rId2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49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ole Johns" initials="NJ" lastIdx="14" clrIdx="0">
    <p:extLst>
      <p:ext uri="{19B8F6BF-5375-455C-9EA6-DF929625EA0E}">
        <p15:presenceInfo xmlns:p15="http://schemas.microsoft.com/office/powerpoint/2012/main" userId="d1caa2cb643cef0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2E8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3"/>
    <p:restoredTop sz="94682"/>
  </p:normalViewPr>
  <p:slideViewPr>
    <p:cSldViewPr snapToGrid="0" snapToObjects="1" showGuides="1">
      <p:cViewPr varScale="1">
        <p:scale>
          <a:sx n="92" d="100"/>
          <a:sy n="92" d="100"/>
        </p:scale>
        <p:origin x="67" y="254"/>
      </p:cViewPr>
      <p:guideLst>
        <p:guide orient="horz" pos="1620"/>
        <p:guide pos="49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7-07T14:05:33.066" idx="4">
    <p:pos x="5470" y="1200"/>
    <p:text>#1 is unclear - "at the end of the year?</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7-07T14:48:14.197" idx="7">
    <p:pos x="3903" y="1561"/>
    <p:text>Maybe bullet points here?</p:text>
    <p:extLst>
      <p:ext uri="{C676402C-5697-4E1C-873F-D02D1690AC5C}">
        <p15:threadingInfo xmlns:p15="http://schemas.microsoft.com/office/powerpoint/2012/main" timeZoneBias="420"/>
      </p:ext>
    </p:extLst>
  </p:cm>
  <p:cm authorId="1" dt="2020-07-17T09:02:06.276" idx="14">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9F044E-18F4-4911-93C8-E923C7F76B9F}" type="datetimeFigureOut">
              <a:rPr lang="en-US" smtClean="0"/>
              <a:t>10/2/2025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F7D98F-8D78-4EDA-9EFE-FA381758A4C8}" type="slidenum">
              <a:rPr lang="en-US" smtClean="0"/>
              <a:t>‹#›</a:t>
            </a:fld>
            <a:endParaRPr lang="en-US"/>
          </a:p>
        </p:txBody>
      </p:sp>
    </p:spTree>
    <p:extLst>
      <p:ext uri="{BB962C8B-B14F-4D97-AF65-F5344CB8AC3E}">
        <p14:creationId xmlns:p14="http://schemas.microsoft.com/office/powerpoint/2010/main" val="4286448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F7D98F-8D78-4EDA-9EFE-FA381758A4C8}" type="slidenum">
              <a:rPr lang="en-US" smtClean="0"/>
              <a:t>4</a:t>
            </a:fld>
            <a:endParaRPr lang="en-US"/>
          </a:p>
        </p:txBody>
      </p:sp>
    </p:spTree>
    <p:extLst>
      <p:ext uri="{BB962C8B-B14F-4D97-AF65-F5344CB8AC3E}">
        <p14:creationId xmlns:p14="http://schemas.microsoft.com/office/powerpoint/2010/main" val="1868429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F7D98F-8D78-4EDA-9EFE-FA381758A4C8}" type="slidenum">
              <a:rPr lang="en-US" smtClean="0"/>
              <a:t>15</a:t>
            </a:fld>
            <a:endParaRPr lang="en-US"/>
          </a:p>
        </p:txBody>
      </p:sp>
    </p:spTree>
    <p:extLst>
      <p:ext uri="{BB962C8B-B14F-4D97-AF65-F5344CB8AC3E}">
        <p14:creationId xmlns:p14="http://schemas.microsoft.com/office/powerpoint/2010/main" val="3311736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F7D98F-8D78-4EDA-9EFE-FA381758A4C8}" type="slidenum">
              <a:rPr lang="en-US" smtClean="0"/>
              <a:t>19</a:t>
            </a:fld>
            <a:endParaRPr lang="en-US"/>
          </a:p>
        </p:txBody>
      </p:sp>
    </p:spTree>
    <p:extLst>
      <p:ext uri="{BB962C8B-B14F-4D97-AF65-F5344CB8AC3E}">
        <p14:creationId xmlns:p14="http://schemas.microsoft.com/office/powerpoint/2010/main" val="20303386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audio" Target="../media/audio1.wav"/><Relationship Id="rId6" Type="http://schemas.openxmlformats.org/officeDocument/2006/relationships/audio" Target="../media/audio1.wav"/><Relationship Id="rId5"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audio" Target="../media/audio1.wav"/><Relationship Id="rId5" Type="http://schemas.openxmlformats.org/officeDocument/2006/relationships/audio" Target="../media/audio1.wav"/><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slideMaster" Target="../slideMasters/slideMaster2.xml"/><Relationship Id="rId1" Type="http://schemas.openxmlformats.org/officeDocument/2006/relationships/audio" Target="../media/audio1.wav"/><Relationship Id="rId6" Type="http://schemas.openxmlformats.org/officeDocument/2006/relationships/audio" Target="../media/audio1.wav"/><Relationship Id="rId5" Type="http://schemas.openxmlformats.org/officeDocument/2006/relationships/image" Target="../media/image8.pn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slideMaster" Target="../slideMasters/slideMaster2.xml"/><Relationship Id="rId1" Type="http://schemas.openxmlformats.org/officeDocument/2006/relationships/audio" Target="../media/audio1.wav"/><Relationship Id="rId6" Type="http://schemas.openxmlformats.org/officeDocument/2006/relationships/audio" Target="../media/audio1.wav"/><Relationship Id="rId5" Type="http://schemas.openxmlformats.org/officeDocument/2006/relationships/image" Target="../media/image8.png"/><Relationship Id="rId4"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slideMaster" Target="../slideMasters/slideMaster2.xml"/><Relationship Id="rId1" Type="http://schemas.openxmlformats.org/officeDocument/2006/relationships/audio" Target="../media/audio1.wav"/><Relationship Id="rId6" Type="http://schemas.openxmlformats.org/officeDocument/2006/relationships/audio" Target="../media/audio1.wav"/><Relationship Id="rId5" Type="http://schemas.openxmlformats.org/officeDocument/2006/relationships/image" Target="../media/image9.png"/><Relationship Id="rId4" Type="http://schemas.openxmlformats.org/officeDocument/2006/relationships/image" Target="../media/image11.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slideMaster" Target="../slideMasters/slideMaster2.xml"/><Relationship Id="rId1" Type="http://schemas.openxmlformats.org/officeDocument/2006/relationships/audio" Target="../media/audio1.wav"/><Relationship Id="rId5" Type="http://schemas.openxmlformats.org/officeDocument/2006/relationships/audio" Target="../media/audio1.wav"/><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slideMaster" Target="../slideMasters/slideMaster2.xml"/><Relationship Id="rId1" Type="http://schemas.openxmlformats.org/officeDocument/2006/relationships/audio" Target="../media/audio1.wav"/><Relationship Id="rId5" Type="http://schemas.openxmlformats.org/officeDocument/2006/relationships/audio" Target="../media/audio1.wav"/><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audio" Target="../media/audio1.wav"/><Relationship Id="rId6" Type="http://schemas.openxmlformats.org/officeDocument/2006/relationships/audio" Target="../media/audio1.wav"/><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audio" Target="../media/audio1.wav"/><Relationship Id="rId5" Type="http://schemas.openxmlformats.org/officeDocument/2006/relationships/audio" Target="../media/audio1.wav"/><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audio" Target="../media/audio1.wav"/><Relationship Id="rId5" Type="http://schemas.openxmlformats.org/officeDocument/2006/relationships/audio" Target="../media/audio1.wav"/><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audio" Target="../media/audio1.wav"/><Relationship Id="rId5" Type="http://schemas.openxmlformats.org/officeDocument/2006/relationships/audio" Target="../media/audio1.wav"/><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audio" Target="../media/audio1.wav"/><Relationship Id="rId6" Type="http://schemas.openxmlformats.org/officeDocument/2006/relationships/audio" Target="../media/audio1.wav"/><Relationship Id="rId5" Type="http://schemas.openxmlformats.org/officeDocument/2006/relationships/image" Target="../media/image8.pn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audio" Target="../media/audio1.wav"/><Relationship Id="rId6" Type="http://schemas.openxmlformats.org/officeDocument/2006/relationships/audio" Target="../media/audio1.wav"/><Relationship Id="rId5" Type="http://schemas.openxmlformats.org/officeDocument/2006/relationships/image" Target="../media/image9.png"/><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audio" Target="../media/audio1.wav"/><Relationship Id="rId5" Type="http://schemas.openxmlformats.org/officeDocument/2006/relationships/audio" Target="../media/audio1.wav"/><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audio" Target="../media/audio1.wav"/><Relationship Id="rId5" Type="http://schemas.openxmlformats.org/officeDocument/2006/relationships/audio" Target="../media/audio1.wav"/><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3"/>
          <a:stretch>
            <a:fillRect/>
          </a:stretch>
        </p:blipFill>
        <p:spPr>
          <a:xfrm>
            <a:off x="568081" y="4598607"/>
            <a:ext cx="2416273" cy="213486"/>
          </a:xfrm>
          <a:prstGeom prst="rect">
            <a:avLst/>
          </a:prstGeom>
        </p:spPr>
      </p:pic>
      <p:pic>
        <p:nvPicPr>
          <p:cNvPr id="11" name="Picture 10" descr="UW_W Logo_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772400" y="306510"/>
            <a:ext cx="1371600" cy="923544"/>
          </a:xfrm>
          <a:prstGeom prst="rect">
            <a:avLst/>
          </a:prstGeom>
        </p:spPr>
      </p:pic>
      <p:pic>
        <p:nvPicPr>
          <p:cNvPr id="18" name="Picture 1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69461" y="3426449"/>
            <a:ext cx="1597439" cy="139700"/>
          </a:xfrm>
          <a:prstGeom prst="rect">
            <a:avLst/>
          </a:prstGeom>
        </p:spPr>
      </p:pic>
      <p:sp>
        <p:nvSpPr>
          <p:cNvPr id="2" name="Title 1"/>
          <p:cNvSpPr>
            <a:spLocks noGrp="1"/>
          </p:cNvSpPr>
          <p:nvPr>
            <p:ph type="title" hasCustomPrompt="1"/>
          </p:nvPr>
        </p:nvSpPr>
        <p:spPr>
          <a:xfrm>
            <a:off x="460375" y="644993"/>
            <a:ext cx="6972300" cy="2641756"/>
          </a:xfrm>
          <a:prstGeom prst="rect">
            <a:avLst/>
          </a:prstGeom>
        </p:spPr>
        <p:txBody>
          <a:bodyPr anchor="b"/>
          <a:lstStyle>
            <a:lvl1pPr algn="l">
              <a:defRPr sz="5000" b="1" i="0">
                <a:latin typeface="Encode Sans Normal Black" charset="0"/>
                <a:ea typeface="Encode Sans Normal Black" charset="0"/>
                <a:cs typeface="Encode Sans Normal Black" charset="0"/>
              </a:defRPr>
            </a:lvl1pPr>
          </a:lstStyle>
          <a:p>
            <a:pPr lvl="0"/>
            <a:r>
              <a:rPr lang="en-US" dirty="0"/>
              <a:t>TITLE HERE</a:t>
            </a:r>
            <a:br>
              <a:rPr lang="en-US" dirty="0"/>
            </a:br>
            <a:r>
              <a:rPr lang="en-US" dirty="0"/>
              <a:t>ENCODE NORMAL</a:t>
            </a:r>
            <a:br>
              <a:rPr lang="en-US" dirty="0"/>
            </a:br>
            <a:r>
              <a:rPr lang="en-US" dirty="0"/>
              <a:t>BLACK, 50 PT. </a:t>
            </a:r>
          </a:p>
        </p:txBody>
      </p:sp>
    </p:spTree>
    <p:extLst>
      <p:ext uri="{BB962C8B-B14F-4D97-AF65-F5344CB8AC3E}">
        <p14:creationId xmlns:p14="http://schemas.microsoft.com/office/powerpoint/2010/main" val="2373491258"/>
      </p:ext>
    </p:extLst>
  </p:cSld>
  <p:clrMapOvr>
    <a:masterClrMapping/>
  </p:clrMapOvr>
  <mc:AlternateContent xmlns:mc="http://schemas.openxmlformats.org/markup-compatibility/2006" xmlns:p14="http://schemas.microsoft.com/office/powerpoint/2010/main">
    <mc:Choice Requires="p14">
      <p:transition p14:dur="250" advClick="0" advTm="0">
        <p:fade/>
        <p:sndAc>
          <p:stSnd>
            <p:snd r:embed="rId1" name="breeze.wav"/>
          </p:stSnd>
        </p:sndAc>
      </p:transition>
    </mc:Choice>
    <mc:Fallback xmlns="">
      <p:transition advClick="0" advTm="0">
        <p:fade/>
        <p:sndAc>
          <p:stSnd>
            <p:snd r:embed="rId6" name="breeze.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Header + Graphic">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8085" y="4675530"/>
            <a:ext cx="2539991" cy="172311"/>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55874" y="1363508"/>
            <a:ext cx="1090095" cy="96362"/>
          </a:xfrm>
          <a:prstGeom prst="rect">
            <a:avLst/>
          </a:prstGeom>
        </p:spPr>
      </p:pic>
      <p:sp>
        <p:nvSpPr>
          <p:cNvPr id="10" name="Chart Placeholder 11"/>
          <p:cNvSpPr>
            <a:spLocks noGrp="1"/>
          </p:cNvSpPr>
          <p:nvPr>
            <p:ph type="chart" sz="quarter" idx="12" hasCustomPrompt="1"/>
          </p:nvPr>
        </p:nvSpPr>
        <p:spPr>
          <a:xfrm>
            <a:off x="447923" y="1724977"/>
            <a:ext cx="8184662" cy="2961163"/>
          </a:xfrm>
          <a:prstGeom prst="rect">
            <a:avLst/>
          </a:prstGeom>
        </p:spPr>
        <p:txBody>
          <a:bodyPr>
            <a:normAutofit/>
          </a:bodyPr>
          <a:lstStyle>
            <a:lvl1pPr marL="0" indent="0">
              <a:buNone/>
              <a:defRPr sz="2400" b="0" i="1" baseline="0">
                <a:solidFill>
                  <a:schemeClr val="tx1"/>
                </a:solidFill>
                <a:latin typeface="Open Sans Light"/>
                <a:cs typeface="Open Sans Light"/>
              </a:defRPr>
            </a:lvl1pPr>
          </a:lstStyle>
          <a:p>
            <a:r>
              <a:rPr lang="en-US" dirty="0"/>
              <a:t>Graphics can go here – </a:t>
            </a:r>
            <a:br>
              <a:rPr lang="en-US" dirty="0"/>
            </a:br>
            <a:r>
              <a:rPr lang="en-US" dirty="0"/>
              <a:t>replace this box with your image or chart</a:t>
            </a:r>
          </a:p>
        </p:txBody>
      </p:sp>
      <p:sp>
        <p:nvSpPr>
          <p:cNvPr id="2" name="Title 1"/>
          <p:cNvSpPr>
            <a:spLocks noGrp="1"/>
          </p:cNvSpPr>
          <p:nvPr>
            <p:ph type="title" hasCustomPrompt="1"/>
          </p:nvPr>
        </p:nvSpPr>
        <p:spPr>
          <a:xfrm>
            <a:off x="460375" y="370622"/>
            <a:ext cx="8172210" cy="993775"/>
          </a:xfrm>
          <a:prstGeom prst="rect">
            <a:avLst/>
          </a:prstGeom>
        </p:spPr>
        <p:txBody>
          <a:bodyPr anchor="b"/>
          <a:lstStyle>
            <a:lvl1pPr algn="l">
              <a:defRPr sz="3000" b="1" i="0">
                <a:latin typeface="Encode Sans Normal Black" charset="0"/>
                <a:ea typeface="Encode Sans Normal Black" charset="0"/>
                <a:cs typeface="Encode Sans Normal Black" charset="0"/>
              </a:defRPr>
            </a:lvl1pPr>
          </a:lstStyle>
          <a:p>
            <a:pPr lvl="0"/>
            <a:r>
              <a:rPr lang="en-US" dirty="0"/>
              <a:t>HEADER HERE </a:t>
            </a:r>
            <a:br>
              <a:rPr lang="en-US" dirty="0"/>
            </a:br>
            <a:r>
              <a:rPr lang="en-US" dirty="0"/>
              <a:t>(ENCODE NORMAL BLACK, 30 PT.)</a:t>
            </a:r>
          </a:p>
        </p:txBody>
      </p:sp>
    </p:spTree>
    <p:extLst>
      <p:ext uri="{BB962C8B-B14F-4D97-AF65-F5344CB8AC3E}">
        <p14:creationId xmlns:p14="http://schemas.microsoft.com/office/powerpoint/2010/main" val="3286547262"/>
      </p:ext>
    </p:extLst>
  </p:cSld>
  <p:clrMapOvr>
    <a:masterClrMapping/>
  </p:clrMapOvr>
  <mc:AlternateContent xmlns:mc="http://schemas.openxmlformats.org/markup-compatibility/2006" xmlns:p14="http://schemas.microsoft.com/office/powerpoint/2010/main">
    <mc:Choice Requires="p14">
      <p:transition p14:dur="250" advClick="0" advTm="0">
        <p:fade/>
        <p:sndAc>
          <p:stSnd>
            <p:snd r:embed="rId1" name="breeze.wav"/>
          </p:stSnd>
        </p:sndAc>
      </p:transition>
    </mc:Choice>
    <mc:Fallback xmlns="">
      <p:transition advClick="0" advTm="0">
        <p:fade/>
        <p:sndAc>
          <p:stSnd>
            <p:snd r:embed="rId5" name="breeze.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a:stretch>
            <a:fillRect/>
          </a:stretch>
        </p:blipFill>
        <p:spPr>
          <a:xfrm>
            <a:off x="568081" y="3426449"/>
            <a:ext cx="1600200" cy="139700"/>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8081" y="4599009"/>
            <a:ext cx="2425226" cy="213273"/>
          </a:xfrm>
          <a:prstGeom prst="rect">
            <a:avLst/>
          </a:prstGeom>
        </p:spPr>
      </p:pic>
      <p:pic>
        <p:nvPicPr>
          <p:cNvPr id="13" name="Picture 12" descr="W Logo_Purple_2685_HEX.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772400" y="348996"/>
            <a:ext cx="1371600" cy="923544"/>
          </a:xfrm>
          <a:prstGeom prst="rect">
            <a:avLst/>
          </a:prstGeom>
        </p:spPr>
      </p:pic>
      <p:sp>
        <p:nvSpPr>
          <p:cNvPr id="2" name="Title 1"/>
          <p:cNvSpPr>
            <a:spLocks noGrp="1"/>
          </p:cNvSpPr>
          <p:nvPr>
            <p:ph type="title" hasCustomPrompt="1"/>
          </p:nvPr>
        </p:nvSpPr>
        <p:spPr>
          <a:xfrm>
            <a:off x="460375" y="644993"/>
            <a:ext cx="6972300" cy="2641756"/>
          </a:xfrm>
          <a:prstGeom prst="rect">
            <a:avLst/>
          </a:prstGeom>
        </p:spPr>
        <p:txBody>
          <a:bodyPr anchor="b"/>
          <a:lstStyle>
            <a:lvl1pPr algn="l">
              <a:defRPr sz="5000" b="1" i="0">
                <a:latin typeface="Encode Sans Normal Black" charset="0"/>
                <a:ea typeface="Encode Sans Normal Black" charset="0"/>
                <a:cs typeface="Encode Sans Normal Black" charset="0"/>
              </a:defRPr>
            </a:lvl1pPr>
          </a:lstStyle>
          <a:p>
            <a:pPr lvl="0"/>
            <a:r>
              <a:rPr lang="en-US" dirty="0"/>
              <a:t>TITLE HERE</a:t>
            </a:r>
            <a:br>
              <a:rPr lang="en-US" dirty="0"/>
            </a:br>
            <a:r>
              <a:rPr lang="en-US" dirty="0"/>
              <a:t>ENCODE NORMAL</a:t>
            </a:r>
            <a:br>
              <a:rPr lang="en-US" dirty="0"/>
            </a:br>
            <a:r>
              <a:rPr lang="en-US" dirty="0"/>
              <a:t>BLACK, 50 PT. </a:t>
            </a:r>
          </a:p>
        </p:txBody>
      </p:sp>
    </p:spTree>
    <p:extLst>
      <p:ext uri="{BB962C8B-B14F-4D97-AF65-F5344CB8AC3E}">
        <p14:creationId xmlns:p14="http://schemas.microsoft.com/office/powerpoint/2010/main" val="3397191065"/>
      </p:ext>
    </p:extLst>
  </p:cSld>
  <p:clrMapOvr>
    <a:masterClrMapping/>
  </p:clrMapOvr>
  <mc:AlternateContent xmlns:mc="http://schemas.openxmlformats.org/markup-compatibility/2006" xmlns:p14="http://schemas.microsoft.com/office/powerpoint/2010/main">
    <mc:Choice Requires="p14">
      <p:transition p14:dur="250" advClick="0" advTm="0">
        <p:fade/>
        <p:sndAc>
          <p:stSnd>
            <p:snd r:embed="rId1" name="breeze.wav"/>
          </p:stSnd>
        </p:sndAc>
      </p:transition>
    </mc:Choice>
    <mc:Fallback xmlns="">
      <p:transition advClick="0" advTm="0">
        <p:fade/>
        <p:sndAc>
          <p:stSnd>
            <p:snd r:embed="rId6" name="breeze.wav"/>
          </p:stSnd>
        </p:sndAc>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a:stretch>
            <a:fillRect/>
          </a:stretch>
        </p:blipFill>
        <p:spPr>
          <a:xfrm>
            <a:off x="568081" y="3426449"/>
            <a:ext cx="1600200" cy="139700"/>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8085" y="4675530"/>
            <a:ext cx="2539991" cy="172311"/>
          </a:xfrm>
          <a:prstGeom prst="rect">
            <a:avLst/>
          </a:prstGeom>
        </p:spPr>
      </p:pic>
      <p:pic>
        <p:nvPicPr>
          <p:cNvPr id="14" name="Picture 13" descr="W Logo_Purple_2685_HEX.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772400" y="348996"/>
            <a:ext cx="1371600" cy="923544"/>
          </a:xfrm>
          <a:prstGeom prst="rect">
            <a:avLst/>
          </a:prstGeom>
        </p:spPr>
      </p:pic>
      <p:sp>
        <p:nvSpPr>
          <p:cNvPr id="2" name="Title 1"/>
          <p:cNvSpPr>
            <a:spLocks noGrp="1"/>
          </p:cNvSpPr>
          <p:nvPr>
            <p:ph type="title" hasCustomPrompt="1"/>
          </p:nvPr>
        </p:nvSpPr>
        <p:spPr>
          <a:xfrm>
            <a:off x="460376" y="644993"/>
            <a:ext cx="6972300" cy="2641756"/>
          </a:xfrm>
          <a:prstGeom prst="rect">
            <a:avLst/>
          </a:prstGeom>
        </p:spPr>
        <p:txBody>
          <a:bodyPr anchor="b"/>
          <a:lstStyle>
            <a:lvl1pPr algn="l">
              <a:defRPr sz="5000" b="1" i="0">
                <a:latin typeface="Encode Sans Normal Black" charset="0"/>
                <a:ea typeface="Encode Sans Normal Black" charset="0"/>
                <a:cs typeface="Encode Sans Normal Black" charset="0"/>
              </a:defRPr>
            </a:lvl1pPr>
          </a:lstStyle>
          <a:p>
            <a:pPr lvl="0"/>
            <a:r>
              <a:rPr lang="en-US" dirty="0"/>
              <a:t>TITLE HERE</a:t>
            </a:r>
            <a:br>
              <a:rPr lang="en-US" dirty="0"/>
            </a:br>
            <a:r>
              <a:rPr lang="en-US" dirty="0"/>
              <a:t>ENCODE NORMAL</a:t>
            </a:r>
            <a:br>
              <a:rPr lang="en-US" dirty="0"/>
            </a:br>
            <a:r>
              <a:rPr lang="en-US" dirty="0"/>
              <a:t>BLACK, 50 PT. </a:t>
            </a:r>
          </a:p>
        </p:txBody>
      </p:sp>
    </p:spTree>
    <p:extLst>
      <p:ext uri="{BB962C8B-B14F-4D97-AF65-F5344CB8AC3E}">
        <p14:creationId xmlns:p14="http://schemas.microsoft.com/office/powerpoint/2010/main" val="478068807"/>
      </p:ext>
    </p:extLst>
  </p:cSld>
  <p:clrMapOvr>
    <a:masterClrMapping/>
  </p:clrMapOvr>
  <mc:AlternateContent xmlns:mc="http://schemas.openxmlformats.org/markup-compatibility/2006" xmlns:p14="http://schemas.microsoft.com/office/powerpoint/2010/main">
    <mc:Choice Requires="p14">
      <p:transition p14:dur="250" advClick="0" advTm="0">
        <p:fade/>
        <p:sndAc>
          <p:stSnd>
            <p:snd r:embed="rId1" name="breeze.wav"/>
          </p:stSnd>
        </p:sndAc>
      </p:transition>
    </mc:Choice>
    <mc:Fallback xmlns="">
      <p:transition advClick="0" advTm="0">
        <p:fade/>
        <p:sndAc>
          <p:stSnd>
            <p:snd r:embed="rId6" name="breeze.wav"/>
          </p:stSnd>
        </p:sndAc>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a:stretch>
            <a:fillRect/>
          </a:stretch>
        </p:blipFill>
        <p:spPr>
          <a:xfrm>
            <a:off x="555381" y="1364403"/>
            <a:ext cx="1103781" cy="96361"/>
          </a:xfrm>
          <a:prstGeom prst="rect">
            <a:avLst/>
          </a:prstGeom>
        </p:spPr>
      </p:pic>
      <p:pic>
        <p:nvPicPr>
          <p:cNvPr id="11" name="Picture 10"/>
          <p:cNvPicPr>
            <a:picLocks noChangeAspect="1"/>
          </p:cNvPicPr>
          <p:nvPr userDrawn="1"/>
        </p:nvPicPr>
        <p:blipFill>
          <a:blip r:embed="rId4"/>
          <a:stretch>
            <a:fillRect/>
          </a:stretch>
        </p:blipFill>
        <p:spPr>
          <a:xfrm>
            <a:off x="549031" y="1363508"/>
            <a:ext cx="1103781" cy="96362"/>
          </a:xfrm>
          <a:prstGeom prst="rect">
            <a:avLst/>
          </a:prstGeom>
        </p:spPr>
      </p:pic>
      <p:sp>
        <p:nvSpPr>
          <p:cNvPr id="13" name="Text Placeholder 9"/>
          <p:cNvSpPr>
            <a:spLocks noGrp="1"/>
          </p:cNvSpPr>
          <p:nvPr>
            <p:ph type="body" sz="quarter" idx="11" hasCustomPrompt="1"/>
          </p:nvPr>
        </p:nvSpPr>
        <p:spPr>
          <a:xfrm>
            <a:off x="447923" y="2320239"/>
            <a:ext cx="8197114" cy="2251761"/>
          </a:xfrm>
          <a:prstGeom prst="rect">
            <a:avLst/>
          </a:prstGeom>
        </p:spPr>
        <p:txBody>
          <a:bodyPr/>
          <a:lstStyle>
            <a:lvl1pPr marL="342900" indent="-342900">
              <a:buFont typeface="Lucida Grande"/>
              <a:buChar char="&gt;"/>
              <a:defRPr sz="2400" b="1" i="0" baseline="0">
                <a:solidFill>
                  <a:schemeClr val="tx2"/>
                </a:solidFill>
                <a:latin typeface="Open Sans" charset="0"/>
                <a:ea typeface="Open Sans" charset="0"/>
                <a:cs typeface="Open Sans" charset="0"/>
              </a:defRPr>
            </a:lvl1pPr>
            <a:lvl2pPr>
              <a:defRPr sz="2000" b="1" i="0" baseline="0">
                <a:solidFill>
                  <a:schemeClr val="tx2"/>
                </a:solidFill>
                <a:latin typeface="Open Sans" charset="0"/>
                <a:ea typeface="Open Sans" charset="0"/>
                <a:cs typeface="Open Sans" charset="0"/>
              </a:defRPr>
            </a:lvl2pPr>
            <a:lvl3pPr marL="1143000" indent="-228600">
              <a:buSzPct val="100000"/>
              <a:buFont typeface="Lucida Grande"/>
              <a:buChar char="&gt;"/>
              <a:defRPr sz="1800" b="1" i="0" baseline="0">
                <a:solidFill>
                  <a:schemeClr val="tx2"/>
                </a:solidFill>
                <a:latin typeface="Open Sans" charset="0"/>
                <a:ea typeface="Open Sans" charset="0"/>
                <a:cs typeface="Open Sans" charset="0"/>
              </a:defRPr>
            </a:lvl3pPr>
            <a:lvl4pPr>
              <a:defRPr sz="1600" b="1" i="0" baseline="0">
                <a:solidFill>
                  <a:schemeClr val="tx2"/>
                </a:solidFill>
                <a:latin typeface="Open Sans" charset="0"/>
                <a:ea typeface="Open Sans" charset="0"/>
                <a:cs typeface="Open Sans" charset="0"/>
              </a:defRPr>
            </a:lvl4pPr>
            <a:lvl5pPr marL="2057400" indent="-228600">
              <a:buFont typeface="Lucida Grande"/>
              <a:buChar char="&gt;"/>
              <a:defRPr sz="1400" b="1" i="0" baseline="0">
                <a:solidFill>
                  <a:schemeClr val="tx2"/>
                </a:solidFill>
                <a:latin typeface="Open Sans" charset="0"/>
                <a:ea typeface="Open Sans" charset="0"/>
                <a:cs typeface="Open Sans" charset="0"/>
              </a:defRPr>
            </a:lvl5pPr>
          </a:lstStyle>
          <a:p>
            <a:pPr lvl="0"/>
            <a:r>
              <a:rPr lang="en-US" dirty="0"/>
              <a:t>Content here (Open Sans Bold, 24 pt.)</a:t>
            </a:r>
          </a:p>
          <a:p>
            <a:pPr lvl="1"/>
            <a:r>
              <a:rPr lang="en-US" dirty="0"/>
              <a:t>Second level (Open Sans Bold, 20)</a:t>
            </a:r>
          </a:p>
          <a:p>
            <a:pPr lvl="2"/>
            <a:r>
              <a:rPr lang="en-US" dirty="0"/>
              <a:t>Third level (Open Sans Bold, 18)</a:t>
            </a:r>
          </a:p>
          <a:p>
            <a:pPr lvl="3"/>
            <a:r>
              <a:rPr lang="en-US" dirty="0"/>
              <a:t>Fourth level (Open Sans Bold, 16)</a:t>
            </a:r>
          </a:p>
          <a:p>
            <a:pPr lvl="4"/>
            <a:r>
              <a:rPr lang="en-US" dirty="0"/>
              <a:t>Fifth level (Open Sans Bold, 14)</a:t>
            </a:r>
          </a:p>
        </p:txBody>
      </p:sp>
      <p:sp>
        <p:nvSpPr>
          <p:cNvPr id="14" name="Text Placeholder 5"/>
          <p:cNvSpPr>
            <a:spLocks noGrp="1"/>
          </p:cNvSpPr>
          <p:nvPr>
            <p:ph type="body" sz="quarter" idx="12" hasCustomPrompt="1"/>
          </p:nvPr>
        </p:nvSpPr>
        <p:spPr>
          <a:xfrm>
            <a:off x="460375" y="1730667"/>
            <a:ext cx="8184662" cy="411171"/>
          </a:xfrm>
          <a:prstGeom prst="rect">
            <a:avLst/>
          </a:prstGeom>
        </p:spPr>
        <p:txBody>
          <a:bodyPr>
            <a:noAutofit/>
          </a:bodyPr>
          <a:lstStyle>
            <a:lvl1pPr marL="0" indent="0">
              <a:lnSpc>
                <a:spcPct val="90000"/>
              </a:lnSpc>
              <a:buNone/>
              <a:defRPr sz="2400" b="0" i="0" baseline="0">
                <a:solidFill>
                  <a:schemeClr val="tx2"/>
                </a:solidFill>
                <a:latin typeface="Uni Sans" charset="0"/>
                <a:ea typeface="Uni Sans" charset="0"/>
                <a:cs typeface="Uni Sans" charset="0"/>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(UNI SANS REGULAR, 24 PT.)</a:t>
            </a:r>
          </a:p>
        </p:txBody>
      </p:sp>
      <p:pic>
        <p:nvPicPr>
          <p:cNvPr id="16" name="Picture 1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68085" y="4675530"/>
            <a:ext cx="2539991" cy="172311"/>
          </a:xfrm>
          <a:prstGeom prst="rect">
            <a:avLst/>
          </a:prstGeom>
        </p:spPr>
      </p:pic>
      <p:sp>
        <p:nvSpPr>
          <p:cNvPr id="2" name="Title 1"/>
          <p:cNvSpPr>
            <a:spLocks noGrp="1"/>
          </p:cNvSpPr>
          <p:nvPr>
            <p:ph type="title" hasCustomPrompt="1"/>
          </p:nvPr>
        </p:nvSpPr>
        <p:spPr>
          <a:xfrm>
            <a:off x="460375" y="368838"/>
            <a:ext cx="8184662" cy="993775"/>
          </a:xfrm>
          <a:prstGeom prst="rect">
            <a:avLst/>
          </a:prstGeom>
        </p:spPr>
        <p:txBody>
          <a:bodyPr/>
          <a:lstStyle>
            <a:lvl1pPr algn="l">
              <a:defRPr sz="3000" b="1" i="0">
                <a:latin typeface="Encode Sans Normal Black" charset="0"/>
                <a:ea typeface="Encode Sans Normal Black" charset="0"/>
                <a:cs typeface="Encode Sans Normal Black" charset="0"/>
              </a:defRPr>
            </a:lvl1pPr>
          </a:lstStyle>
          <a:p>
            <a:pPr lvl="0"/>
            <a:r>
              <a:rPr lang="en-US" dirty="0"/>
              <a:t>HEADER HERE </a:t>
            </a:r>
            <a:br>
              <a:rPr lang="en-US" dirty="0"/>
            </a:br>
            <a:r>
              <a:rPr lang="en-US" dirty="0"/>
              <a:t>(ENCODE NORMAL BLACK, 30 PT.)</a:t>
            </a:r>
          </a:p>
        </p:txBody>
      </p:sp>
    </p:spTree>
    <p:extLst>
      <p:ext uri="{BB962C8B-B14F-4D97-AF65-F5344CB8AC3E}">
        <p14:creationId xmlns:p14="http://schemas.microsoft.com/office/powerpoint/2010/main" val="3072872654"/>
      </p:ext>
    </p:extLst>
  </p:cSld>
  <p:clrMapOvr>
    <a:masterClrMapping/>
  </p:clrMapOvr>
  <mc:AlternateContent xmlns:mc="http://schemas.openxmlformats.org/markup-compatibility/2006" xmlns:p14="http://schemas.microsoft.com/office/powerpoint/2010/main">
    <mc:Choice Requires="p14">
      <p:transition p14:dur="250" advClick="0" advTm="0">
        <p:fade/>
        <p:sndAc>
          <p:stSnd>
            <p:snd r:embed="rId1" name="breeze.wav"/>
          </p:stSnd>
        </p:sndAc>
      </p:transition>
    </mc:Choice>
    <mc:Fallback xmlns="">
      <p:transition advClick="0" advTm="0">
        <p:fade/>
        <p:sndAc>
          <p:stSnd>
            <p:snd r:embed="rId6" name="breeze.wav"/>
          </p:stSnd>
        </p:sndAc>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er +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stretch>
            <a:fillRect/>
          </a:stretch>
        </p:blipFill>
        <p:spPr>
          <a:xfrm>
            <a:off x="549031" y="1363508"/>
            <a:ext cx="1103781" cy="96362"/>
          </a:xfrm>
          <a:prstGeom prst="rect">
            <a:avLst/>
          </a:prstGeom>
        </p:spPr>
      </p:pic>
      <p:sp>
        <p:nvSpPr>
          <p:cNvPr id="11" name="Text Placeholder 9"/>
          <p:cNvSpPr>
            <a:spLocks noGrp="1"/>
          </p:cNvSpPr>
          <p:nvPr>
            <p:ph type="body" sz="quarter" idx="11" hasCustomPrompt="1"/>
          </p:nvPr>
        </p:nvSpPr>
        <p:spPr>
          <a:xfrm>
            <a:off x="447923" y="1730667"/>
            <a:ext cx="8197114" cy="2365901"/>
          </a:xfrm>
          <a:prstGeom prst="rect">
            <a:avLst/>
          </a:prstGeom>
        </p:spPr>
        <p:txBody>
          <a:bodyPr/>
          <a:lstStyle>
            <a:lvl1pPr marL="342900" indent="-342900">
              <a:buFont typeface="Lucida Grande"/>
              <a:buChar char="&gt;"/>
              <a:defRPr sz="2400" b="1" i="0" baseline="0">
                <a:solidFill>
                  <a:schemeClr val="tx2"/>
                </a:solidFill>
                <a:latin typeface="Open Sans" charset="0"/>
                <a:ea typeface="Open Sans" charset="0"/>
                <a:cs typeface="Open Sans" charset="0"/>
              </a:defRPr>
            </a:lvl1pPr>
            <a:lvl2pPr>
              <a:defRPr sz="2000" b="1" i="0" baseline="0">
                <a:solidFill>
                  <a:schemeClr val="tx2"/>
                </a:solidFill>
                <a:latin typeface="Open Sans" charset="0"/>
                <a:ea typeface="Open Sans" charset="0"/>
                <a:cs typeface="Open Sans" charset="0"/>
              </a:defRPr>
            </a:lvl2pPr>
            <a:lvl3pPr marL="1143000" indent="-228600">
              <a:buSzPct val="100000"/>
              <a:buFont typeface="Lucida Grande"/>
              <a:buChar char="&gt;"/>
              <a:defRPr sz="1800" b="1" i="0" baseline="0">
                <a:solidFill>
                  <a:schemeClr val="tx2"/>
                </a:solidFill>
                <a:latin typeface="Open Sans" charset="0"/>
                <a:ea typeface="Open Sans" charset="0"/>
                <a:cs typeface="Open Sans" charset="0"/>
              </a:defRPr>
            </a:lvl3pPr>
            <a:lvl4pPr>
              <a:defRPr sz="1600" b="1" i="0" baseline="0">
                <a:solidFill>
                  <a:schemeClr val="tx2"/>
                </a:solidFill>
                <a:latin typeface="Open Sans" charset="0"/>
                <a:ea typeface="Open Sans" charset="0"/>
                <a:cs typeface="Open Sans" charset="0"/>
              </a:defRPr>
            </a:lvl4pPr>
            <a:lvl5pPr marL="2057400" indent="-228600">
              <a:buFont typeface="Lucida Grande"/>
              <a:buChar char="&gt;"/>
              <a:defRPr sz="1400" b="1" i="0" baseline="0">
                <a:solidFill>
                  <a:schemeClr val="tx2"/>
                </a:solidFill>
                <a:latin typeface="Open Sans" charset="0"/>
                <a:ea typeface="Open Sans" charset="0"/>
                <a:cs typeface="Open Sans" charset="0"/>
              </a:defRPr>
            </a:lvl5pPr>
          </a:lstStyle>
          <a:p>
            <a:pPr lvl="0"/>
            <a:r>
              <a:rPr lang="en-US" dirty="0"/>
              <a:t>Content here (Open Sans Bold, 24 pt.)</a:t>
            </a:r>
          </a:p>
          <a:p>
            <a:pPr lvl="1"/>
            <a:r>
              <a:rPr lang="en-US" dirty="0"/>
              <a:t>Second level (Open Sans Bold, 20)</a:t>
            </a:r>
          </a:p>
          <a:p>
            <a:pPr lvl="2"/>
            <a:r>
              <a:rPr lang="en-US" dirty="0"/>
              <a:t>Third level (Open Sans Bold, 18)</a:t>
            </a:r>
          </a:p>
          <a:p>
            <a:pPr lvl="3"/>
            <a:r>
              <a:rPr lang="en-US" dirty="0"/>
              <a:t>Fourth level (Open Sans Bold, 16)</a:t>
            </a:r>
          </a:p>
          <a:p>
            <a:pPr lvl="4"/>
            <a:r>
              <a:rPr lang="en-US" dirty="0"/>
              <a:t>Fifth level (Open Sans Bold, 14)</a:t>
            </a:r>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8085" y="4675530"/>
            <a:ext cx="2539991" cy="172311"/>
          </a:xfrm>
          <a:prstGeom prst="rect">
            <a:avLst/>
          </a:prstGeom>
        </p:spPr>
      </p:pic>
      <p:sp>
        <p:nvSpPr>
          <p:cNvPr id="2" name="Title 1"/>
          <p:cNvSpPr>
            <a:spLocks noGrp="1"/>
          </p:cNvSpPr>
          <p:nvPr>
            <p:ph type="title" hasCustomPrompt="1"/>
          </p:nvPr>
        </p:nvSpPr>
        <p:spPr>
          <a:xfrm>
            <a:off x="460375" y="369733"/>
            <a:ext cx="8184662" cy="993775"/>
          </a:xfrm>
          <a:prstGeom prst="rect">
            <a:avLst/>
          </a:prstGeom>
        </p:spPr>
        <p:txBody>
          <a:bodyPr anchor="b"/>
          <a:lstStyle>
            <a:lvl1pPr algn="l">
              <a:defRPr sz="3000" b="1" i="0">
                <a:latin typeface="Encode Sans Normal Black" charset="0"/>
                <a:ea typeface="Encode Sans Normal Black" charset="0"/>
                <a:cs typeface="Encode Sans Normal Black" charset="0"/>
              </a:defRPr>
            </a:lvl1pPr>
          </a:lstStyle>
          <a:p>
            <a:pPr lvl="0"/>
            <a:r>
              <a:rPr lang="en-US" dirty="0"/>
              <a:t>HEADER HERE </a:t>
            </a:r>
            <a:br>
              <a:rPr lang="en-US" dirty="0"/>
            </a:br>
            <a:r>
              <a:rPr lang="en-US" dirty="0"/>
              <a:t>(ENCODE NORMAL BLACK, 30 PT.)</a:t>
            </a:r>
          </a:p>
        </p:txBody>
      </p:sp>
    </p:spTree>
    <p:extLst>
      <p:ext uri="{BB962C8B-B14F-4D97-AF65-F5344CB8AC3E}">
        <p14:creationId xmlns:p14="http://schemas.microsoft.com/office/powerpoint/2010/main" val="1450220414"/>
      </p:ext>
    </p:extLst>
  </p:cSld>
  <p:clrMapOvr>
    <a:masterClrMapping/>
  </p:clrMapOvr>
  <mc:AlternateContent xmlns:mc="http://schemas.openxmlformats.org/markup-compatibility/2006" xmlns:p14="http://schemas.microsoft.com/office/powerpoint/2010/main">
    <mc:Choice Requires="p14">
      <p:transition p14:dur="250" advClick="0" advTm="0">
        <p:fade/>
        <p:sndAc>
          <p:stSnd>
            <p:snd r:embed="rId1" name="breeze.wav"/>
          </p:stSnd>
        </p:sndAc>
      </p:transition>
    </mc:Choice>
    <mc:Fallback xmlns="">
      <p:transition advClick="0" advTm="0">
        <p:fade/>
        <p:sndAc>
          <p:stSnd>
            <p:snd r:embed="rId5" name="breeze.wav"/>
          </p:stSnd>
        </p:sndAc>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ader + Graphic">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a:stretch>
            <a:fillRect/>
          </a:stretch>
        </p:blipFill>
        <p:spPr>
          <a:xfrm>
            <a:off x="549031" y="1363508"/>
            <a:ext cx="1103781" cy="96362"/>
          </a:xfrm>
          <a:prstGeom prst="rect">
            <a:avLst/>
          </a:prstGeom>
        </p:spPr>
      </p:pic>
      <p:sp>
        <p:nvSpPr>
          <p:cNvPr id="9" name="Chart Placeholder 11"/>
          <p:cNvSpPr>
            <a:spLocks noGrp="1"/>
          </p:cNvSpPr>
          <p:nvPr>
            <p:ph type="chart" sz="quarter" idx="12" hasCustomPrompt="1"/>
          </p:nvPr>
        </p:nvSpPr>
        <p:spPr>
          <a:xfrm>
            <a:off x="447923" y="1724977"/>
            <a:ext cx="8184662" cy="2961163"/>
          </a:xfrm>
          <a:prstGeom prst="rect">
            <a:avLst/>
          </a:prstGeom>
        </p:spPr>
        <p:txBody>
          <a:bodyPr>
            <a:normAutofit/>
          </a:bodyPr>
          <a:lstStyle>
            <a:lvl1pPr marL="0" indent="0">
              <a:buNone/>
              <a:defRPr sz="2400" b="0" i="1" baseline="0">
                <a:solidFill>
                  <a:schemeClr val="tx1"/>
                </a:solidFill>
                <a:latin typeface="Open Sans Light"/>
                <a:cs typeface="Open Sans Light"/>
              </a:defRPr>
            </a:lvl1pPr>
          </a:lstStyle>
          <a:p>
            <a:r>
              <a:rPr lang="en-US" dirty="0"/>
              <a:t>Graphics can go here – </a:t>
            </a:r>
            <a:br>
              <a:rPr lang="en-US" dirty="0"/>
            </a:br>
            <a:r>
              <a:rPr lang="en-US" dirty="0"/>
              <a:t>replace this box with your image or chart</a:t>
            </a:r>
          </a:p>
        </p:txBody>
      </p:sp>
      <p:pic>
        <p:nvPicPr>
          <p:cNvPr id="15" name="Picture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8085" y="4675530"/>
            <a:ext cx="2539991" cy="172311"/>
          </a:xfrm>
          <a:prstGeom prst="rect">
            <a:avLst/>
          </a:prstGeom>
        </p:spPr>
      </p:pic>
      <p:sp>
        <p:nvSpPr>
          <p:cNvPr id="2" name="Title 1"/>
          <p:cNvSpPr>
            <a:spLocks noGrp="1"/>
          </p:cNvSpPr>
          <p:nvPr>
            <p:ph type="title" hasCustomPrompt="1"/>
          </p:nvPr>
        </p:nvSpPr>
        <p:spPr>
          <a:xfrm>
            <a:off x="460375" y="369733"/>
            <a:ext cx="8172210" cy="993775"/>
          </a:xfrm>
          <a:prstGeom prst="rect">
            <a:avLst/>
          </a:prstGeom>
        </p:spPr>
        <p:txBody>
          <a:bodyPr/>
          <a:lstStyle>
            <a:lvl1pPr algn="l">
              <a:defRPr sz="3000" b="1" i="0">
                <a:latin typeface="Encode Sans Normal Black" charset="0"/>
                <a:ea typeface="Encode Sans Normal Black" charset="0"/>
                <a:cs typeface="Encode Sans Normal Black" charset="0"/>
              </a:defRPr>
            </a:lvl1pPr>
          </a:lstStyle>
          <a:p>
            <a:pPr lvl="0"/>
            <a:r>
              <a:rPr lang="en-US" dirty="0"/>
              <a:t>HEADER HERE </a:t>
            </a:r>
            <a:br>
              <a:rPr lang="en-US" dirty="0"/>
            </a:br>
            <a:r>
              <a:rPr lang="en-US" dirty="0"/>
              <a:t>(ENCODE NORMAL BLACK, 30 PT.)</a:t>
            </a:r>
          </a:p>
        </p:txBody>
      </p:sp>
    </p:spTree>
    <p:extLst>
      <p:ext uri="{BB962C8B-B14F-4D97-AF65-F5344CB8AC3E}">
        <p14:creationId xmlns:p14="http://schemas.microsoft.com/office/powerpoint/2010/main" val="2489552486"/>
      </p:ext>
    </p:extLst>
  </p:cSld>
  <p:clrMapOvr>
    <a:masterClrMapping/>
  </p:clrMapOvr>
  <mc:AlternateContent xmlns:mc="http://schemas.openxmlformats.org/markup-compatibility/2006" xmlns:p14="http://schemas.microsoft.com/office/powerpoint/2010/main">
    <mc:Choice Requires="p14">
      <p:transition p14:dur="250" advClick="0" advTm="0">
        <p:fade/>
        <p:sndAc>
          <p:stSnd>
            <p:snd r:embed="rId1" name="breeze.wav"/>
          </p:stSnd>
        </p:sndAc>
      </p:transition>
    </mc:Choice>
    <mc:Fallback xmlns="">
      <p:transition advClick="0" advTm="0">
        <p:fade/>
        <p:sndAc>
          <p:stSnd>
            <p:snd r:embed="rId5" name="breeze.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1" name="Picture 10" descr="UW_W Logo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306510"/>
            <a:ext cx="1371600" cy="923544"/>
          </a:xfrm>
          <a:prstGeom prst="rect">
            <a:avLst/>
          </a:prstGeom>
        </p:spPr>
      </p:pic>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9461" y="3426449"/>
            <a:ext cx="1597439" cy="139700"/>
          </a:xfrm>
          <a:prstGeom prst="rect">
            <a:avLst/>
          </a:prstGeom>
        </p:spPr>
      </p:pic>
      <p:pic>
        <p:nvPicPr>
          <p:cNvPr id="6" name="Picture 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68081" y="4675530"/>
            <a:ext cx="2540000" cy="172311"/>
          </a:xfrm>
          <a:prstGeom prst="rect">
            <a:avLst/>
          </a:prstGeom>
        </p:spPr>
      </p:pic>
      <p:sp>
        <p:nvSpPr>
          <p:cNvPr id="2" name="Title 1"/>
          <p:cNvSpPr>
            <a:spLocks noGrp="1"/>
          </p:cNvSpPr>
          <p:nvPr>
            <p:ph type="title" hasCustomPrompt="1"/>
          </p:nvPr>
        </p:nvSpPr>
        <p:spPr>
          <a:xfrm>
            <a:off x="460375" y="644993"/>
            <a:ext cx="6972300" cy="2641756"/>
          </a:xfrm>
          <a:prstGeom prst="rect">
            <a:avLst/>
          </a:prstGeom>
        </p:spPr>
        <p:txBody>
          <a:bodyPr anchor="b"/>
          <a:lstStyle>
            <a:lvl1pPr algn="l">
              <a:defRPr sz="5000" b="1" i="0">
                <a:latin typeface="Encode Sans Normal Black" charset="0"/>
                <a:ea typeface="Encode Sans Normal Black" charset="0"/>
                <a:cs typeface="Encode Sans Normal Black" charset="0"/>
              </a:defRPr>
            </a:lvl1pPr>
          </a:lstStyle>
          <a:p>
            <a:pPr lvl="0"/>
            <a:r>
              <a:rPr lang="en-US" dirty="0"/>
              <a:t>TITLE HERE</a:t>
            </a:r>
            <a:br>
              <a:rPr lang="en-US" dirty="0"/>
            </a:br>
            <a:r>
              <a:rPr lang="en-US" dirty="0"/>
              <a:t>ENCODE NORMAL</a:t>
            </a:r>
            <a:br>
              <a:rPr lang="en-US" dirty="0"/>
            </a:br>
            <a:r>
              <a:rPr lang="en-US" dirty="0"/>
              <a:t>BLACK, 50 PT. </a:t>
            </a:r>
          </a:p>
        </p:txBody>
      </p:sp>
    </p:spTree>
    <p:extLst>
      <p:ext uri="{BB962C8B-B14F-4D97-AF65-F5344CB8AC3E}">
        <p14:creationId xmlns:p14="http://schemas.microsoft.com/office/powerpoint/2010/main" val="2067183187"/>
      </p:ext>
    </p:extLst>
  </p:cSld>
  <p:clrMapOvr>
    <a:masterClrMapping/>
  </p:clrMapOvr>
  <mc:AlternateContent xmlns:mc="http://schemas.openxmlformats.org/markup-compatibility/2006" xmlns:p14="http://schemas.microsoft.com/office/powerpoint/2010/main">
    <mc:Choice Requires="p14">
      <p:transition p14:dur="250" advClick="0" advTm="0">
        <p:fade/>
        <p:sndAc>
          <p:stSnd>
            <p:snd r:embed="rId1" name="breeze.wav"/>
          </p:stSnd>
        </p:sndAc>
      </p:transition>
    </mc:Choice>
    <mc:Fallback xmlns="">
      <p:transition advClick="0" advTm="0">
        <p:fade/>
        <p:sndAc>
          <p:stSnd>
            <p:snd r:embed="rId6" name="breeze.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sp>
        <p:nvSpPr>
          <p:cNvPr id="11" name="Text Placeholder 9"/>
          <p:cNvSpPr>
            <a:spLocks noGrp="1"/>
          </p:cNvSpPr>
          <p:nvPr>
            <p:ph type="body" sz="quarter" idx="11" hasCustomPrompt="1"/>
          </p:nvPr>
        </p:nvSpPr>
        <p:spPr>
          <a:xfrm>
            <a:off x="447923" y="2320239"/>
            <a:ext cx="8197114" cy="2251761"/>
          </a:xfrm>
          <a:prstGeom prst="rect">
            <a:avLst/>
          </a:prstGeom>
        </p:spPr>
        <p:txBody>
          <a:bodyPr/>
          <a:lstStyle>
            <a:lvl1pPr marL="342900" indent="-342900">
              <a:buFont typeface="Lucida Grande"/>
              <a:buChar char="&gt;"/>
              <a:defRPr sz="2400" b="1" i="0" baseline="0">
                <a:solidFill>
                  <a:schemeClr val="tx2"/>
                </a:solidFill>
                <a:latin typeface="Open Sans" charset="0"/>
                <a:ea typeface="Open Sans" charset="0"/>
                <a:cs typeface="Open Sans" charset="0"/>
              </a:defRPr>
            </a:lvl1pPr>
            <a:lvl2pPr>
              <a:defRPr sz="2000" b="1" i="0" baseline="0">
                <a:solidFill>
                  <a:schemeClr val="tx2"/>
                </a:solidFill>
                <a:latin typeface="Open Sans" charset="0"/>
                <a:ea typeface="Open Sans" charset="0"/>
                <a:cs typeface="Open Sans" charset="0"/>
              </a:defRPr>
            </a:lvl2pPr>
            <a:lvl3pPr marL="1143000" indent="-228600">
              <a:buSzPct val="100000"/>
              <a:buFont typeface="Lucida Grande"/>
              <a:buChar char="&gt;"/>
              <a:defRPr sz="1800" b="1" i="0" baseline="0">
                <a:solidFill>
                  <a:schemeClr val="tx2"/>
                </a:solidFill>
                <a:latin typeface="Open Sans" charset="0"/>
                <a:ea typeface="Open Sans" charset="0"/>
                <a:cs typeface="Open Sans" charset="0"/>
              </a:defRPr>
            </a:lvl3pPr>
            <a:lvl4pPr>
              <a:defRPr sz="1600" b="1" i="0" baseline="0">
                <a:solidFill>
                  <a:schemeClr val="tx2"/>
                </a:solidFill>
                <a:latin typeface="Open Sans" charset="0"/>
                <a:ea typeface="Open Sans" charset="0"/>
                <a:cs typeface="Open Sans" charset="0"/>
              </a:defRPr>
            </a:lvl4pPr>
            <a:lvl5pPr marL="2057400" indent="-228600">
              <a:buFont typeface="Lucida Grande"/>
              <a:buChar char="&gt;"/>
              <a:defRPr sz="1400" b="1" i="0" baseline="0">
                <a:solidFill>
                  <a:schemeClr val="tx2"/>
                </a:solidFill>
                <a:latin typeface="Open Sans" charset="0"/>
                <a:ea typeface="Open Sans" charset="0"/>
                <a:cs typeface="Open Sans" charset="0"/>
              </a:defRPr>
            </a:lvl5pPr>
          </a:lstStyle>
          <a:p>
            <a:pPr lvl="0"/>
            <a:r>
              <a:rPr lang="en-US" dirty="0"/>
              <a:t>Content here (Open Sans Bold, 24 pt.)</a:t>
            </a:r>
          </a:p>
          <a:p>
            <a:pPr lvl="1"/>
            <a:r>
              <a:rPr lang="en-US" dirty="0"/>
              <a:t>Second level (Open Sans Bold, 20)</a:t>
            </a:r>
          </a:p>
          <a:p>
            <a:pPr lvl="2"/>
            <a:r>
              <a:rPr lang="en-US" dirty="0"/>
              <a:t>Third level (Open Sans Bold, 18)</a:t>
            </a:r>
          </a:p>
          <a:p>
            <a:pPr lvl="3"/>
            <a:r>
              <a:rPr lang="en-US" dirty="0"/>
              <a:t>Fourth level (Open Sans Bold, 16)</a:t>
            </a:r>
          </a:p>
          <a:p>
            <a:pPr lvl="4"/>
            <a:r>
              <a:rPr lang="en-US" dirty="0"/>
              <a:t>Fifth level (Open Sans Bold, 14)</a:t>
            </a:r>
          </a:p>
        </p:txBody>
      </p:sp>
      <p:sp>
        <p:nvSpPr>
          <p:cNvPr id="12" name="Text Placeholder 5"/>
          <p:cNvSpPr>
            <a:spLocks noGrp="1"/>
          </p:cNvSpPr>
          <p:nvPr>
            <p:ph type="body" sz="quarter" idx="12" hasCustomPrompt="1"/>
          </p:nvPr>
        </p:nvSpPr>
        <p:spPr>
          <a:xfrm>
            <a:off x="460375" y="1730667"/>
            <a:ext cx="8184662" cy="411171"/>
          </a:xfrm>
          <a:prstGeom prst="rect">
            <a:avLst/>
          </a:prstGeom>
        </p:spPr>
        <p:txBody>
          <a:bodyPr>
            <a:noAutofit/>
          </a:bodyPr>
          <a:lstStyle>
            <a:lvl1pPr marL="0" indent="0">
              <a:lnSpc>
                <a:spcPct val="90000"/>
              </a:lnSpc>
              <a:buNone/>
              <a:defRPr sz="2400" b="0" i="0" baseline="0">
                <a:solidFill>
                  <a:schemeClr val="tx1"/>
                </a:solidFill>
                <a:latin typeface="Uni Sans" charset="0"/>
                <a:ea typeface="Uni Sans" charset="0"/>
                <a:cs typeface="Uni Sans" charset="0"/>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(UNI SANS REGULAR, 24 PT.)</a:t>
            </a: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5874" y="1363508"/>
            <a:ext cx="1090095" cy="96362"/>
          </a:xfrm>
          <a:prstGeom prst="rect">
            <a:avLst/>
          </a:prstGeom>
        </p:spPr>
      </p:pic>
      <p:pic>
        <p:nvPicPr>
          <p:cNvPr id="15" name="Picture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8081" y="4675530"/>
            <a:ext cx="2540000" cy="172311"/>
          </a:xfrm>
          <a:prstGeom prst="rect">
            <a:avLst/>
          </a:prstGeom>
        </p:spPr>
      </p:pic>
      <p:sp>
        <p:nvSpPr>
          <p:cNvPr id="2" name="Title 1"/>
          <p:cNvSpPr>
            <a:spLocks noGrp="1"/>
          </p:cNvSpPr>
          <p:nvPr>
            <p:ph type="title" hasCustomPrompt="1"/>
          </p:nvPr>
        </p:nvSpPr>
        <p:spPr>
          <a:xfrm>
            <a:off x="460375" y="369733"/>
            <a:ext cx="8184662" cy="993775"/>
          </a:xfrm>
          <a:prstGeom prst="rect">
            <a:avLst/>
          </a:prstGeom>
        </p:spPr>
        <p:txBody>
          <a:bodyPr anchor="b"/>
          <a:lstStyle>
            <a:lvl1pPr algn="l">
              <a:defRPr sz="3000" b="1" i="0">
                <a:solidFill>
                  <a:schemeClr val="tx2"/>
                </a:solidFill>
                <a:latin typeface="Encode Sans Normal Black" charset="0"/>
                <a:ea typeface="Encode Sans Normal Black" charset="0"/>
                <a:cs typeface="Encode Sans Normal Black" charset="0"/>
              </a:defRPr>
            </a:lvl1pPr>
          </a:lstStyle>
          <a:p>
            <a:pPr lvl="0"/>
            <a:r>
              <a:rPr lang="en-US" dirty="0"/>
              <a:t>HEADER HERE </a:t>
            </a:r>
            <a:br>
              <a:rPr lang="en-US" dirty="0"/>
            </a:br>
            <a:r>
              <a:rPr lang="en-US" dirty="0"/>
              <a:t>(ENCODE NORMAL BLACK, 30 PT.)</a:t>
            </a:r>
          </a:p>
        </p:txBody>
      </p:sp>
    </p:spTree>
    <p:extLst>
      <p:ext uri="{BB962C8B-B14F-4D97-AF65-F5344CB8AC3E}">
        <p14:creationId xmlns:p14="http://schemas.microsoft.com/office/powerpoint/2010/main" val="2769240561"/>
      </p:ext>
    </p:extLst>
  </p:cSld>
  <p:clrMapOvr>
    <a:masterClrMapping/>
  </p:clrMapOvr>
  <mc:AlternateContent xmlns:mc="http://schemas.openxmlformats.org/markup-compatibility/2006" xmlns:p14="http://schemas.microsoft.com/office/powerpoint/2010/main">
    <mc:Choice Requires="p14">
      <p:transition p14:dur="250" advClick="0" advTm="0">
        <p:fade/>
        <p:sndAc>
          <p:stSnd>
            <p:snd r:embed="rId1" name="breeze.wav"/>
          </p:stSnd>
        </p:sndAc>
      </p:transition>
    </mc:Choice>
    <mc:Fallback xmlns="">
      <p:transition advClick="0" advTm="0">
        <p:fade/>
        <p:sndAc>
          <p:stSnd>
            <p:snd r:embed="rId5" name="breeze.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er + Content">
    <p:spTree>
      <p:nvGrpSpPr>
        <p:cNvPr id="1" name=""/>
        <p:cNvGrpSpPr/>
        <p:nvPr/>
      </p:nvGrpSpPr>
      <p:grpSpPr>
        <a:xfrm>
          <a:off x="0" y="0"/>
          <a:ext cx="0" cy="0"/>
          <a:chOff x="0" y="0"/>
          <a:chExt cx="0" cy="0"/>
        </a:xfrm>
      </p:grpSpPr>
      <p:sp>
        <p:nvSpPr>
          <p:cNvPr id="9" name="Text Placeholder 9"/>
          <p:cNvSpPr>
            <a:spLocks noGrp="1"/>
          </p:cNvSpPr>
          <p:nvPr>
            <p:ph type="body" sz="quarter" idx="11" hasCustomPrompt="1"/>
          </p:nvPr>
        </p:nvSpPr>
        <p:spPr>
          <a:xfrm>
            <a:off x="447923" y="1730667"/>
            <a:ext cx="8197114" cy="2365901"/>
          </a:xfrm>
          <a:prstGeom prst="rect">
            <a:avLst/>
          </a:prstGeom>
        </p:spPr>
        <p:txBody>
          <a:bodyPr/>
          <a:lstStyle>
            <a:lvl1pPr marL="342900" indent="-342900">
              <a:buFont typeface="Lucida Grande"/>
              <a:buChar char="&gt;"/>
              <a:defRPr sz="2400" b="1" i="0" baseline="0">
                <a:solidFill>
                  <a:schemeClr val="tx2"/>
                </a:solidFill>
                <a:latin typeface="Open Sans" charset="0"/>
                <a:ea typeface="Open Sans" charset="0"/>
                <a:cs typeface="Open Sans" charset="0"/>
              </a:defRPr>
            </a:lvl1pPr>
            <a:lvl2pPr>
              <a:defRPr sz="2000" b="1" i="0" baseline="0">
                <a:solidFill>
                  <a:schemeClr val="tx2"/>
                </a:solidFill>
                <a:latin typeface="Open Sans" charset="0"/>
                <a:ea typeface="Open Sans" charset="0"/>
                <a:cs typeface="Open Sans" charset="0"/>
              </a:defRPr>
            </a:lvl2pPr>
            <a:lvl3pPr marL="1143000" indent="-228600">
              <a:buSzPct val="100000"/>
              <a:buFont typeface="Lucida Grande"/>
              <a:buChar char="&gt;"/>
              <a:defRPr sz="1800" b="1" i="0" baseline="0">
                <a:solidFill>
                  <a:schemeClr val="tx2"/>
                </a:solidFill>
                <a:latin typeface="Open Sans" charset="0"/>
                <a:ea typeface="Open Sans" charset="0"/>
                <a:cs typeface="Open Sans" charset="0"/>
              </a:defRPr>
            </a:lvl3pPr>
            <a:lvl4pPr>
              <a:defRPr sz="1600" b="1" i="0" baseline="0">
                <a:solidFill>
                  <a:schemeClr val="tx2"/>
                </a:solidFill>
                <a:latin typeface="Open Sans" charset="0"/>
                <a:ea typeface="Open Sans" charset="0"/>
                <a:cs typeface="Open Sans" charset="0"/>
              </a:defRPr>
            </a:lvl4pPr>
            <a:lvl5pPr marL="2057400" indent="-228600">
              <a:buFont typeface="Lucida Grande"/>
              <a:buChar char="&gt;"/>
              <a:defRPr sz="1400" b="1" i="0" baseline="0">
                <a:solidFill>
                  <a:schemeClr val="tx2"/>
                </a:solidFill>
                <a:latin typeface="Open Sans" charset="0"/>
                <a:ea typeface="Open Sans" charset="0"/>
                <a:cs typeface="Open Sans" charset="0"/>
              </a:defRPr>
            </a:lvl5pPr>
          </a:lstStyle>
          <a:p>
            <a:pPr lvl="0"/>
            <a:r>
              <a:rPr lang="en-US" dirty="0"/>
              <a:t>Content here (Open Sans Bold, 24 pt.)</a:t>
            </a:r>
          </a:p>
          <a:p>
            <a:pPr lvl="1"/>
            <a:r>
              <a:rPr lang="en-US" dirty="0"/>
              <a:t>Second level (Open Sans Bold, 20)</a:t>
            </a:r>
          </a:p>
          <a:p>
            <a:pPr lvl="2"/>
            <a:r>
              <a:rPr lang="en-US" dirty="0"/>
              <a:t>Third level (Open Sans Bold, 18)</a:t>
            </a:r>
          </a:p>
          <a:p>
            <a:pPr lvl="3"/>
            <a:r>
              <a:rPr lang="en-US" dirty="0"/>
              <a:t>Fourth level (Open Sans Bold, 16)</a:t>
            </a:r>
          </a:p>
          <a:p>
            <a:pPr lvl="4"/>
            <a:r>
              <a:rPr lang="en-US" dirty="0"/>
              <a:t>Fifth level (Open Sans Bold, 14)</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5874" y="1363508"/>
            <a:ext cx="1090095" cy="96362"/>
          </a:xfrm>
          <a:prstGeom prst="rect">
            <a:avLst/>
          </a:prstGeom>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8081" y="4675530"/>
            <a:ext cx="2540000" cy="172311"/>
          </a:xfrm>
          <a:prstGeom prst="rect">
            <a:avLst/>
          </a:prstGeom>
        </p:spPr>
      </p:pic>
      <p:sp>
        <p:nvSpPr>
          <p:cNvPr id="2" name="Title 1"/>
          <p:cNvSpPr>
            <a:spLocks noGrp="1"/>
          </p:cNvSpPr>
          <p:nvPr>
            <p:ph type="title" hasCustomPrompt="1"/>
          </p:nvPr>
        </p:nvSpPr>
        <p:spPr>
          <a:xfrm>
            <a:off x="460375" y="369733"/>
            <a:ext cx="8184662" cy="993775"/>
          </a:xfrm>
          <a:prstGeom prst="rect">
            <a:avLst/>
          </a:prstGeom>
        </p:spPr>
        <p:txBody>
          <a:bodyPr anchor="b"/>
          <a:lstStyle>
            <a:lvl1pPr algn="l">
              <a:defRPr sz="3000" b="1" i="0">
                <a:solidFill>
                  <a:schemeClr val="tx2"/>
                </a:solidFill>
                <a:latin typeface="Encode Sans Normal Black" charset="0"/>
                <a:ea typeface="Encode Sans Normal Black" charset="0"/>
                <a:cs typeface="Encode Sans Normal Black" charset="0"/>
              </a:defRPr>
            </a:lvl1pPr>
          </a:lstStyle>
          <a:p>
            <a:pPr lvl="0"/>
            <a:r>
              <a:rPr lang="en-US" dirty="0"/>
              <a:t>HEADER HERE </a:t>
            </a:r>
            <a:br>
              <a:rPr lang="en-US" dirty="0"/>
            </a:br>
            <a:r>
              <a:rPr lang="en-US" dirty="0"/>
              <a:t>(ENCODE NORMAL BLACK, 30 PT.)</a:t>
            </a:r>
          </a:p>
        </p:txBody>
      </p:sp>
    </p:spTree>
    <p:extLst>
      <p:ext uri="{BB962C8B-B14F-4D97-AF65-F5344CB8AC3E}">
        <p14:creationId xmlns:p14="http://schemas.microsoft.com/office/powerpoint/2010/main" val="3236337975"/>
      </p:ext>
    </p:extLst>
  </p:cSld>
  <p:clrMapOvr>
    <a:masterClrMapping/>
  </p:clrMapOvr>
  <mc:AlternateContent xmlns:mc="http://schemas.openxmlformats.org/markup-compatibility/2006" xmlns:p14="http://schemas.microsoft.com/office/powerpoint/2010/main">
    <mc:Choice Requires="p14">
      <p:transition p14:dur="250" advClick="0" advTm="0">
        <p:fade/>
        <p:sndAc>
          <p:stSnd>
            <p:snd r:embed="rId1" name="breeze.wav"/>
          </p:stSnd>
        </p:sndAc>
      </p:transition>
    </mc:Choice>
    <mc:Fallback xmlns="">
      <p:transition advClick="0" advTm="0">
        <p:fade/>
        <p:sndAc>
          <p:stSnd>
            <p:snd r:embed="rId5" name="breeze.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er + Graphic">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8081" y="4675530"/>
            <a:ext cx="2540000" cy="172311"/>
          </a:xfrm>
          <a:prstGeom prst="rect">
            <a:avLst/>
          </a:prstGeom>
        </p:spPr>
      </p:pic>
      <p:sp>
        <p:nvSpPr>
          <p:cNvPr id="7" name="Chart Placeholder 11"/>
          <p:cNvSpPr>
            <a:spLocks noGrp="1"/>
          </p:cNvSpPr>
          <p:nvPr>
            <p:ph type="chart" sz="quarter" idx="12" hasCustomPrompt="1"/>
          </p:nvPr>
        </p:nvSpPr>
        <p:spPr>
          <a:xfrm>
            <a:off x="447923" y="1724977"/>
            <a:ext cx="8184662" cy="2828169"/>
          </a:xfrm>
          <a:prstGeom prst="rect">
            <a:avLst/>
          </a:prstGeom>
        </p:spPr>
        <p:txBody>
          <a:bodyPr>
            <a:normAutofit/>
          </a:bodyPr>
          <a:lstStyle>
            <a:lvl1pPr marL="0" indent="0">
              <a:buNone/>
              <a:defRPr sz="2400" b="0" i="1" baseline="0">
                <a:solidFill>
                  <a:srgbClr val="FFFFFF"/>
                </a:solidFill>
                <a:latin typeface="Open Sans Light"/>
                <a:cs typeface="Open Sans Light"/>
              </a:defRPr>
            </a:lvl1pPr>
          </a:lstStyle>
          <a:p>
            <a:r>
              <a:rPr lang="en-US" dirty="0"/>
              <a:t>Graphics can go here – </a:t>
            </a:r>
            <a:br>
              <a:rPr lang="en-US" dirty="0"/>
            </a:br>
            <a:r>
              <a:rPr lang="en-US" dirty="0"/>
              <a:t>replace this box with your image or chart</a:t>
            </a: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55874" y="1363508"/>
            <a:ext cx="1090095" cy="96362"/>
          </a:xfrm>
          <a:prstGeom prst="rect">
            <a:avLst/>
          </a:prstGeom>
        </p:spPr>
      </p:pic>
      <p:sp>
        <p:nvSpPr>
          <p:cNvPr id="2" name="Title 1"/>
          <p:cNvSpPr>
            <a:spLocks noGrp="1"/>
          </p:cNvSpPr>
          <p:nvPr>
            <p:ph type="title" hasCustomPrompt="1"/>
          </p:nvPr>
        </p:nvSpPr>
        <p:spPr>
          <a:xfrm>
            <a:off x="460375" y="369733"/>
            <a:ext cx="8172210" cy="993775"/>
          </a:xfrm>
          <a:prstGeom prst="rect">
            <a:avLst/>
          </a:prstGeom>
        </p:spPr>
        <p:txBody>
          <a:bodyPr anchor="b"/>
          <a:lstStyle>
            <a:lvl1pPr algn="l">
              <a:defRPr sz="3000" b="1" i="0">
                <a:solidFill>
                  <a:schemeClr val="tx2"/>
                </a:solidFill>
                <a:latin typeface="Encode Sans Normal Black" charset="0"/>
                <a:ea typeface="Encode Sans Normal Black" charset="0"/>
                <a:cs typeface="Encode Sans Normal Black" charset="0"/>
              </a:defRPr>
            </a:lvl1pPr>
          </a:lstStyle>
          <a:p>
            <a:pPr lvl="0"/>
            <a:r>
              <a:rPr lang="en-US" dirty="0"/>
              <a:t>HEADER HERE </a:t>
            </a:r>
            <a:br>
              <a:rPr lang="en-US" dirty="0"/>
            </a:br>
            <a:r>
              <a:rPr lang="en-US" dirty="0"/>
              <a:t>(ENCODE NORMAL BLACK, 30 PT.)</a:t>
            </a:r>
          </a:p>
        </p:txBody>
      </p:sp>
    </p:spTree>
    <p:extLst>
      <p:ext uri="{BB962C8B-B14F-4D97-AF65-F5344CB8AC3E}">
        <p14:creationId xmlns:p14="http://schemas.microsoft.com/office/powerpoint/2010/main" val="3828560325"/>
      </p:ext>
    </p:extLst>
  </p:cSld>
  <p:clrMapOvr>
    <a:masterClrMapping/>
  </p:clrMapOvr>
  <mc:AlternateContent xmlns:mc="http://schemas.openxmlformats.org/markup-compatibility/2006" xmlns:p14="http://schemas.microsoft.com/office/powerpoint/2010/main">
    <mc:Choice Requires="p14">
      <p:transition p14:dur="250" advClick="0" advTm="0">
        <p:fade/>
        <p:sndAc>
          <p:stSnd>
            <p:snd r:embed="rId1" name="breeze.wav"/>
          </p:stSnd>
        </p:sndAc>
      </p:transition>
    </mc:Choice>
    <mc:Fallback xmlns="">
      <p:transition advClick="0" advTm="0">
        <p:fade/>
        <p:sndAc>
          <p:stSnd>
            <p:snd r:embed="rId5" name="breeze.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9461" y="3426449"/>
            <a:ext cx="1597439" cy="139700"/>
          </a:xfrm>
          <a:prstGeom prst="rect">
            <a:avLst/>
          </a:prstGeom>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8081" y="4599107"/>
            <a:ext cx="2416273" cy="212486"/>
          </a:xfrm>
          <a:prstGeom prst="rect">
            <a:avLst/>
          </a:prstGeom>
        </p:spPr>
      </p:pic>
      <p:pic>
        <p:nvPicPr>
          <p:cNvPr id="13" name="Picture 12" descr="W Logo_Purple_2685_HEX.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772400" y="348996"/>
            <a:ext cx="1371600" cy="923544"/>
          </a:xfrm>
          <a:prstGeom prst="rect">
            <a:avLst/>
          </a:prstGeom>
        </p:spPr>
      </p:pic>
      <p:sp>
        <p:nvSpPr>
          <p:cNvPr id="2" name="Title 1"/>
          <p:cNvSpPr>
            <a:spLocks noGrp="1"/>
          </p:cNvSpPr>
          <p:nvPr>
            <p:ph type="title" hasCustomPrompt="1"/>
          </p:nvPr>
        </p:nvSpPr>
        <p:spPr>
          <a:xfrm>
            <a:off x="460375" y="644993"/>
            <a:ext cx="6972300" cy="2641756"/>
          </a:xfrm>
          <a:prstGeom prst="rect">
            <a:avLst/>
          </a:prstGeom>
        </p:spPr>
        <p:txBody>
          <a:bodyPr anchor="b"/>
          <a:lstStyle>
            <a:lvl1pPr algn="l">
              <a:defRPr sz="5000" b="1" i="0">
                <a:latin typeface="Encode Sans Normal Black" charset="0"/>
                <a:ea typeface="Encode Sans Normal Black" charset="0"/>
                <a:cs typeface="Encode Sans Normal Black" charset="0"/>
              </a:defRPr>
            </a:lvl1pPr>
          </a:lstStyle>
          <a:p>
            <a:pPr lvl="0"/>
            <a:r>
              <a:rPr lang="en-US" dirty="0"/>
              <a:t>TITLE HERE</a:t>
            </a:r>
            <a:br>
              <a:rPr lang="en-US" dirty="0"/>
            </a:br>
            <a:r>
              <a:rPr lang="en-US" dirty="0"/>
              <a:t>ENCODE NORMAL</a:t>
            </a:r>
            <a:br>
              <a:rPr lang="en-US" dirty="0"/>
            </a:br>
            <a:r>
              <a:rPr lang="en-US" dirty="0"/>
              <a:t>BLACK, 50 PT. </a:t>
            </a:r>
          </a:p>
        </p:txBody>
      </p:sp>
    </p:spTree>
    <p:extLst>
      <p:ext uri="{BB962C8B-B14F-4D97-AF65-F5344CB8AC3E}">
        <p14:creationId xmlns:p14="http://schemas.microsoft.com/office/powerpoint/2010/main" val="2390259572"/>
      </p:ext>
    </p:extLst>
  </p:cSld>
  <p:clrMapOvr>
    <a:masterClrMapping/>
  </p:clrMapOvr>
  <mc:AlternateContent xmlns:mc="http://schemas.openxmlformats.org/markup-compatibility/2006" xmlns:p14="http://schemas.microsoft.com/office/powerpoint/2010/main">
    <mc:Choice Requires="p14">
      <p:transition p14:dur="250" advClick="0" advTm="0">
        <p:fade/>
        <p:sndAc>
          <p:stSnd>
            <p:snd r:embed="rId1" name="breeze.wav"/>
          </p:stSnd>
        </p:sndAc>
      </p:transition>
    </mc:Choice>
    <mc:Fallback xmlns="">
      <p:transition advClick="0" advTm="0">
        <p:fade/>
        <p:sndAc>
          <p:stSnd>
            <p:snd r:embed="rId6" name="breeze.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3" name="Picture 12" descr="W Logo_Purple_2685_HEX.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348996"/>
            <a:ext cx="1371600" cy="923544"/>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9461" y="3426449"/>
            <a:ext cx="1597439" cy="139700"/>
          </a:xfrm>
          <a:prstGeom prst="rect">
            <a:avLst/>
          </a:prstGeom>
        </p:spPr>
      </p:pic>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68085" y="4675530"/>
            <a:ext cx="2539991" cy="172311"/>
          </a:xfrm>
          <a:prstGeom prst="rect">
            <a:avLst/>
          </a:prstGeom>
        </p:spPr>
      </p:pic>
      <p:sp>
        <p:nvSpPr>
          <p:cNvPr id="2" name="Title 1"/>
          <p:cNvSpPr>
            <a:spLocks noGrp="1"/>
          </p:cNvSpPr>
          <p:nvPr>
            <p:ph type="title" hasCustomPrompt="1"/>
          </p:nvPr>
        </p:nvSpPr>
        <p:spPr>
          <a:xfrm>
            <a:off x="460375" y="644993"/>
            <a:ext cx="6972300" cy="2641756"/>
          </a:xfrm>
          <a:prstGeom prst="rect">
            <a:avLst/>
          </a:prstGeom>
        </p:spPr>
        <p:txBody>
          <a:bodyPr anchor="b"/>
          <a:lstStyle>
            <a:lvl1pPr algn="l">
              <a:defRPr b="1" i="0">
                <a:latin typeface="Encode Sans Normal Black" charset="0"/>
                <a:ea typeface="Encode Sans Normal Black" charset="0"/>
                <a:cs typeface="Encode Sans Normal Black" charset="0"/>
              </a:defRPr>
            </a:lvl1pPr>
          </a:lstStyle>
          <a:p>
            <a:pPr lvl="0"/>
            <a:r>
              <a:rPr lang="en-US" dirty="0"/>
              <a:t>TITLE HERE</a:t>
            </a:r>
            <a:br>
              <a:rPr lang="en-US" dirty="0"/>
            </a:br>
            <a:r>
              <a:rPr lang="en-US" dirty="0"/>
              <a:t>ENCODE NORMAL</a:t>
            </a:r>
            <a:br>
              <a:rPr lang="en-US" dirty="0"/>
            </a:br>
            <a:r>
              <a:rPr lang="en-US" dirty="0"/>
              <a:t>BLACK, 50 PT. </a:t>
            </a:r>
          </a:p>
        </p:txBody>
      </p:sp>
    </p:spTree>
    <p:extLst>
      <p:ext uri="{BB962C8B-B14F-4D97-AF65-F5344CB8AC3E}">
        <p14:creationId xmlns:p14="http://schemas.microsoft.com/office/powerpoint/2010/main" val="1071783031"/>
      </p:ext>
    </p:extLst>
  </p:cSld>
  <p:clrMapOvr>
    <a:masterClrMapping/>
  </p:clrMapOvr>
  <mc:AlternateContent xmlns:mc="http://schemas.openxmlformats.org/markup-compatibility/2006" xmlns:p14="http://schemas.microsoft.com/office/powerpoint/2010/main">
    <mc:Choice Requires="p14">
      <p:transition p14:dur="250" advClick="0" advTm="0">
        <p:fade/>
        <p:sndAc>
          <p:stSnd>
            <p:snd r:embed="rId1" name="breeze.wav"/>
          </p:stSnd>
        </p:sndAc>
      </p:transition>
    </mc:Choice>
    <mc:Fallback xmlns="">
      <p:transition advClick="0" advTm="0">
        <p:fade/>
        <p:sndAc>
          <p:stSnd>
            <p:snd r:embed="rId6" name="breeze.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Header + SubHeader + Content">
    <p:spTree>
      <p:nvGrpSpPr>
        <p:cNvPr id="1" name=""/>
        <p:cNvGrpSpPr/>
        <p:nvPr/>
      </p:nvGrpSpPr>
      <p:grpSpPr>
        <a:xfrm>
          <a:off x="0" y="0"/>
          <a:ext cx="0" cy="0"/>
          <a:chOff x="0" y="0"/>
          <a:chExt cx="0" cy="0"/>
        </a:xfrm>
      </p:grpSpPr>
      <p:sp>
        <p:nvSpPr>
          <p:cNvPr id="10" name="Text Placeholder 9"/>
          <p:cNvSpPr>
            <a:spLocks noGrp="1"/>
          </p:cNvSpPr>
          <p:nvPr>
            <p:ph type="body" sz="quarter" idx="11" hasCustomPrompt="1"/>
          </p:nvPr>
        </p:nvSpPr>
        <p:spPr>
          <a:xfrm>
            <a:off x="447923" y="2320239"/>
            <a:ext cx="8197114" cy="2251761"/>
          </a:xfrm>
          <a:prstGeom prst="rect">
            <a:avLst/>
          </a:prstGeom>
        </p:spPr>
        <p:txBody>
          <a:bodyPr/>
          <a:lstStyle>
            <a:lvl1pPr marL="342900" indent="-342900">
              <a:buFont typeface="Lucida Grande"/>
              <a:buChar char="&gt;"/>
              <a:defRPr sz="2400" b="1" i="0" baseline="0">
                <a:solidFill>
                  <a:schemeClr val="tx2"/>
                </a:solidFill>
                <a:latin typeface="Open Sans" charset="0"/>
                <a:ea typeface="Open Sans" charset="0"/>
                <a:cs typeface="Open Sans" charset="0"/>
              </a:defRPr>
            </a:lvl1pPr>
            <a:lvl2pPr>
              <a:defRPr sz="2000" b="1" i="0" baseline="0">
                <a:solidFill>
                  <a:schemeClr val="tx2"/>
                </a:solidFill>
                <a:latin typeface="Open Sans" charset="0"/>
                <a:ea typeface="Open Sans" charset="0"/>
                <a:cs typeface="Open Sans" charset="0"/>
              </a:defRPr>
            </a:lvl2pPr>
            <a:lvl3pPr marL="1143000" indent="-228600">
              <a:buSzPct val="100000"/>
              <a:buFont typeface="Lucida Grande"/>
              <a:buChar char="&gt;"/>
              <a:defRPr sz="1800" b="1" i="0" baseline="0">
                <a:solidFill>
                  <a:schemeClr val="tx2"/>
                </a:solidFill>
                <a:latin typeface="Open Sans" charset="0"/>
                <a:ea typeface="Open Sans" charset="0"/>
                <a:cs typeface="Open Sans" charset="0"/>
              </a:defRPr>
            </a:lvl3pPr>
            <a:lvl4pPr>
              <a:defRPr sz="1600" b="1" i="0" baseline="0">
                <a:solidFill>
                  <a:schemeClr val="tx2"/>
                </a:solidFill>
                <a:latin typeface="Open Sans" charset="0"/>
                <a:ea typeface="Open Sans" charset="0"/>
                <a:cs typeface="Open Sans" charset="0"/>
              </a:defRPr>
            </a:lvl4pPr>
            <a:lvl5pPr marL="2057400" indent="-228600">
              <a:buFont typeface="Lucida Grande"/>
              <a:buChar char="&gt;"/>
              <a:defRPr sz="1400" b="1" i="0" baseline="0">
                <a:solidFill>
                  <a:schemeClr val="tx2"/>
                </a:solidFill>
                <a:latin typeface="Open Sans" charset="0"/>
                <a:ea typeface="Open Sans" charset="0"/>
                <a:cs typeface="Open Sans" charset="0"/>
              </a:defRPr>
            </a:lvl5pPr>
          </a:lstStyle>
          <a:p>
            <a:pPr lvl="0"/>
            <a:r>
              <a:rPr lang="en-US" dirty="0"/>
              <a:t>Content here (Open Sans Bold, 24 pt.)</a:t>
            </a:r>
          </a:p>
          <a:p>
            <a:pPr lvl="1"/>
            <a:r>
              <a:rPr lang="en-US" dirty="0"/>
              <a:t>Second level (Open Sans Bold, 20)</a:t>
            </a:r>
          </a:p>
          <a:p>
            <a:pPr lvl="2"/>
            <a:r>
              <a:rPr lang="en-US" dirty="0"/>
              <a:t>Third level (Open Sans Bold, 18)</a:t>
            </a:r>
          </a:p>
          <a:p>
            <a:pPr lvl="3"/>
            <a:r>
              <a:rPr lang="en-US" dirty="0"/>
              <a:t>Fourth level (Open Sans Bold, 16)</a:t>
            </a:r>
          </a:p>
          <a:p>
            <a:pPr lvl="4"/>
            <a:r>
              <a:rPr lang="en-US" dirty="0"/>
              <a:t>Fifth level (Open Sans Bold, 14)</a:t>
            </a:r>
          </a:p>
        </p:txBody>
      </p:sp>
      <p:sp>
        <p:nvSpPr>
          <p:cNvPr id="11" name="Text Placeholder 5"/>
          <p:cNvSpPr>
            <a:spLocks noGrp="1"/>
          </p:cNvSpPr>
          <p:nvPr>
            <p:ph type="body" sz="quarter" idx="12" hasCustomPrompt="1"/>
          </p:nvPr>
        </p:nvSpPr>
        <p:spPr>
          <a:xfrm>
            <a:off x="460375" y="1730667"/>
            <a:ext cx="8184662" cy="411171"/>
          </a:xfrm>
          <a:prstGeom prst="rect">
            <a:avLst/>
          </a:prstGeom>
        </p:spPr>
        <p:txBody>
          <a:bodyPr>
            <a:noAutofit/>
          </a:bodyPr>
          <a:lstStyle>
            <a:lvl1pPr marL="0" indent="0">
              <a:lnSpc>
                <a:spcPct val="90000"/>
              </a:lnSpc>
              <a:buNone/>
              <a:defRPr sz="2400" b="0" i="0" baseline="0">
                <a:solidFill>
                  <a:schemeClr val="tx2"/>
                </a:solidFill>
                <a:latin typeface="Uni Sans" charset="0"/>
                <a:ea typeface="Uni Sans" charset="0"/>
                <a:cs typeface="Uni Sans" charset="0"/>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(UNI SANS REGULAR, 24 PT.)</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5874" y="1363508"/>
            <a:ext cx="1090095" cy="96362"/>
          </a:xfrm>
          <a:prstGeom prst="rect">
            <a:avLst/>
          </a:prstGeom>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8085" y="4675530"/>
            <a:ext cx="2539991" cy="172311"/>
          </a:xfrm>
          <a:prstGeom prst="rect">
            <a:avLst/>
          </a:prstGeom>
        </p:spPr>
      </p:pic>
      <p:sp>
        <p:nvSpPr>
          <p:cNvPr id="2" name="Title 1"/>
          <p:cNvSpPr>
            <a:spLocks noGrp="1"/>
          </p:cNvSpPr>
          <p:nvPr>
            <p:ph type="title" hasCustomPrompt="1"/>
          </p:nvPr>
        </p:nvSpPr>
        <p:spPr>
          <a:xfrm>
            <a:off x="460375" y="370622"/>
            <a:ext cx="8184662" cy="993775"/>
          </a:xfrm>
          <a:prstGeom prst="rect">
            <a:avLst/>
          </a:prstGeom>
        </p:spPr>
        <p:txBody>
          <a:bodyPr anchor="b"/>
          <a:lstStyle>
            <a:lvl1pPr algn="l">
              <a:defRPr sz="3000" b="1" i="0">
                <a:latin typeface="Encode Sans Normal Black" charset="0"/>
                <a:ea typeface="Encode Sans Normal Black" charset="0"/>
                <a:cs typeface="Encode Sans Normal Black" charset="0"/>
              </a:defRPr>
            </a:lvl1pPr>
          </a:lstStyle>
          <a:p>
            <a:pPr lvl="0"/>
            <a:r>
              <a:rPr lang="en-US" dirty="0"/>
              <a:t>HEADER HERE </a:t>
            </a:r>
            <a:br>
              <a:rPr lang="en-US" dirty="0"/>
            </a:br>
            <a:r>
              <a:rPr lang="en-US" dirty="0"/>
              <a:t>(ENCODE NORMAL BLACK, 30 PT.)</a:t>
            </a:r>
          </a:p>
        </p:txBody>
      </p:sp>
    </p:spTree>
    <p:extLst>
      <p:ext uri="{BB962C8B-B14F-4D97-AF65-F5344CB8AC3E}">
        <p14:creationId xmlns:p14="http://schemas.microsoft.com/office/powerpoint/2010/main" val="818143552"/>
      </p:ext>
    </p:extLst>
  </p:cSld>
  <p:clrMapOvr>
    <a:masterClrMapping/>
  </p:clrMapOvr>
  <mc:AlternateContent xmlns:mc="http://schemas.openxmlformats.org/markup-compatibility/2006" xmlns:p14="http://schemas.microsoft.com/office/powerpoint/2010/main">
    <mc:Choice Requires="p14">
      <p:transition p14:dur="250" advClick="0" advTm="0">
        <p:fade/>
        <p:sndAc>
          <p:stSnd>
            <p:snd r:embed="rId1" name="breeze.wav"/>
          </p:stSnd>
        </p:sndAc>
      </p:transition>
    </mc:Choice>
    <mc:Fallback xmlns="">
      <p:transition advClick="0" advTm="0">
        <p:fade/>
        <p:sndAc>
          <p:stSnd>
            <p:snd r:embed="rId5" name="breeze.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Header +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8085" y="4675530"/>
            <a:ext cx="2539991" cy="172311"/>
          </a:xfrm>
          <a:prstGeom prst="rect">
            <a:avLst/>
          </a:prstGeom>
        </p:spPr>
      </p:pic>
      <p:sp>
        <p:nvSpPr>
          <p:cNvPr id="10" name="Text Placeholder 9"/>
          <p:cNvSpPr>
            <a:spLocks noGrp="1"/>
          </p:cNvSpPr>
          <p:nvPr>
            <p:ph type="body" sz="quarter" idx="11" hasCustomPrompt="1"/>
          </p:nvPr>
        </p:nvSpPr>
        <p:spPr>
          <a:xfrm>
            <a:off x="447923" y="1730667"/>
            <a:ext cx="8197114" cy="2365901"/>
          </a:xfrm>
          <a:prstGeom prst="rect">
            <a:avLst/>
          </a:prstGeom>
        </p:spPr>
        <p:txBody>
          <a:bodyPr/>
          <a:lstStyle>
            <a:lvl1pPr marL="342900" indent="-342900">
              <a:buFont typeface="Lucida Grande"/>
              <a:buChar char="&gt;"/>
              <a:defRPr sz="2400" b="1" i="0" baseline="0">
                <a:solidFill>
                  <a:schemeClr val="tx2"/>
                </a:solidFill>
                <a:latin typeface="Open Sans" charset="0"/>
                <a:ea typeface="Open Sans" charset="0"/>
                <a:cs typeface="Open Sans" charset="0"/>
              </a:defRPr>
            </a:lvl1pPr>
            <a:lvl2pPr>
              <a:defRPr sz="2000" b="1" i="0" baseline="0">
                <a:solidFill>
                  <a:schemeClr val="tx2"/>
                </a:solidFill>
                <a:latin typeface="Open Sans" charset="0"/>
                <a:ea typeface="Open Sans" charset="0"/>
                <a:cs typeface="Open Sans" charset="0"/>
              </a:defRPr>
            </a:lvl2pPr>
            <a:lvl3pPr marL="1143000" indent="-228600">
              <a:buSzPct val="100000"/>
              <a:buFont typeface="Lucida Grande"/>
              <a:buChar char="&gt;"/>
              <a:defRPr sz="1800" b="1" i="0" baseline="0">
                <a:solidFill>
                  <a:schemeClr val="tx2"/>
                </a:solidFill>
                <a:latin typeface="Open Sans" charset="0"/>
                <a:ea typeface="Open Sans" charset="0"/>
                <a:cs typeface="Open Sans" charset="0"/>
              </a:defRPr>
            </a:lvl3pPr>
            <a:lvl4pPr>
              <a:defRPr sz="1600" b="1" i="0" baseline="0">
                <a:solidFill>
                  <a:schemeClr val="tx2"/>
                </a:solidFill>
                <a:latin typeface="Open Sans" charset="0"/>
                <a:ea typeface="Open Sans" charset="0"/>
                <a:cs typeface="Open Sans" charset="0"/>
              </a:defRPr>
            </a:lvl4pPr>
            <a:lvl5pPr marL="2057400" indent="-228600">
              <a:buFont typeface="Lucida Grande"/>
              <a:buChar char="&gt;"/>
              <a:defRPr sz="1400" b="1" i="0" baseline="0">
                <a:solidFill>
                  <a:schemeClr val="tx2"/>
                </a:solidFill>
                <a:latin typeface="Open Sans" charset="0"/>
                <a:ea typeface="Open Sans" charset="0"/>
                <a:cs typeface="Open Sans" charset="0"/>
              </a:defRPr>
            </a:lvl5pPr>
          </a:lstStyle>
          <a:p>
            <a:pPr lvl="0"/>
            <a:r>
              <a:rPr lang="en-US" dirty="0"/>
              <a:t>Content here (Open Sans Bold, 24 pt.)</a:t>
            </a:r>
          </a:p>
          <a:p>
            <a:pPr lvl="1"/>
            <a:r>
              <a:rPr lang="en-US" dirty="0"/>
              <a:t>Second level (Open Sans Bold, 20)</a:t>
            </a:r>
          </a:p>
          <a:p>
            <a:pPr lvl="2"/>
            <a:r>
              <a:rPr lang="en-US" dirty="0"/>
              <a:t>Third level (Open Sans Bold, 18)</a:t>
            </a:r>
          </a:p>
          <a:p>
            <a:pPr lvl="3"/>
            <a:r>
              <a:rPr lang="en-US" dirty="0"/>
              <a:t>Fourth level (Open Sans Bold, 16)</a:t>
            </a:r>
          </a:p>
          <a:p>
            <a:pPr lvl="4"/>
            <a:r>
              <a:rPr lang="en-US" dirty="0"/>
              <a:t>Fifth level (Open Sans Bold, 14)</a:t>
            </a: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55874" y="1363508"/>
            <a:ext cx="1090095" cy="96362"/>
          </a:xfrm>
          <a:prstGeom prst="rect">
            <a:avLst/>
          </a:prstGeom>
        </p:spPr>
      </p:pic>
      <p:sp>
        <p:nvSpPr>
          <p:cNvPr id="2" name="Title 1"/>
          <p:cNvSpPr>
            <a:spLocks noGrp="1"/>
          </p:cNvSpPr>
          <p:nvPr>
            <p:ph type="title" hasCustomPrompt="1"/>
          </p:nvPr>
        </p:nvSpPr>
        <p:spPr>
          <a:xfrm>
            <a:off x="447923" y="369733"/>
            <a:ext cx="8197114" cy="993775"/>
          </a:xfrm>
          <a:prstGeom prst="rect">
            <a:avLst/>
          </a:prstGeom>
        </p:spPr>
        <p:txBody>
          <a:bodyPr anchor="b"/>
          <a:lstStyle>
            <a:lvl1pPr algn="l">
              <a:defRPr sz="3000" b="1" i="0">
                <a:latin typeface="Encode Sans Normal Black" charset="0"/>
                <a:ea typeface="Encode Sans Normal Black" charset="0"/>
                <a:cs typeface="Encode Sans Normal Black" charset="0"/>
              </a:defRPr>
            </a:lvl1pPr>
          </a:lstStyle>
          <a:p>
            <a:pPr lvl="0"/>
            <a:r>
              <a:rPr lang="en-US" dirty="0"/>
              <a:t>HEADER HERE </a:t>
            </a:r>
            <a:br>
              <a:rPr lang="en-US" dirty="0"/>
            </a:br>
            <a:r>
              <a:rPr lang="en-US" dirty="0"/>
              <a:t>(ENCODE NORMAL BLACK, 30 PT.)</a:t>
            </a:r>
          </a:p>
        </p:txBody>
      </p:sp>
    </p:spTree>
    <p:extLst>
      <p:ext uri="{BB962C8B-B14F-4D97-AF65-F5344CB8AC3E}">
        <p14:creationId xmlns:p14="http://schemas.microsoft.com/office/powerpoint/2010/main" val="1785922270"/>
      </p:ext>
    </p:extLst>
  </p:cSld>
  <p:clrMapOvr>
    <a:masterClrMapping/>
  </p:clrMapOvr>
  <mc:AlternateContent xmlns:mc="http://schemas.openxmlformats.org/markup-compatibility/2006" xmlns:p14="http://schemas.microsoft.com/office/powerpoint/2010/main">
    <mc:Choice Requires="p14">
      <p:transition p14:dur="250" advClick="0" advTm="0">
        <p:fade/>
        <p:sndAc>
          <p:stSnd>
            <p:snd r:embed="rId1" name="breeze.wav"/>
          </p:stSnd>
        </p:sndAc>
      </p:transition>
    </mc:Choice>
    <mc:Fallback xmlns="">
      <p:transition advClick="0" advTm="0">
        <p:fade/>
        <p:sndAc>
          <p:stSnd>
            <p:snd r:embed="rId5" name="breeze.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13.xml"/><Relationship Id="rId7" Type="http://schemas.openxmlformats.org/officeDocument/2006/relationships/audio" Target="../media/audio1.wav"/><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2.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chemeClr val="accent3"/>
            </a:gs>
            <a:gs pos="72000">
              <a:srgbClr val="4B2E83"/>
            </a:gs>
          </a:gsLst>
          <a:path path="circle">
            <a:fillToRect l="50000" t="-80000" r="50000" b="18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3703096"/>
      </p:ext>
    </p:extLst>
  </p:cSld>
  <p:clrMap bg1="dk1" tx1="lt1" bg2="dk2" tx2="lt2" accent1="accent1" accent2="accent2" accent3="accent3" accent4="accent4" accent5="accent5" accent6="accent6" hlink="hlink" folHlink="folHlink"/>
  <p:sldLayoutIdLst>
    <p:sldLayoutId id="2147483658" r:id="rId1"/>
    <p:sldLayoutId id="2147483666" r:id="rId2"/>
    <p:sldLayoutId id="2147483659" r:id="rId3"/>
    <p:sldLayoutId id="2147483660" r:id="rId4"/>
    <p:sldLayoutId id="2147483661" r:id="rId5"/>
    <p:sldLayoutId id="2147483654" r:id="rId6"/>
    <p:sldLayoutId id="2147483667" r:id="rId7"/>
    <p:sldLayoutId id="2147483655" r:id="rId8"/>
    <p:sldLayoutId id="2147483656" r:id="rId9"/>
    <p:sldLayoutId id="2147483657" r:id="rId10"/>
  </p:sldLayoutIdLst>
  <mc:AlternateContent xmlns:mc="http://schemas.openxmlformats.org/markup-compatibility/2006" xmlns:p14="http://schemas.microsoft.com/office/powerpoint/2010/main">
    <mc:Choice Requires="p14">
      <p:transition p14:dur="250" advClick="0" advTm="0">
        <p:fade/>
        <p:sndAc>
          <p:stSnd>
            <p:snd r:embed="rId12" name="breeze.wav"/>
          </p:stSnd>
        </p:sndAc>
      </p:transition>
    </mc:Choice>
    <mc:Fallback xmlns="">
      <p:transition advClick="0" advTm="0">
        <p:fade/>
        <p:sndAc>
          <p:stSnd>
            <p:snd r:embed="rId13" name="breeze.wav"/>
          </p:stSnd>
        </p:sndAc>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9868176"/>
      </p:ext>
    </p:extLst>
  </p:cSld>
  <p:clrMap bg1="lt1" tx1="dk1" bg2="lt2" tx2="dk2" accent1="accent1" accent2="accent2" accent3="accent3" accent4="accent4" accent5="accent5" accent6="accent6" hlink="hlink" folHlink="folHlink"/>
  <p:sldLayoutIdLst>
    <p:sldLayoutId id="2147483653" r:id="rId1"/>
    <p:sldLayoutId id="2147483668"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p14:dur="250" advClick="0" advTm="0">
        <p:fade/>
        <p:sndAc>
          <p:stSnd>
            <p:snd r:embed="rId7" name="breeze.wav"/>
          </p:stSnd>
        </p:sndAc>
      </p:transition>
    </mc:Choice>
    <mc:Fallback xmlns="">
      <p:transition advClick="0" advTm="0">
        <p:fade/>
        <p:sndAc>
          <p:stSnd>
            <p:snd r:embed="rId8" name="breeze.wav"/>
          </p:stSnd>
        </p:sndAc>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audio" Target="../media/audio1.wav"/><Relationship Id="rId1" Type="http://schemas.openxmlformats.org/officeDocument/2006/relationships/slideLayout" Target="../slideLayouts/slideLayout3.xml"/><Relationship Id="rId4" Type="http://schemas.openxmlformats.org/officeDocument/2006/relationships/audio" Target="../media/audio1.wav"/></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audio" Target="../media/audio1.wav"/><Relationship Id="rId1" Type="http://schemas.openxmlformats.org/officeDocument/2006/relationships/slideLayout" Target="../slideLayouts/slideLayout3.xml"/><Relationship Id="rId4" Type="http://schemas.openxmlformats.org/officeDocument/2006/relationships/audio" Target="../media/audio1.wav"/></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audio" Target="../media/audio1.wav"/></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audio" Target="../media/audio1.wav"/><Relationship Id="rId1" Type="http://schemas.openxmlformats.org/officeDocument/2006/relationships/slideLayout" Target="../slideLayouts/slideLayout3.xml"/><Relationship Id="rId4" Type="http://schemas.openxmlformats.org/officeDocument/2006/relationships/audio" Target="../media/audio1.wav"/></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audio" Target="../media/audio1.wav"/></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audio" Target="../media/audio1.wav"/><Relationship Id="rId1" Type="http://schemas.openxmlformats.org/officeDocument/2006/relationships/slideLayout" Target="../slideLayouts/slideLayout3.xml"/><Relationship Id="rId5" Type="http://schemas.openxmlformats.org/officeDocument/2006/relationships/comments" Target="../comments/comment2.xml"/><Relationship Id="rId4" Type="http://schemas.openxmlformats.org/officeDocument/2006/relationships/audio" Target="../media/audio1.wav"/></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audio" Target="../media/audio1.wav"/><Relationship Id="rId4" Type="http://schemas.openxmlformats.org/officeDocument/2006/relationships/image" Target="../media/image24.jpg"/></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audio" Target="../media/audio1.wav"/><Relationship Id="rId1" Type="http://schemas.openxmlformats.org/officeDocument/2006/relationships/slideLayout" Target="../slideLayouts/slideLayout9.xml"/><Relationship Id="rId4" Type="http://schemas.openxmlformats.org/officeDocument/2006/relationships/audio" Target="../media/audio1.wav"/></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audio" Target="../media/audio1.wav"/></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mailto:uwcfd@uw.edu" TargetMode="External"/><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audio" Target="../media/audio1.wav"/><Relationship Id="rId1" Type="http://schemas.openxmlformats.org/officeDocument/2006/relationships/slideLayout" Target="../slideLayouts/slideLayout3.xml"/><Relationship Id="rId4"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audio" Target="../media/audio1.wav"/><Relationship Id="rId4" Type="http://schemas.openxmlformats.org/officeDocument/2006/relationships/image" Target="../media/image16.jp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793" y="214313"/>
            <a:ext cx="6972300" cy="2750343"/>
          </a:xfrm>
        </p:spPr>
        <p:txBody>
          <a:bodyPr/>
          <a:lstStyle/>
          <a:p>
            <a:r>
              <a:rPr lang="en-US" sz="2800" dirty="0"/>
              <a:t>Your Gift Makes a Difference</a:t>
            </a:r>
          </a:p>
        </p:txBody>
      </p:sp>
      <p:sp>
        <p:nvSpPr>
          <p:cNvPr id="6" name="TextBox 5">
            <a:extLst>
              <a:ext uri="{FF2B5EF4-FFF2-40B4-BE49-F238E27FC236}">
                <a16:creationId xmlns:a16="http://schemas.microsoft.com/office/drawing/2014/main" id="{18F58D0D-D633-481B-9E99-F2DF6B9136B8}"/>
              </a:ext>
            </a:extLst>
          </p:cNvPr>
          <p:cNvSpPr txBox="1"/>
          <p:nvPr/>
        </p:nvSpPr>
        <p:spPr>
          <a:xfrm>
            <a:off x="515793" y="3869386"/>
            <a:ext cx="6838347" cy="523220"/>
          </a:xfrm>
          <a:prstGeom prst="rect">
            <a:avLst/>
          </a:prstGeom>
          <a:noFill/>
        </p:spPr>
        <p:txBody>
          <a:bodyPr wrap="none" rtlCol="0">
            <a:spAutoFit/>
          </a:bodyPr>
          <a:lstStyle/>
          <a:p>
            <a:r>
              <a:rPr lang="en-US" sz="2800" b="1" dirty="0"/>
              <a:t>2025 UWCFD Campaign Coordinator Training</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4140" y="3302687"/>
            <a:ext cx="1655292" cy="1656617"/>
          </a:xfrm>
          <a:prstGeom prst="rect">
            <a:avLst/>
          </a:prstGeom>
        </p:spPr>
      </p:pic>
    </p:spTree>
    <p:extLst>
      <p:ext uri="{BB962C8B-B14F-4D97-AF65-F5344CB8AC3E}">
        <p14:creationId xmlns:p14="http://schemas.microsoft.com/office/powerpoint/2010/main" val="1913477580"/>
      </p:ext>
    </p:extLst>
  </p:cSld>
  <p:clrMapOvr>
    <a:masterClrMapping/>
  </p:clrMapOvr>
  <mc:AlternateContent xmlns:mc="http://schemas.openxmlformats.org/markup-compatibility/2006" xmlns:p14="http://schemas.microsoft.com/office/powerpoint/2010/main">
    <mc:Choice Requires="p14">
      <p:transition p14:dur="0" advClick="0" advTm="4760"/>
    </mc:Choice>
    <mc:Fallback xmlns="">
      <p:transition advClick="0" advTm="476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82890B-8F71-4526-8762-D67BD69F3D02}"/>
              </a:ext>
            </a:extLst>
          </p:cNvPr>
          <p:cNvSpPr>
            <a:spLocks noGrp="1"/>
          </p:cNvSpPr>
          <p:nvPr>
            <p:ph type="title"/>
          </p:nvPr>
        </p:nvSpPr>
        <p:spPr>
          <a:xfrm>
            <a:off x="743230" y="274319"/>
            <a:ext cx="3211148" cy="2885975"/>
          </a:xfrm>
        </p:spPr>
        <p:txBody>
          <a:bodyPr anchor="ctr">
            <a:noAutofit/>
          </a:bodyPr>
          <a:lstStyle/>
          <a:p>
            <a:pPr>
              <a:lnSpc>
                <a:spcPct val="90000"/>
              </a:lnSpc>
            </a:pPr>
            <a:r>
              <a:rPr lang="en-US" sz="2800" dirty="0"/>
              <a:t>2025 Featured Nonprofit</a:t>
            </a:r>
            <a:br>
              <a:rPr lang="en-US" sz="2800" dirty="0"/>
            </a:br>
            <a:r>
              <a:rPr lang="en-US" sz="2800" dirty="0"/>
              <a:t> </a:t>
            </a:r>
            <a:br>
              <a:rPr lang="en-US" sz="2800" dirty="0"/>
            </a:br>
            <a:r>
              <a:rPr lang="en-US" sz="2800" dirty="0" err="1"/>
              <a:t>WestSide</a:t>
            </a:r>
            <a:r>
              <a:rPr lang="en-US" sz="2800" dirty="0"/>
              <a:t> Baby</a:t>
            </a:r>
          </a:p>
        </p:txBody>
      </p:sp>
      <p:pic>
        <p:nvPicPr>
          <p:cNvPr id="1028" name="Picture 4">
            <a:extLst>
              <a:ext uri="{FF2B5EF4-FFF2-40B4-BE49-F238E27FC236}">
                <a16:creationId xmlns:a16="http://schemas.microsoft.com/office/drawing/2014/main" id="{9FAD51F8-53CA-D8E0-BE51-0E47575CB9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819" r="442" b="-2"/>
          <a:stretch>
            <a:fillRect/>
          </a:stretch>
        </p:blipFill>
        <p:spPr bwMode="auto">
          <a:xfrm>
            <a:off x="4764786" y="1459230"/>
            <a:ext cx="3752850" cy="3264408"/>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272393"/>
      </p:ext>
    </p:extLst>
  </p:cSld>
  <p:clrMapOvr>
    <a:masterClrMapping/>
  </p:clrMapOvr>
  <mc:AlternateContent xmlns:mc="http://schemas.openxmlformats.org/markup-compatibility/2006" xmlns:p14="http://schemas.microsoft.com/office/powerpoint/2010/main">
    <mc:Choice Requires="p14">
      <p:transition p14:dur="250" advClick="0" advTm="4864">
        <p:fade/>
        <p:sndAc>
          <p:stSnd>
            <p:snd r:embed="rId2" name="breeze.wav"/>
          </p:stSnd>
        </p:sndAc>
      </p:transition>
    </mc:Choice>
    <mc:Fallback xmlns="">
      <p:transition advClick="0" advTm="4864">
        <p:fade/>
        <p:sndAc>
          <p:stSnd>
            <p:snd r:embed="rId4" name="breeze.wav"/>
          </p:stSnd>
        </p:sndAc>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47923" y="1537855"/>
            <a:ext cx="6081465" cy="3034145"/>
          </a:xfrm>
          <a:prstGeom prst="rect">
            <a:avLst/>
          </a:prstGeom>
        </p:spPr>
        <p:txBody>
          <a:bodyPr/>
          <a:lstStyle/>
          <a:p>
            <a:pPr marL="0" lvl="0" indent="0">
              <a:buNone/>
            </a:pPr>
            <a:r>
              <a:rPr lang="en-US" dirty="0"/>
              <a:t>First week to give is October 14 -21</a:t>
            </a:r>
          </a:p>
          <a:p>
            <a:pPr marL="457200" lvl="1" indent="0">
              <a:buNone/>
            </a:pPr>
            <a:r>
              <a:rPr lang="en-US" dirty="0"/>
              <a:t>New and returning donors can earn a $5 </a:t>
            </a:r>
            <a:r>
              <a:rPr lang="en-US" dirty="0">
                <a:solidFill>
                  <a:srgbClr val="00B050"/>
                </a:solidFill>
              </a:rPr>
              <a:t>Starbucks</a:t>
            </a:r>
            <a:r>
              <a:rPr lang="en-US" dirty="0"/>
              <a:t> card compliments of WSECU</a:t>
            </a:r>
          </a:p>
          <a:p>
            <a:pPr lvl="2">
              <a:buFont typeface="Courier New" panose="02070309020205020404" pitchFamily="49" charset="0"/>
              <a:buChar char="o"/>
            </a:pPr>
            <a:r>
              <a:rPr lang="en-US" dirty="0"/>
              <a:t>Make a pledge of $5 or more or add $5 or more to an existing donation</a:t>
            </a:r>
          </a:p>
          <a:p>
            <a:pPr lvl="2">
              <a:buFont typeface="Courier New" panose="02070309020205020404" pitchFamily="49" charset="0"/>
              <a:buChar char="o"/>
            </a:pPr>
            <a:r>
              <a:rPr lang="en-US" dirty="0"/>
              <a:t>Volunteer for a minimum of one hour for a UWCFD member charity and track the hours using the CFD Volunteer Tracker </a:t>
            </a:r>
          </a:p>
          <a:p>
            <a:endParaRPr lang="en-US" sz="2000" dirty="0"/>
          </a:p>
        </p:txBody>
      </p:sp>
      <p:sp>
        <p:nvSpPr>
          <p:cNvPr id="5" name="Title 4"/>
          <p:cNvSpPr>
            <a:spLocks noGrp="1"/>
          </p:cNvSpPr>
          <p:nvPr>
            <p:ph type="title"/>
          </p:nvPr>
        </p:nvSpPr>
        <p:spPr>
          <a:xfrm>
            <a:off x="439902" y="643450"/>
            <a:ext cx="8184662" cy="766068"/>
          </a:xfrm>
        </p:spPr>
        <p:txBody>
          <a:bodyPr/>
          <a:lstStyle/>
          <a:p>
            <a:r>
              <a:rPr lang="en-US" dirty="0"/>
              <a:t>Campaign Dates: </a:t>
            </a:r>
            <a:br>
              <a:rPr lang="en-US" dirty="0"/>
            </a:br>
            <a:r>
              <a:rPr lang="en-US" dirty="0"/>
              <a:t>October 14 – December 5, 2025</a:t>
            </a:r>
            <a:br>
              <a:rPr lang="en-US" dirty="0"/>
            </a:br>
            <a:endParaRPr lang="en-US" dirty="0"/>
          </a:p>
        </p:txBody>
      </p:sp>
      <p:pic>
        <p:nvPicPr>
          <p:cNvPr id="4" name="Picture 3" descr="A picture containing table, cup, coffee, sitting&#10;&#10;Description automatically generated">
            <a:extLst>
              <a:ext uri="{FF2B5EF4-FFF2-40B4-BE49-F238E27FC236}">
                <a16:creationId xmlns:a16="http://schemas.microsoft.com/office/drawing/2014/main" id="{EA341074-560E-4AF9-81ED-796805A84F8D}"/>
              </a:ext>
            </a:extLst>
          </p:cNvPr>
          <p:cNvPicPr>
            <a:picLocks noChangeAspect="1"/>
          </p:cNvPicPr>
          <p:nvPr/>
        </p:nvPicPr>
        <p:blipFill>
          <a:blip r:embed="rId3"/>
          <a:stretch>
            <a:fillRect/>
          </a:stretch>
        </p:blipFill>
        <p:spPr>
          <a:xfrm>
            <a:off x="6659563" y="1330166"/>
            <a:ext cx="2194560" cy="3291840"/>
          </a:xfrm>
          <a:prstGeom prst="rect">
            <a:avLst/>
          </a:prstGeom>
        </p:spPr>
      </p:pic>
    </p:spTree>
    <p:extLst>
      <p:ext uri="{BB962C8B-B14F-4D97-AF65-F5344CB8AC3E}">
        <p14:creationId xmlns:p14="http://schemas.microsoft.com/office/powerpoint/2010/main" val="2643085679"/>
      </p:ext>
    </p:extLst>
  </p:cSld>
  <p:clrMapOvr>
    <a:masterClrMapping/>
  </p:clrMapOvr>
  <mc:AlternateContent xmlns:mc="http://schemas.openxmlformats.org/markup-compatibility/2006" xmlns:p14="http://schemas.microsoft.com/office/powerpoint/2010/main">
    <mc:Choice Requires="p14">
      <p:transition p14:dur="250" advClick="0" advTm="6375">
        <p:fade/>
        <p:sndAc>
          <p:stSnd>
            <p:snd r:embed="rId2" name="breeze.wav"/>
          </p:stSnd>
        </p:sndAc>
      </p:transition>
    </mc:Choice>
    <mc:Fallback xmlns="">
      <p:transition advClick="0" advTm="6375">
        <p:fade/>
        <p:sndAc>
          <p:stSnd>
            <p:snd r:embed="rId4" name="breeze.wav"/>
          </p:stSnd>
        </p:sndAc>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551833" y="1578769"/>
            <a:ext cx="8197114" cy="3097141"/>
          </a:xfrm>
          <a:prstGeom prst="rect">
            <a:avLst/>
          </a:prstGeom>
        </p:spPr>
        <p:txBody>
          <a:bodyPr/>
          <a:lstStyle/>
          <a:p>
            <a:pPr>
              <a:buFont typeface="Courier New" panose="02070309020205020404" pitchFamily="49" charset="0"/>
              <a:buChar char="o"/>
            </a:pPr>
            <a:r>
              <a:rPr lang="en-US" sz="2000" b="0" dirty="0"/>
              <a:t>All your tax-deductible charitable </a:t>
            </a:r>
            <a:r>
              <a:rPr lang="en-US" sz="2000" dirty="0"/>
              <a:t>giving is in one place</a:t>
            </a:r>
            <a:r>
              <a:rPr lang="en-US" sz="2000" b="0" dirty="0"/>
              <a:t>, conveniently listed for you on your annual W-2</a:t>
            </a:r>
            <a:endParaRPr lang="en-US" sz="1100" b="0" dirty="0"/>
          </a:p>
          <a:p>
            <a:pPr>
              <a:buFont typeface="Courier New" panose="02070309020205020404" pitchFamily="49" charset="0"/>
              <a:buChar char="o"/>
            </a:pPr>
            <a:r>
              <a:rPr lang="en-US" sz="2000" dirty="0"/>
              <a:t>Make a bigger difference </a:t>
            </a:r>
            <a:r>
              <a:rPr lang="en-US" sz="2000" b="0" dirty="0"/>
              <a:t>by making a larger overall gift in smaller increments</a:t>
            </a:r>
            <a:endParaRPr lang="en-US" sz="1100" b="0" dirty="0"/>
          </a:p>
          <a:p>
            <a:pPr>
              <a:buFont typeface="Courier New" panose="02070309020205020404" pitchFamily="49" charset="0"/>
              <a:buChar char="o"/>
            </a:pPr>
            <a:r>
              <a:rPr lang="en-US" sz="2000" b="0" dirty="0"/>
              <a:t>Make changes to your giving anytime, from any device</a:t>
            </a:r>
          </a:p>
          <a:p>
            <a:pPr>
              <a:buFont typeface="Courier New" panose="02070309020205020404" pitchFamily="49" charset="0"/>
              <a:buChar char="o"/>
            </a:pPr>
            <a:r>
              <a:rPr lang="en-US" sz="2000" dirty="0"/>
              <a:t>Respond immediately </a:t>
            </a:r>
            <a:r>
              <a:rPr lang="en-US" sz="2000" b="0" dirty="0"/>
              <a:t>to developing situations or shifting priorities</a:t>
            </a:r>
          </a:p>
          <a:p>
            <a:pPr>
              <a:buFont typeface="Courier New" panose="02070309020205020404" pitchFamily="49" charset="0"/>
              <a:buChar char="o"/>
            </a:pPr>
            <a:r>
              <a:rPr lang="en-US" sz="2000" dirty="0"/>
              <a:t>All charities are vetted </a:t>
            </a:r>
            <a:r>
              <a:rPr lang="en-US" sz="2000" b="0" dirty="0"/>
              <a:t>by the Office of the Secretary of State</a:t>
            </a:r>
          </a:p>
          <a:p>
            <a:endParaRPr lang="en-US" sz="2000" dirty="0"/>
          </a:p>
        </p:txBody>
      </p:sp>
      <p:sp>
        <p:nvSpPr>
          <p:cNvPr id="4" name="Text Placeholder 3"/>
          <p:cNvSpPr>
            <a:spLocks noGrp="1"/>
          </p:cNvSpPr>
          <p:nvPr>
            <p:ph type="body" sz="quarter" idx="12"/>
          </p:nvPr>
        </p:nvSpPr>
        <p:spPr>
          <a:xfrm>
            <a:off x="460375" y="862878"/>
            <a:ext cx="8184662" cy="415636"/>
          </a:xfrm>
          <a:prstGeom prst="rect">
            <a:avLst/>
          </a:prstGeom>
        </p:spPr>
        <p:txBody>
          <a:bodyPr/>
          <a:lstStyle/>
          <a:p>
            <a:r>
              <a:rPr lang="en-US" b="1" dirty="0"/>
              <a:t>Benefits to employees</a:t>
            </a:r>
          </a:p>
        </p:txBody>
      </p:sp>
      <p:sp>
        <p:nvSpPr>
          <p:cNvPr id="5" name="Title 4"/>
          <p:cNvSpPr>
            <a:spLocks noGrp="1"/>
          </p:cNvSpPr>
          <p:nvPr>
            <p:ph type="title"/>
          </p:nvPr>
        </p:nvSpPr>
        <p:spPr>
          <a:xfrm>
            <a:off x="460375" y="503090"/>
            <a:ext cx="8184662" cy="775424"/>
          </a:xfrm>
        </p:spPr>
        <p:txBody>
          <a:bodyPr/>
          <a:lstStyle/>
          <a:p>
            <a:r>
              <a:rPr lang="en-US" dirty="0"/>
              <a:t>Why CFD? </a:t>
            </a:r>
            <a:br>
              <a:rPr lang="en-US" dirty="0"/>
            </a:br>
            <a:endParaRPr lang="en-US" dirty="0"/>
          </a:p>
        </p:txBody>
      </p:sp>
    </p:spTree>
    <p:extLst>
      <p:ext uri="{BB962C8B-B14F-4D97-AF65-F5344CB8AC3E}">
        <p14:creationId xmlns:p14="http://schemas.microsoft.com/office/powerpoint/2010/main" val="1705654234"/>
      </p:ext>
    </p:extLst>
  </p:cSld>
  <p:clrMapOvr>
    <a:masterClrMapping/>
  </p:clrMapOvr>
  <mc:AlternateContent xmlns:mc="http://schemas.openxmlformats.org/markup-compatibility/2006" xmlns:p14="http://schemas.microsoft.com/office/powerpoint/2010/main">
    <mc:Choice Requires="p14">
      <p:transition p14:dur="250" advClick="0" advTm="8512">
        <p:fade/>
        <p:sndAc>
          <p:stSnd>
            <p:snd r:embed="rId2" name="breeze.wav"/>
          </p:stSnd>
        </p:sndAc>
      </p:transition>
    </mc:Choice>
    <mc:Fallback xmlns="">
      <p:transition advClick="0" advTm="8512">
        <p:fade/>
        <p:sndAc>
          <p:stSnd>
            <p:snd r:embed="rId3" name="breeze.wav"/>
          </p:stSnd>
        </p:sndAc>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33648" y="1655870"/>
            <a:ext cx="8197114" cy="2251761"/>
          </a:xfrm>
        </p:spPr>
        <p:txBody>
          <a:bodyPr/>
          <a:lstStyle/>
          <a:p>
            <a:pPr>
              <a:buFont typeface="Arial" panose="020B0604020202020204" pitchFamily="34" charset="0"/>
              <a:buChar char="•"/>
            </a:pPr>
            <a:r>
              <a:rPr lang="en-US" sz="1800" b="0" dirty="0"/>
              <a:t>Workplace giving provides a </a:t>
            </a:r>
            <a:r>
              <a:rPr lang="en-US" sz="1800" dirty="0"/>
              <a:t>reliable source of revenue</a:t>
            </a:r>
            <a:r>
              <a:rPr lang="en-US" sz="1800" b="0" dirty="0"/>
              <a:t>. Organizations get a quarterly disbursement so they can plan around those resources.</a:t>
            </a:r>
          </a:p>
          <a:p>
            <a:pPr>
              <a:buFont typeface="Arial" panose="020B0604020202020204" pitchFamily="34" charset="0"/>
              <a:buChar char="•"/>
            </a:pPr>
            <a:r>
              <a:rPr lang="en-US" sz="1800" b="0" dirty="0"/>
              <a:t>We are an open campaign and </a:t>
            </a:r>
            <a:r>
              <a:rPr lang="en-US" sz="1800" dirty="0"/>
              <a:t>add new organizations year-round</a:t>
            </a:r>
            <a:r>
              <a:rPr lang="en-US" sz="1800" b="0" dirty="0"/>
              <a:t>. If you can’t find your favorite organization, we can work with them to join the campaign!</a:t>
            </a:r>
          </a:p>
          <a:p>
            <a:pPr>
              <a:buFont typeface="Arial" panose="020B0604020202020204" pitchFamily="34" charset="0"/>
              <a:buChar char="•"/>
            </a:pPr>
            <a:r>
              <a:rPr lang="en-US" sz="1800" dirty="0"/>
              <a:t>Low administrative costs! </a:t>
            </a:r>
            <a:r>
              <a:rPr lang="en-US" sz="1800" b="0" dirty="0"/>
              <a:t>Overall, the Combined Fund Drive is the most efficient way to raise large amounts of money at a very small cost and assures the maximum possible funding goes directly to charities.</a:t>
            </a:r>
          </a:p>
        </p:txBody>
      </p:sp>
      <p:sp>
        <p:nvSpPr>
          <p:cNvPr id="3" name="Text Placeholder 2"/>
          <p:cNvSpPr>
            <a:spLocks noGrp="1"/>
          </p:cNvSpPr>
          <p:nvPr>
            <p:ph type="body" sz="quarter" idx="12"/>
          </p:nvPr>
        </p:nvSpPr>
        <p:spPr>
          <a:xfrm>
            <a:off x="479669" y="835819"/>
            <a:ext cx="8184662" cy="577357"/>
          </a:xfrm>
        </p:spPr>
        <p:txBody>
          <a:bodyPr/>
          <a:lstStyle/>
          <a:p>
            <a:r>
              <a:rPr lang="en-US" sz="2800" dirty="0"/>
              <a:t>Benefits for nonprofits</a:t>
            </a:r>
          </a:p>
        </p:txBody>
      </p:sp>
      <p:sp>
        <p:nvSpPr>
          <p:cNvPr id="4" name="Title 3"/>
          <p:cNvSpPr>
            <a:spLocks noGrp="1"/>
          </p:cNvSpPr>
          <p:nvPr>
            <p:ph type="title"/>
          </p:nvPr>
        </p:nvSpPr>
        <p:spPr>
          <a:xfrm>
            <a:off x="460375" y="369734"/>
            <a:ext cx="8184662" cy="523235"/>
          </a:xfrm>
        </p:spPr>
        <p:txBody>
          <a:bodyPr/>
          <a:lstStyle/>
          <a:p>
            <a:r>
              <a:rPr lang="en-US" dirty="0"/>
              <a:t>Why CFD?</a:t>
            </a:r>
          </a:p>
        </p:txBody>
      </p:sp>
    </p:spTree>
    <p:extLst>
      <p:ext uri="{BB962C8B-B14F-4D97-AF65-F5344CB8AC3E}">
        <p14:creationId xmlns:p14="http://schemas.microsoft.com/office/powerpoint/2010/main" val="1623577627"/>
      </p:ext>
    </p:extLst>
  </p:cSld>
  <p:clrMapOvr>
    <a:masterClrMapping/>
  </p:clrMapOvr>
  <mc:AlternateContent xmlns:mc="http://schemas.openxmlformats.org/markup-compatibility/2006" xmlns:p14="http://schemas.microsoft.com/office/powerpoint/2010/main">
    <mc:Choice Requires="p14">
      <p:transition p14:dur="250" advClick="0" advTm="7435">
        <p:fade/>
        <p:sndAc>
          <p:stSnd>
            <p:snd r:embed="rId2" name="breeze.wav"/>
          </p:stSnd>
        </p:sndAc>
      </p:transition>
    </mc:Choice>
    <mc:Fallback xmlns="">
      <p:transition advClick="0" advTm="7435">
        <p:fade/>
        <p:sndAc>
          <p:stSnd>
            <p:snd r:embed="rId3" name="breeze.wav"/>
          </p:stSnd>
        </p:sndAc>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47923" y="1489365"/>
            <a:ext cx="5302796" cy="3082636"/>
          </a:xfrm>
        </p:spPr>
        <p:txBody>
          <a:bodyPr/>
          <a:lstStyle/>
          <a:p>
            <a:pPr marL="0" indent="0">
              <a:buNone/>
            </a:pPr>
            <a:endParaRPr lang="en-US" sz="1200" dirty="0"/>
          </a:p>
          <a:p>
            <a:pPr>
              <a:buFont typeface="Courier New" panose="02070309020205020404" pitchFamily="49" charset="0"/>
              <a:buChar char="o"/>
            </a:pPr>
            <a:r>
              <a:rPr lang="en-US" sz="1800" b="0" dirty="0"/>
              <a:t>The giving process is simple: most UWCFD donors give through payroll deduction, which can be set-up online in minutes. </a:t>
            </a:r>
          </a:p>
          <a:p>
            <a:pPr lvl="1">
              <a:buFont typeface="Courier New" panose="02070309020205020404" pitchFamily="49" charset="0"/>
              <a:buChar char="o"/>
            </a:pPr>
            <a:r>
              <a:rPr lang="en-US" sz="1800" b="0" dirty="0"/>
              <a:t>Donors can also write a check and send it through campus mail with a giving form</a:t>
            </a:r>
          </a:p>
          <a:p>
            <a:pPr>
              <a:buFont typeface="Courier New" panose="02070309020205020404" pitchFamily="49" charset="0"/>
              <a:buChar char="o"/>
            </a:pPr>
            <a:r>
              <a:rPr lang="en-US" sz="1800" b="0" dirty="0"/>
              <a:t>The impact of our collective giving is enormous! All our gifts together add up to a big difference for communities – locally, nationally and around the world. </a:t>
            </a:r>
          </a:p>
          <a:p>
            <a:pPr marL="0" indent="0">
              <a:buNone/>
            </a:pPr>
            <a:endParaRPr lang="en-US" dirty="0"/>
          </a:p>
        </p:txBody>
      </p:sp>
      <p:sp>
        <p:nvSpPr>
          <p:cNvPr id="4" name="Title 3"/>
          <p:cNvSpPr>
            <a:spLocks noGrp="1"/>
          </p:cNvSpPr>
          <p:nvPr>
            <p:ph type="title"/>
          </p:nvPr>
        </p:nvSpPr>
        <p:spPr>
          <a:xfrm>
            <a:off x="460375" y="369734"/>
            <a:ext cx="8184662" cy="744692"/>
          </a:xfrm>
        </p:spPr>
        <p:txBody>
          <a:bodyPr/>
          <a:lstStyle/>
          <a:p>
            <a:r>
              <a:rPr lang="en-US" dirty="0"/>
              <a:t>Coordinating a UWCFD campaign is fun and easy</a:t>
            </a:r>
          </a:p>
        </p:txBody>
      </p:sp>
      <p:pic>
        <p:nvPicPr>
          <p:cNvPr id="7" name="Picture 6" descr="A group of people standing in a room&#10;&#10;Description automatically generated">
            <a:extLst>
              <a:ext uri="{FF2B5EF4-FFF2-40B4-BE49-F238E27FC236}">
                <a16:creationId xmlns:a16="http://schemas.microsoft.com/office/drawing/2014/main" id="{2D61A7DF-B367-4C67-AE61-A663F84D56AB}"/>
              </a:ext>
            </a:extLst>
          </p:cNvPr>
          <p:cNvPicPr>
            <a:picLocks noChangeAspect="1"/>
          </p:cNvPicPr>
          <p:nvPr/>
        </p:nvPicPr>
        <p:blipFill rotWithShape="1">
          <a:blip r:embed="rId3"/>
          <a:srcRect t="13763"/>
          <a:stretch/>
        </p:blipFill>
        <p:spPr>
          <a:xfrm>
            <a:off x="5985655" y="1293323"/>
            <a:ext cx="2266476" cy="3474720"/>
          </a:xfrm>
          <a:prstGeom prst="rect">
            <a:avLst/>
          </a:prstGeom>
        </p:spPr>
      </p:pic>
    </p:spTree>
    <p:extLst>
      <p:ext uri="{BB962C8B-B14F-4D97-AF65-F5344CB8AC3E}">
        <p14:creationId xmlns:p14="http://schemas.microsoft.com/office/powerpoint/2010/main" val="2300513763"/>
      </p:ext>
    </p:extLst>
  </p:cSld>
  <p:clrMapOvr>
    <a:masterClrMapping/>
  </p:clrMapOvr>
  <mc:AlternateContent xmlns:mc="http://schemas.openxmlformats.org/markup-compatibility/2006" xmlns:p14="http://schemas.microsoft.com/office/powerpoint/2010/main">
    <mc:Choice Requires="p14">
      <p:transition p14:dur="250" advClick="0" advTm="9737">
        <p:fade/>
        <p:sndAc>
          <p:stSnd>
            <p:snd r:embed="rId2" name="breeze.wav"/>
          </p:stSnd>
        </p:sndAc>
      </p:transition>
    </mc:Choice>
    <mc:Fallback xmlns="">
      <p:transition advClick="0" advTm="9737">
        <p:fade/>
        <p:sndAc>
          <p:stSnd>
            <p:snd r:embed="rId4" name="breeze.wav"/>
          </p:stSnd>
        </p:sndAc>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60375" y="2590166"/>
            <a:ext cx="8197114" cy="2623325"/>
          </a:xfrm>
        </p:spPr>
        <p:txBody>
          <a:bodyPr/>
          <a:lstStyle/>
          <a:p>
            <a:pPr>
              <a:lnSpc>
                <a:spcPct val="115000"/>
              </a:lnSpc>
              <a:spcBef>
                <a:spcPts val="0"/>
              </a:spcBef>
              <a:buFont typeface="Courier New" panose="02070309020205020404" pitchFamily="49" charset="0"/>
              <a:buChar char="o"/>
            </a:pPr>
            <a:r>
              <a:rPr lang="en-US" sz="2000" b="0" dirty="0"/>
              <a:t>Lunch &amp; learn with charitable organization reps</a:t>
            </a:r>
          </a:p>
          <a:p>
            <a:pPr>
              <a:lnSpc>
                <a:spcPct val="115000"/>
              </a:lnSpc>
              <a:spcBef>
                <a:spcPts val="0"/>
              </a:spcBef>
              <a:buFont typeface="Courier New" panose="02070309020205020404" pitchFamily="49" charset="0"/>
              <a:buChar char="o"/>
            </a:pPr>
            <a:r>
              <a:rPr lang="en-US" sz="2000" b="0" dirty="0"/>
              <a:t>Volunteer and/or nonprofit spotlight in your newsletters</a:t>
            </a:r>
          </a:p>
          <a:p>
            <a:pPr>
              <a:lnSpc>
                <a:spcPct val="115000"/>
              </a:lnSpc>
              <a:spcBef>
                <a:spcPts val="0"/>
              </a:spcBef>
              <a:buFont typeface="Courier New" panose="02070309020205020404" pitchFamily="49" charset="0"/>
              <a:buChar char="o"/>
            </a:pPr>
            <a:r>
              <a:rPr lang="en-US" sz="2000" b="0" dirty="0"/>
              <a:t>Social media challenges and contests</a:t>
            </a:r>
          </a:p>
          <a:p>
            <a:pPr>
              <a:lnSpc>
                <a:spcPct val="115000"/>
              </a:lnSpc>
              <a:spcBef>
                <a:spcPts val="0"/>
              </a:spcBef>
              <a:buFont typeface="Courier New" panose="02070309020205020404" pitchFamily="49" charset="0"/>
              <a:buChar char="o"/>
            </a:pPr>
            <a:r>
              <a:rPr lang="en-US" sz="2000" b="0" dirty="0"/>
              <a:t>Donation drives – virtual or on-the-ground</a:t>
            </a:r>
          </a:p>
          <a:p>
            <a:pPr>
              <a:lnSpc>
                <a:spcPct val="115000"/>
              </a:lnSpc>
              <a:spcBef>
                <a:spcPts val="0"/>
              </a:spcBef>
              <a:buFont typeface="Courier New" panose="02070309020205020404" pitchFamily="49" charset="0"/>
              <a:buChar char="o"/>
            </a:pPr>
            <a:endParaRPr lang="en-US" sz="800" b="0" dirty="0"/>
          </a:p>
          <a:p>
            <a:pPr marL="0" lvl="0" indent="0" algn="ctr">
              <a:lnSpc>
                <a:spcPct val="115000"/>
              </a:lnSpc>
              <a:spcBef>
                <a:spcPts val="0"/>
              </a:spcBef>
              <a:buNone/>
            </a:pPr>
            <a:r>
              <a:rPr lang="en-US" sz="2000" dirty="0"/>
              <a:t>You set the game plan and we’ll help you make it happen!</a:t>
            </a:r>
          </a:p>
        </p:txBody>
      </p:sp>
      <p:sp>
        <p:nvSpPr>
          <p:cNvPr id="3" name="Text Placeholder 2"/>
          <p:cNvSpPr>
            <a:spLocks noGrp="1"/>
          </p:cNvSpPr>
          <p:nvPr>
            <p:ph type="body" sz="quarter" idx="12"/>
          </p:nvPr>
        </p:nvSpPr>
        <p:spPr>
          <a:xfrm>
            <a:off x="460375" y="1524001"/>
            <a:ext cx="8184662" cy="713508"/>
          </a:xfrm>
        </p:spPr>
        <p:txBody>
          <a:bodyPr/>
          <a:lstStyle/>
          <a:p>
            <a:r>
              <a:rPr lang="en-US" b="1" dirty="0"/>
              <a:t>Customize your campaign to match the culture of your office – what do your colleagues want to see or read or do?</a:t>
            </a:r>
            <a:endParaRPr lang="en-US" dirty="0"/>
          </a:p>
        </p:txBody>
      </p:sp>
      <p:sp>
        <p:nvSpPr>
          <p:cNvPr id="4" name="Title 3"/>
          <p:cNvSpPr>
            <a:spLocks noGrp="1"/>
          </p:cNvSpPr>
          <p:nvPr>
            <p:ph type="title"/>
          </p:nvPr>
        </p:nvSpPr>
        <p:spPr>
          <a:xfrm>
            <a:off x="460375" y="369734"/>
            <a:ext cx="8184662" cy="713508"/>
          </a:xfrm>
        </p:spPr>
        <p:txBody>
          <a:bodyPr/>
          <a:lstStyle/>
          <a:p>
            <a:r>
              <a:rPr lang="en-US" dirty="0"/>
              <a:t>Value of Workplace Giving</a:t>
            </a:r>
          </a:p>
        </p:txBody>
      </p:sp>
    </p:spTree>
    <p:extLst>
      <p:ext uri="{BB962C8B-B14F-4D97-AF65-F5344CB8AC3E}">
        <p14:creationId xmlns:p14="http://schemas.microsoft.com/office/powerpoint/2010/main" val="3149874309"/>
      </p:ext>
    </p:extLst>
  </p:cSld>
  <p:clrMapOvr>
    <a:masterClrMapping/>
  </p:clrMapOvr>
  <mc:AlternateContent xmlns:mc="http://schemas.openxmlformats.org/markup-compatibility/2006" xmlns:p14="http://schemas.microsoft.com/office/powerpoint/2010/main">
    <mc:Choice Requires="p14">
      <p:transition p14:dur="250" advClick="0" advTm="9985">
        <p:fade/>
        <p:sndAc>
          <p:stSnd>
            <p:snd r:embed="rId3" name="breeze.wav"/>
          </p:stSnd>
        </p:sndAc>
      </p:transition>
    </mc:Choice>
    <mc:Fallback xmlns="">
      <p:transition advClick="0" advTm="9985">
        <p:fade/>
        <p:sndAc>
          <p:stSnd>
            <p:snd r:embed="rId4" name="breeze.wav"/>
          </p:stSnd>
        </p:sndAc>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73443" y="2132336"/>
            <a:ext cx="5170120" cy="2251761"/>
          </a:xfrm>
        </p:spPr>
        <p:txBody>
          <a:bodyPr/>
          <a:lstStyle/>
          <a:p>
            <a:pPr marL="0" indent="0">
              <a:buNone/>
            </a:pPr>
            <a:endParaRPr lang="en-US" sz="2000" b="0" dirty="0"/>
          </a:p>
          <a:p>
            <a:pPr>
              <a:buFont typeface="Courier New" panose="02070309020205020404" pitchFamily="49" charset="0"/>
              <a:buChar char="o"/>
            </a:pPr>
            <a:r>
              <a:rPr lang="en-US" sz="2000" b="0" dirty="0"/>
              <a:t>Increase team connection</a:t>
            </a:r>
          </a:p>
          <a:p>
            <a:pPr>
              <a:buFont typeface="Courier New" panose="02070309020205020404" pitchFamily="49" charset="0"/>
              <a:buChar char="o"/>
            </a:pPr>
            <a:r>
              <a:rPr lang="en-US" sz="2000" b="0" dirty="0"/>
              <a:t>Create shared goals </a:t>
            </a:r>
          </a:p>
          <a:p>
            <a:pPr>
              <a:buFont typeface="Courier New" panose="02070309020205020404" pitchFamily="49" charset="0"/>
              <a:buChar char="o"/>
            </a:pPr>
            <a:r>
              <a:rPr lang="en-US" sz="2000" b="0" dirty="0"/>
              <a:t>Enhance workplace culture</a:t>
            </a:r>
          </a:p>
        </p:txBody>
      </p:sp>
      <p:sp>
        <p:nvSpPr>
          <p:cNvPr id="3" name="Text Placeholder 2"/>
          <p:cNvSpPr>
            <a:spLocks noGrp="1"/>
          </p:cNvSpPr>
          <p:nvPr>
            <p:ph type="body" sz="quarter" idx="12"/>
          </p:nvPr>
        </p:nvSpPr>
        <p:spPr>
          <a:xfrm>
            <a:off x="472827" y="1607794"/>
            <a:ext cx="8184662" cy="411171"/>
          </a:xfrm>
        </p:spPr>
        <p:txBody>
          <a:bodyPr/>
          <a:lstStyle/>
          <a:p>
            <a:r>
              <a:rPr lang="en-US" b="1" dirty="0"/>
              <a:t>Engage your co-workers and enhance common culture</a:t>
            </a:r>
            <a:endParaRPr lang="en-US" sz="3200" b="1"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Title 3"/>
          <p:cNvSpPr>
            <a:spLocks noGrp="1"/>
          </p:cNvSpPr>
          <p:nvPr>
            <p:ph type="title"/>
          </p:nvPr>
        </p:nvSpPr>
        <p:spPr>
          <a:xfrm>
            <a:off x="460375" y="369733"/>
            <a:ext cx="8184662" cy="766123"/>
          </a:xfrm>
        </p:spPr>
        <p:txBody>
          <a:bodyPr/>
          <a:lstStyle/>
          <a:p>
            <a:r>
              <a:rPr lang="en-US" dirty="0"/>
              <a:t>Value of Workplace Giving</a:t>
            </a:r>
          </a:p>
        </p:txBody>
      </p:sp>
      <p:pic>
        <p:nvPicPr>
          <p:cNvPr id="6" name="Picture 5" descr="A picture containing object, clock&#10;&#10;Description automatically generated">
            <a:extLst>
              <a:ext uri="{FF2B5EF4-FFF2-40B4-BE49-F238E27FC236}">
                <a16:creationId xmlns:a16="http://schemas.microsoft.com/office/drawing/2014/main" id="{7ABA670C-E242-445B-875D-0CE3BEE8C8D9}"/>
              </a:ext>
            </a:extLst>
          </p:cNvPr>
          <p:cNvPicPr>
            <a:picLocks noChangeAspect="1"/>
          </p:cNvPicPr>
          <p:nvPr/>
        </p:nvPicPr>
        <p:blipFill>
          <a:blip r:embed="rId3"/>
          <a:stretch>
            <a:fillRect/>
          </a:stretch>
        </p:blipFill>
        <p:spPr>
          <a:xfrm>
            <a:off x="6157912" y="2110319"/>
            <a:ext cx="2152649" cy="2663447"/>
          </a:xfrm>
          <a:prstGeom prst="rect">
            <a:avLst/>
          </a:prstGeom>
        </p:spPr>
      </p:pic>
    </p:spTree>
    <p:extLst>
      <p:ext uri="{BB962C8B-B14F-4D97-AF65-F5344CB8AC3E}">
        <p14:creationId xmlns:p14="http://schemas.microsoft.com/office/powerpoint/2010/main" val="3382009171"/>
      </p:ext>
    </p:extLst>
  </p:cSld>
  <p:clrMapOvr>
    <a:masterClrMapping/>
  </p:clrMapOvr>
  <mc:AlternateContent xmlns:mc="http://schemas.openxmlformats.org/markup-compatibility/2006" xmlns:p14="http://schemas.microsoft.com/office/powerpoint/2010/main">
    <mc:Choice Requires="p14">
      <p:transition p14:dur="250" advClick="0" advTm="8390">
        <p:fade/>
        <p:sndAc>
          <p:stSnd>
            <p:snd r:embed="rId2" name="breeze.wav"/>
          </p:stSnd>
        </p:sndAc>
      </p:transition>
    </mc:Choice>
    <mc:Fallback xmlns="">
      <p:transition advClick="0" advTm="8390">
        <p:fade/>
        <p:sndAc>
          <p:stSnd>
            <p:snd r:embed="rId4" name="breeze.wav"/>
          </p:stSnd>
        </p:sndAc>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F0ECB5-ED73-4B16-BA6D-777C5D647BFB}"/>
              </a:ext>
            </a:extLst>
          </p:cNvPr>
          <p:cNvSpPr>
            <a:spLocks noGrp="1"/>
          </p:cNvSpPr>
          <p:nvPr>
            <p:ph type="body" sz="quarter" idx="11"/>
          </p:nvPr>
        </p:nvSpPr>
        <p:spPr>
          <a:xfrm>
            <a:off x="447922" y="1724528"/>
            <a:ext cx="5338515" cy="2632099"/>
          </a:xfrm>
        </p:spPr>
        <p:txBody>
          <a:bodyPr/>
          <a:lstStyle/>
          <a:p>
            <a:r>
              <a:rPr lang="en-US" sz="2000" b="0" dirty="0"/>
              <a:t>Employees can also volunteer their time to support their favorite nonprofits. The gift of time has an </a:t>
            </a:r>
            <a:r>
              <a:rPr lang="en-US" sz="2000" dirty="0"/>
              <a:t>average value of $41.70 per hour! </a:t>
            </a:r>
          </a:p>
          <a:p>
            <a:r>
              <a:rPr lang="en-US" sz="2000" b="0" dirty="0"/>
              <a:t>The Volunteer Tracker tool, located in the individual’s CFD account, can be used to </a:t>
            </a:r>
            <a:r>
              <a:rPr lang="en-US" sz="2000" dirty="0"/>
              <a:t>track volunteer hours </a:t>
            </a:r>
            <a:r>
              <a:rPr lang="en-US" sz="2000" b="0" dirty="0"/>
              <a:t>with CFD charities. </a:t>
            </a:r>
          </a:p>
        </p:txBody>
      </p:sp>
      <p:sp>
        <p:nvSpPr>
          <p:cNvPr id="3" name="Title 2">
            <a:extLst>
              <a:ext uri="{FF2B5EF4-FFF2-40B4-BE49-F238E27FC236}">
                <a16:creationId xmlns:a16="http://schemas.microsoft.com/office/drawing/2014/main" id="{9793DA0B-6FF1-4A24-A85C-B5C22A138D7B}"/>
              </a:ext>
            </a:extLst>
          </p:cNvPr>
          <p:cNvSpPr>
            <a:spLocks noGrp="1"/>
          </p:cNvSpPr>
          <p:nvPr>
            <p:ph type="title"/>
          </p:nvPr>
        </p:nvSpPr>
        <p:spPr>
          <a:xfrm>
            <a:off x="460375" y="369733"/>
            <a:ext cx="8184662" cy="677199"/>
          </a:xfrm>
        </p:spPr>
        <p:txBody>
          <a:bodyPr/>
          <a:lstStyle/>
          <a:p>
            <a:r>
              <a:rPr lang="en-US" dirty="0"/>
              <a:t>Volunteer!</a:t>
            </a:r>
          </a:p>
        </p:txBody>
      </p:sp>
      <p:pic>
        <p:nvPicPr>
          <p:cNvPr id="5" name="Picture 4">
            <a:extLst>
              <a:ext uri="{FF2B5EF4-FFF2-40B4-BE49-F238E27FC236}">
                <a16:creationId xmlns:a16="http://schemas.microsoft.com/office/drawing/2014/main" id="{73AF085B-C872-4A7E-B605-FFBCEC128B1C}"/>
              </a:ext>
            </a:extLst>
          </p:cNvPr>
          <p:cNvPicPr>
            <a:picLocks noChangeAspect="1"/>
          </p:cNvPicPr>
          <p:nvPr/>
        </p:nvPicPr>
        <p:blipFill>
          <a:blip r:embed="rId3"/>
          <a:stretch>
            <a:fillRect/>
          </a:stretch>
        </p:blipFill>
        <p:spPr>
          <a:xfrm>
            <a:off x="6095999" y="1046932"/>
            <a:ext cx="2247900" cy="3105150"/>
          </a:xfrm>
          <a:prstGeom prst="rect">
            <a:avLst/>
          </a:prstGeom>
        </p:spPr>
      </p:pic>
    </p:spTree>
    <p:extLst>
      <p:ext uri="{BB962C8B-B14F-4D97-AF65-F5344CB8AC3E}">
        <p14:creationId xmlns:p14="http://schemas.microsoft.com/office/powerpoint/2010/main" val="3372439262"/>
      </p:ext>
    </p:extLst>
  </p:cSld>
  <p:clrMapOvr>
    <a:masterClrMapping/>
  </p:clrMapOvr>
  <mc:AlternateContent xmlns:mc="http://schemas.openxmlformats.org/markup-compatibility/2006" xmlns:p14="http://schemas.microsoft.com/office/powerpoint/2010/main">
    <mc:Choice Requires="p14">
      <p:transition p14:dur="250" advClick="0" advTm="6837">
        <p:fade/>
        <p:sndAc>
          <p:stSnd>
            <p:snd r:embed="rId2" name="breeze.wav"/>
          </p:stSnd>
        </p:sndAc>
      </p:transition>
    </mc:Choice>
    <mc:Fallback xmlns="">
      <p:transition advClick="0" advTm="6837">
        <p:fade/>
        <p:sndAc>
          <p:stSnd>
            <p:snd r:embed="rId4" name="breeze.wav"/>
          </p:stSnd>
        </p:sndAc>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47923" y="1600200"/>
            <a:ext cx="4444117" cy="2867894"/>
          </a:xfrm>
        </p:spPr>
        <p:txBody>
          <a:bodyPr/>
          <a:lstStyle/>
          <a:p>
            <a:pPr marL="0" indent="0">
              <a:buNone/>
            </a:pPr>
            <a:r>
              <a:rPr lang="en-US" sz="2000" dirty="0"/>
              <a:t>One of the great things about this campaign is all the structure in place - you’ve got a team to help you out:</a:t>
            </a:r>
          </a:p>
          <a:p>
            <a:pPr>
              <a:buFont typeface="Courier New" panose="02070309020205020404" pitchFamily="49" charset="0"/>
              <a:buChar char="o"/>
            </a:pPr>
            <a:r>
              <a:rPr lang="en-US" sz="2000" dirty="0"/>
              <a:t>Campaign Assistants and UWCFD staff</a:t>
            </a:r>
          </a:p>
          <a:p>
            <a:pPr>
              <a:buFont typeface="Courier New" panose="02070309020205020404" pitchFamily="49" charset="0"/>
              <a:buChar char="o"/>
            </a:pPr>
            <a:r>
              <a:rPr lang="en-US" sz="2000" dirty="0"/>
              <a:t>Your manager and co-workers</a:t>
            </a:r>
          </a:p>
          <a:p>
            <a:pPr>
              <a:buFont typeface="Courier New" panose="02070309020205020404" pitchFamily="49" charset="0"/>
              <a:buChar char="o"/>
            </a:pPr>
            <a:r>
              <a:rPr lang="en-US" sz="2000" dirty="0"/>
              <a:t>Past coordinators</a:t>
            </a:r>
            <a:endParaRPr lang="en-US" dirty="0"/>
          </a:p>
        </p:txBody>
      </p:sp>
      <p:sp>
        <p:nvSpPr>
          <p:cNvPr id="4" name="Title 3"/>
          <p:cNvSpPr>
            <a:spLocks noGrp="1"/>
          </p:cNvSpPr>
          <p:nvPr>
            <p:ph type="title"/>
          </p:nvPr>
        </p:nvSpPr>
        <p:spPr>
          <a:xfrm>
            <a:off x="460375" y="464343"/>
            <a:ext cx="8184662" cy="985623"/>
          </a:xfrm>
        </p:spPr>
        <p:txBody>
          <a:bodyPr/>
          <a:lstStyle/>
          <a:p>
            <a:r>
              <a:rPr lang="en-US" dirty="0"/>
              <a:t>Resources for Coordinators: People</a:t>
            </a:r>
            <a:br>
              <a:rPr lang="en-US" dirty="0"/>
            </a:br>
            <a:endParaRPr lang="en-US" dirty="0"/>
          </a:p>
        </p:txBody>
      </p:sp>
      <p:pic>
        <p:nvPicPr>
          <p:cNvPr id="6" name="Picture 5" descr="A group of people standing in front of a store&#10;&#10;Description automatically generated">
            <a:extLst>
              <a:ext uri="{FF2B5EF4-FFF2-40B4-BE49-F238E27FC236}">
                <a16:creationId xmlns:a16="http://schemas.microsoft.com/office/drawing/2014/main" id="{BF7CEB68-43E5-444B-A1AF-5FD7B8791454}"/>
              </a:ext>
            </a:extLst>
          </p:cNvPr>
          <p:cNvPicPr>
            <a:picLocks noChangeAspect="1"/>
          </p:cNvPicPr>
          <p:nvPr/>
        </p:nvPicPr>
        <p:blipFill rotWithShape="1">
          <a:blip r:embed="rId3"/>
          <a:srcRect l="12000" t="13131" r="6778" b="13131"/>
          <a:stretch/>
        </p:blipFill>
        <p:spPr>
          <a:xfrm>
            <a:off x="4892040" y="1600200"/>
            <a:ext cx="4028865" cy="2743200"/>
          </a:xfrm>
          <a:prstGeom prst="rect">
            <a:avLst/>
          </a:prstGeom>
        </p:spPr>
      </p:pic>
      <p:sp>
        <p:nvSpPr>
          <p:cNvPr id="7" name="TextBox 6">
            <a:extLst>
              <a:ext uri="{FF2B5EF4-FFF2-40B4-BE49-F238E27FC236}">
                <a16:creationId xmlns:a16="http://schemas.microsoft.com/office/drawing/2014/main" id="{E599EB51-0B03-41CA-BC22-79FE228045D4}"/>
              </a:ext>
            </a:extLst>
          </p:cNvPr>
          <p:cNvSpPr txBox="1"/>
          <p:nvPr/>
        </p:nvSpPr>
        <p:spPr>
          <a:xfrm>
            <a:off x="4778940" y="4290453"/>
            <a:ext cx="4141966" cy="646331"/>
          </a:xfrm>
          <a:prstGeom prst="rect">
            <a:avLst/>
          </a:prstGeom>
          <a:noFill/>
        </p:spPr>
        <p:txBody>
          <a:bodyPr wrap="square" rtlCol="0">
            <a:spAutoFit/>
          </a:bodyPr>
          <a:lstStyle/>
          <a:p>
            <a:pPr algn="ctr"/>
            <a:r>
              <a:rPr lang="en-US" b="1" dirty="0"/>
              <a:t>2018 Campaign Assistants at a diaper drive for </a:t>
            </a:r>
            <a:r>
              <a:rPr lang="en-US" b="1" dirty="0" err="1"/>
              <a:t>WestSide</a:t>
            </a:r>
            <a:r>
              <a:rPr lang="en-US" b="1" dirty="0"/>
              <a:t> Baby</a:t>
            </a:r>
          </a:p>
        </p:txBody>
      </p:sp>
    </p:spTree>
    <p:extLst>
      <p:ext uri="{BB962C8B-B14F-4D97-AF65-F5344CB8AC3E}">
        <p14:creationId xmlns:p14="http://schemas.microsoft.com/office/powerpoint/2010/main" val="2697808017"/>
      </p:ext>
    </p:extLst>
  </p:cSld>
  <p:clrMapOvr>
    <a:masterClrMapping/>
  </p:clrMapOvr>
  <mc:AlternateContent xmlns:mc="http://schemas.openxmlformats.org/markup-compatibility/2006" xmlns:p14="http://schemas.microsoft.com/office/powerpoint/2010/main">
    <mc:Choice Requires="p14">
      <p:transition p14:dur="250" advClick="0" advTm="8187">
        <p:fade/>
        <p:sndAc>
          <p:stSnd>
            <p:snd r:embed="rId2" name="breeze.wav"/>
          </p:stSnd>
        </p:sndAc>
      </p:transition>
    </mc:Choice>
    <mc:Fallback xmlns="">
      <p:transition advClick="0" advTm="8187">
        <p:fade/>
        <p:sndAc>
          <p:stSnd>
            <p:snd r:embed="rId4" name="breeze.wav"/>
          </p:stSnd>
        </p:sndAc>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269EAA4-45F9-43C5-B10F-2B18A5DD8E2D}"/>
              </a:ext>
            </a:extLst>
          </p:cNvPr>
          <p:cNvSpPr>
            <a:spLocks noGrp="1"/>
          </p:cNvSpPr>
          <p:nvPr>
            <p:ph type="body" sz="quarter" idx="11"/>
          </p:nvPr>
        </p:nvSpPr>
        <p:spPr>
          <a:xfrm>
            <a:off x="447923" y="1557338"/>
            <a:ext cx="8197114" cy="2881927"/>
          </a:xfrm>
        </p:spPr>
        <p:txBody>
          <a:bodyPr/>
          <a:lstStyle/>
          <a:p>
            <a:pPr marL="0" indent="0">
              <a:buNone/>
            </a:pPr>
            <a:r>
              <a:rPr lang="en-US" dirty="0"/>
              <a:t>You have various resources available to you on the CFD website or through your campaign assistant:</a:t>
            </a:r>
          </a:p>
          <a:p>
            <a:pPr>
              <a:buFont typeface="Courier New" panose="02070309020205020404" pitchFamily="49" charset="0"/>
              <a:buChar char="o"/>
            </a:pPr>
            <a:r>
              <a:rPr lang="en-US" dirty="0"/>
              <a:t>Promotional materials</a:t>
            </a:r>
          </a:p>
          <a:p>
            <a:pPr>
              <a:buFont typeface="Courier New" panose="02070309020205020404" pitchFamily="49" charset="0"/>
              <a:buChar char="o"/>
            </a:pPr>
            <a:r>
              <a:rPr lang="en-US" dirty="0"/>
              <a:t>Fundraiser guidelines</a:t>
            </a:r>
          </a:p>
          <a:p>
            <a:pPr>
              <a:buFont typeface="Courier New" panose="02070309020205020404" pitchFamily="49" charset="0"/>
              <a:buChar char="o"/>
            </a:pPr>
            <a:r>
              <a:rPr lang="en-US" dirty="0"/>
              <a:t>Online promotions</a:t>
            </a:r>
          </a:p>
          <a:p>
            <a:pPr>
              <a:buFont typeface="Courier New" panose="02070309020205020404" pitchFamily="49" charset="0"/>
              <a:buChar char="o"/>
            </a:pPr>
            <a:r>
              <a:rPr lang="en-US" dirty="0"/>
              <a:t>Impact statements</a:t>
            </a:r>
          </a:p>
        </p:txBody>
      </p:sp>
      <p:sp>
        <p:nvSpPr>
          <p:cNvPr id="3" name="Title 2">
            <a:extLst>
              <a:ext uri="{FF2B5EF4-FFF2-40B4-BE49-F238E27FC236}">
                <a16:creationId xmlns:a16="http://schemas.microsoft.com/office/drawing/2014/main" id="{5BE06DF2-EB04-438C-9BA5-AAE3E198B1C7}"/>
              </a:ext>
            </a:extLst>
          </p:cNvPr>
          <p:cNvSpPr>
            <a:spLocks noGrp="1"/>
          </p:cNvSpPr>
          <p:nvPr>
            <p:ph type="title"/>
          </p:nvPr>
        </p:nvSpPr>
        <p:spPr>
          <a:xfrm>
            <a:off x="460375" y="369733"/>
            <a:ext cx="8184662" cy="601817"/>
          </a:xfrm>
        </p:spPr>
        <p:txBody>
          <a:bodyPr/>
          <a:lstStyle/>
          <a:p>
            <a:r>
              <a:rPr lang="en-US" dirty="0"/>
              <a:t>Resources for Coordinators: Toolkits</a:t>
            </a:r>
          </a:p>
        </p:txBody>
      </p:sp>
      <p:pic>
        <p:nvPicPr>
          <p:cNvPr id="7" name="Picture 6">
            <a:extLst>
              <a:ext uri="{FF2B5EF4-FFF2-40B4-BE49-F238E27FC236}">
                <a16:creationId xmlns:a16="http://schemas.microsoft.com/office/drawing/2014/main" id="{82F7158F-150A-4414-9B79-961E429CFA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6037" y="2428874"/>
            <a:ext cx="3363169" cy="2522377"/>
          </a:xfrm>
          <a:prstGeom prst="rect">
            <a:avLst/>
          </a:prstGeom>
        </p:spPr>
      </p:pic>
    </p:spTree>
    <p:extLst>
      <p:ext uri="{BB962C8B-B14F-4D97-AF65-F5344CB8AC3E}">
        <p14:creationId xmlns:p14="http://schemas.microsoft.com/office/powerpoint/2010/main" val="2795955251"/>
      </p:ext>
    </p:extLst>
  </p:cSld>
  <p:clrMapOvr>
    <a:masterClrMapping/>
  </p:clrMapOvr>
  <mc:AlternateContent xmlns:mc="http://schemas.openxmlformats.org/markup-compatibility/2006" xmlns:p14="http://schemas.microsoft.com/office/powerpoint/2010/main">
    <mc:Choice Requires="p14">
      <p:transition p14:dur="250" advClick="0" advTm="6859">
        <p:fade/>
        <p:sndAc>
          <p:stSnd>
            <p:snd r:embed="rId3" name="breeze.wav"/>
          </p:stSnd>
        </p:sndAc>
      </p:transition>
    </mc:Choice>
    <mc:Fallback xmlns="">
      <p:transition advClick="0" advTm="6859">
        <p:fade/>
        <p:sndAc>
          <p:stSnd>
            <p:snd r:embed="rId5" name="breeze.wav"/>
          </p:stSnd>
        </p:sndAc>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C3410F1-0232-426E-9051-BF71EF7AFD8B}"/>
              </a:ext>
            </a:extLst>
          </p:cNvPr>
          <p:cNvSpPr>
            <a:spLocks noGrp="1"/>
          </p:cNvSpPr>
          <p:nvPr>
            <p:ph type="body" sz="quarter" idx="11"/>
          </p:nvPr>
        </p:nvSpPr>
        <p:spPr>
          <a:xfrm>
            <a:off x="447922" y="1730667"/>
            <a:ext cx="4870697" cy="2365901"/>
          </a:xfrm>
        </p:spPr>
        <p:txBody>
          <a:bodyPr/>
          <a:lstStyle/>
          <a:p>
            <a:pPr marL="0" indent="0">
              <a:buNone/>
            </a:pPr>
            <a:r>
              <a:rPr lang="en-US" dirty="0"/>
              <a:t>UWCFD campaign coordinators are the key to a successful campaign. This role is vital in maintaining robust nonprofit organizations and healthy communities.</a:t>
            </a:r>
          </a:p>
        </p:txBody>
      </p:sp>
      <p:sp>
        <p:nvSpPr>
          <p:cNvPr id="3" name="Title 2">
            <a:extLst>
              <a:ext uri="{FF2B5EF4-FFF2-40B4-BE49-F238E27FC236}">
                <a16:creationId xmlns:a16="http://schemas.microsoft.com/office/drawing/2014/main" id="{747272B5-3F0C-41EA-BEDB-401E363403A6}"/>
              </a:ext>
            </a:extLst>
          </p:cNvPr>
          <p:cNvSpPr>
            <a:spLocks noGrp="1"/>
          </p:cNvSpPr>
          <p:nvPr>
            <p:ph type="title"/>
          </p:nvPr>
        </p:nvSpPr>
        <p:spPr>
          <a:xfrm>
            <a:off x="447923" y="369734"/>
            <a:ext cx="8197114" cy="744692"/>
          </a:xfrm>
        </p:spPr>
        <p:txBody>
          <a:bodyPr/>
          <a:lstStyle/>
          <a:p>
            <a:pPr algn="ctr"/>
            <a:r>
              <a:rPr lang="en-US" sz="3200" dirty="0"/>
              <a:t>Thank you for being a campaign coordinator!</a:t>
            </a:r>
          </a:p>
        </p:txBody>
      </p:sp>
      <p:pic>
        <p:nvPicPr>
          <p:cNvPr id="6" name="Picture 5">
            <a:extLst>
              <a:ext uri="{FF2B5EF4-FFF2-40B4-BE49-F238E27FC236}">
                <a16:creationId xmlns:a16="http://schemas.microsoft.com/office/drawing/2014/main" id="{F47E5C30-15EC-40B0-829D-B379D0B15FED}"/>
              </a:ext>
            </a:extLst>
          </p:cNvPr>
          <p:cNvPicPr>
            <a:picLocks noChangeAspect="1"/>
          </p:cNvPicPr>
          <p:nvPr/>
        </p:nvPicPr>
        <p:blipFill rotWithShape="1">
          <a:blip r:embed="rId3">
            <a:extLst>
              <a:ext uri="{28A0092B-C50C-407E-A947-70E740481C1C}">
                <a14:useLocalDpi xmlns:a14="http://schemas.microsoft.com/office/drawing/2010/main" val="0"/>
              </a:ext>
            </a:extLst>
          </a:blip>
          <a:srcRect l="5606" t="4743" r="19411" b="4745"/>
          <a:stretch/>
        </p:blipFill>
        <p:spPr>
          <a:xfrm rot="5400000" flipV="1">
            <a:off x="5778585" y="1402392"/>
            <a:ext cx="2667698" cy="2346058"/>
          </a:xfrm>
          <a:prstGeom prst="rect">
            <a:avLst/>
          </a:prstGeom>
          <a:ln w="6350">
            <a:solidFill>
              <a:schemeClr val="bg1"/>
            </a:solidFill>
          </a:ln>
        </p:spPr>
      </p:pic>
      <p:sp>
        <p:nvSpPr>
          <p:cNvPr id="2" name="TextBox 1"/>
          <p:cNvSpPr txBox="1"/>
          <p:nvPr/>
        </p:nvSpPr>
        <p:spPr>
          <a:xfrm>
            <a:off x="5587068" y="4096568"/>
            <a:ext cx="3221372" cy="923330"/>
          </a:xfrm>
          <a:prstGeom prst="rect">
            <a:avLst/>
          </a:prstGeom>
          <a:noFill/>
        </p:spPr>
        <p:txBody>
          <a:bodyPr wrap="square" rtlCol="0">
            <a:spAutoFit/>
          </a:bodyPr>
          <a:lstStyle/>
          <a:p>
            <a:pPr algn="ctr"/>
            <a:r>
              <a:rPr lang="en-US" dirty="0"/>
              <a:t>2021 campaign assistants at the </a:t>
            </a:r>
            <a:r>
              <a:rPr lang="en-US" dirty="0" err="1"/>
              <a:t>Suzzallo</a:t>
            </a:r>
            <a:r>
              <a:rPr lang="en-US" dirty="0"/>
              <a:t> Library reading room during a campus tour </a:t>
            </a:r>
          </a:p>
        </p:txBody>
      </p:sp>
    </p:spTree>
    <p:extLst>
      <p:ext uri="{BB962C8B-B14F-4D97-AF65-F5344CB8AC3E}">
        <p14:creationId xmlns:p14="http://schemas.microsoft.com/office/powerpoint/2010/main" val="850414395"/>
      </p:ext>
    </p:extLst>
  </p:cSld>
  <p:clrMapOvr>
    <a:masterClrMapping/>
  </p:clrMapOvr>
  <mc:AlternateContent xmlns:mc="http://schemas.openxmlformats.org/markup-compatibility/2006" xmlns:p14="http://schemas.microsoft.com/office/powerpoint/2010/main">
    <mc:Choice Requires="p14">
      <p:transition p14:dur="250" advClick="0" advTm="11315">
        <p:fade/>
        <p:sndAc>
          <p:stSnd>
            <p:snd r:embed="rId2" name="breeze.wav"/>
          </p:stSnd>
        </p:sndAc>
      </p:transition>
    </mc:Choice>
    <mc:Fallback xmlns="">
      <p:transition advClick="0" advTm="11315">
        <p:fade/>
        <p:sndAc>
          <p:stSnd>
            <p:snd r:embed="rId4" name="breeze.wav"/>
          </p:stSnd>
        </p:sndAc>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E3AA74-7E48-4AF4-A49F-97F146ADD65F}"/>
              </a:ext>
            </a:extLst>
          </p:cNvPr>
          <p:cNvSpPr>
            <a:spLocks noGrp="1"/>
          </p:cNvSpPr>
          <p:nvPr>
            <p:ph type="body" sz="quarter" idx="11"/>
          </p:nvPr>
        </p:nvSpPr>
        <p:spPr>
          <a:xfrm>
            <a:off x="447923" y="1417739"/>
            <a:ext cx="8197114" cy="3498210"/>
          </a:xfrm>
        </p:spPr>
        <p:txBody>
          <a:bodyPr/>
          <a:lstStyle/>
          <a:p>
            <a:pPr marL="0" indent="0">
              <a:buNone/>
            </a:pPr>
            <a:r>
              <a:rPr lang="en-US" b="0" dirty="0"/>
              <a:t>The </a:t>
            </a:r>
            <a:r>
              <a:rPr lang="en-US" dirty="0"/>
              <a:t>UWCFD Events Committee </a:t>
            </a:r>
            <a:r>
              <a:rPr lang="en-US" b="0" dirty="0"/>
              <a:t>includes volunteers from across campus and representatives from local charities who work year-round on strategic planning, on events such as:</a:t>
            </a:r>
          </a:p>
          <a:p>
            <a:pPr>
              <a:buFont typeface="Courier New" panose="02070309020205020404" pitchFamily="49" charset="0"/>
              <a:buChar char="o"/>
            </a:pPr>
            <a:r>
              <a:rPr lang="en-US" b="0" dirty="0"/>
              <a:t>Annual nonprofit expo</a:t>
            </a:r>
          </a:p>
          <a:p>
            <a:pPr>
              <a:buFont typeface="Courier New" panose="02070309020205020404" pitchFamily="49" charset="0"/>
              <a:buChar char="o"/>
            </a:pPr>
            <a:r>
              <a:rPr lang="en-US" b="0" dirty="0"/>
              <a:t>Coordinator kickoff</a:t>
            </a:r>
          </a:p>
          <a:p>
            <a:pPr>
              <a:buFont typeface="Courier New" panose="02070309020205020404" pitchFamily="49" charset="0"/>
              <a:buChar char="o"/>
            </a:pPr>
            <a:r>
              <a:rPr lang="en-US" b="0" dirty="0"/>
              <a:t>Volunteer recognition</a:t>
            </a:r>
          </a:p>
          <a:p>
            <a:pPr lvl="1"/>
            <a:endParaRPr lang="en-US" dirty="0"/>
          </a:p>
        </p:txBody>
      </p:sp>
      <p:sp>
        <p:nvSpPr>
          <p:cNvPr id="3" name="Title 2">
            <a:extLst>
              <a:ext uri="{FF2B5EF4-FFF2-40B4-BE49-F238E27FC236}">
                <a16:creationId xmlns:a16="http://schemas.microsoft.com/office/drawing/2014/main" id="{7F2A96CD-D63E-4171-B65B-A5223C094323}"/>
              </a:ext>
            </a:extLst>
          </p:cNvPr>
          <p:cNvSpPr>
            <a:spLocks noGrp="1"/>
          </p:cNvSpPr>
          <p:nvPr>
            <p:ph type="title"/>
          </p:nvPr>
        </p:nvSpPr>
        <p:spPr>
          <a:xfrm>
            <a:off x="460375" y="369734"/>
            <a:ext cx="8184662" cy="794698"/>
          </a:xfrm>
        </p:spPr>
        <p:txBody>
          <a:bodyPr/>
          <a:lstStyle/>
          <a:p>
            <a:r>
              <a:rPr lang="en-US" dirty="0"/>
              <a:t>Join the UWCFD Events Committee!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9260" y="2801923"/>
            <a:ext cx="2729219" cy="2046914"/>
          </a:xfrm>
          <a:prstGeom prst="rect">
            <a:avLst/>
          </a:prstGeom>
        </p:spPr>
      </p:pic>
    </p:spTree>
    <p:extLst>
      <p:ext uri="{BB962C8B-B14F-4D97-AF65-F5344CB8AC3E}">
        <p14:creationId xmlns:p14="http://schemas.microsoft.com/office/powerpoint/2010/main" val="2444958448"/>
      </p:ext>
    </p:extLst>
  </p:cSld>
  <p:clrMapOvr>
    <a:masterClrMapping/>
  </p:clrMapOvr>
  <mc:AlternateContent xmlns:mc="http://schemas.openxmlformats.org/markup-compatibility/2006" xmlns:p14="http://schemas.microsoft.com/office/powerpoint/2010/main">
    <mc:Choice Requires="p14">
      <p:transition p14:dur="250" advClick="0" advTm="7633">
        <p:fade/>
        <p:sndAc>
          <p:stSnd>
            <p:snd r:embed="rId2" name="breeze.wav"/>
          </p:stSnd>
        </p:sndAc>
      </p:transition>
    </mc:Choice>
    <mc:Fallback xmlns="">
      <p:transition advClick="0" advTm="7633">
        <p:fade/>
        <p:sndAc>
          <p:stSnd>
            <p:snd r:embed="rId4" name="breeze.wav"/>
          </p:stSnd>
        </p:sndAc>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First week to give coffee card promotion</a:t>
            </a:r>
          </a:p>
          <a:p>
            <a:r>
              <a:rPr lang="en-US" dirty="0"/>
              <a:t>Virtual nonprofit expo, Tuesday October 14</a:t>
            </a:r>
          </a:p>
          <a:p>
            <a:r>
              <a:rPr lang="en-US" dirty="0"/>
              <a:t>Lunch &amp; learn seminars starting Oct 28</a:t>
            </a:r>
          </a:p>
          <a:p>
            <a:r>
              <a:rPr lang="en-US" dirty="0"/>
              <a:t>Virtual auction, October 14 – 21</a:t>
            </a:r>
          </a:p>
          <a:p>
            <a:r>
              <a:rPr lang="en-US" dirty="0"/>
              <a:t>Last week to give promotions and </a:t>
            </a:r>
            <a:r>
              <a:rPr lang="en-US" dirty="0" err="1"/>
              <a:t>giveways</a:t>
            </a:r>
            <a:endParaRPr lang="en-US" dirty="0"/>
          </a:p>
          <a:p>
            <a:endParaRPr lang="en-US" dirty="0"/>
          </a:p>
        </p:txBody>
      </p:sp>
      <p:sp>
        <p:nvSpPr>
          <p:cNvPr id="3" name="Title 2"/>
          <p:cNvSpPr>
            <a:spLocks noGrp="1"/>
          </p:cNvSpPr>
          <p:nvPr>
            <p:ph type="title"/>
          </p:nvPr>
        </p:nvSpPr>
        <p:spPr>
          <a:xfrm>
            <a:off x="460375" y="369733"/>
            <a:ext cx="8184662" cy="782411"/>
          </a:xfrm>
        </p:spPr>
        <p:txBody>
          <a:bodyPr/>
          <a:lstStyle/>
          <a:p>
            <a:r>
              <a:rPr lang="en-US" dirty="0"/>
              <a:t>Campaign 2024 Events</a:t>
            </a:r>
          </a:p>
        </p:txBody>
      </p:sp>
    </p:spTree>
    <p:extLst>
      <p:ext uri="{BB962C8B-B14F-4D97-AF65-F5344CB8AC3E}">
        <p14:creationId xmlns:p14="http://schemas.microsoft.com/office/powerpoint/2010/main" val="1156217472"/>
      </p:ext>
    </p:extLst>
  </p:cSld>
  <p:clrMapOvr>
    <a:masterClrMapping/>
  </p:clrMapOvr>
  <mc:AlternateContent xmlns:mc="http://schemas.openxmlformats.org/markup-compatibility/2006" xmlns:p14="http://schemas.microsoft.com/office/powerpoint/2010/main">
    <mc:Choice Requires="p14">
      <p:transition p14:dur="250" advClick="0" advTm="8428">
        <p:fade/>
        <p:sndAc>
          <p:stSnd>
            <p:snd r:embed="rId2" name="breeze.wav"/>
          </p:stSnd>
        </p:sndAc>
      </p:transition>
    </mc:Choice>
    <mc:Fallback xmlns="">
      <p:transition advClick="0" advTm="8428">
        <p:fade/>
        <p:sndAc>
          <p:stSnd>
            <p:snd r:embed="rId3" name="breeze.wav"/>
          </p:stSnd>
        </p:sndAc>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9BC3F2-C2E4-44AA-932E-ADCF5C0B82C7}"/>
              </a:ext>
            </a:extLst>
          </p:cNvPr>
          <p:cNvSpPr>
            <a:spLocks noGrp="1"/>
          </p:cNvSpPr>
          <p:nvPr>
            <p:ph type="body" sz="quarter" idx="11"/>
          </p:nvPr>
        </p:nvSpPr>
        <p:spPr/>
        <p:txBody>
          <a:bodyPr/>
          <a:lstStyle/>
          <a:p>
            <a:pPr marL="0" indent="0">
              <a:buNone/>
            </a:pPr>
            <a:r>
              <a:rPr lang="en-US" dirty="0"/>
              <a:t>Reach out to your campaign assistant anytime you need assistance! You can also contact the UWCFD office at </a:t>
            </a:r>
            <a:r>
              <a:rPr lang="en-US" dirty="0">
                <a:hlinkClick r:id="rId3"/>
              </a:rPr>
              <a:t>uwcfd@uw.edu</a:t>
            </a:r>
            <a:r>
              <a:rPr lang="en-US" dirty="0"/>
              <a:t> or 206-616-3678.</a:t>
            </a:r>
          </a:p>
          <a:p>
            <a:pPr marL="0" indent="0">
              <a:buNone/>
            </a:pPr>
            <a:endParaRPr lang="en-US" dirty="0"/>
          </a:p>
          <a:p>
            <a:pPr marL="0" indent="0" algn="ctr">
              <a:buNone/>
            </a:pPr>
            <a:r>
              <a:rPr lang="en-US" sz="4000" dirty="0"/>
              <a:t>THANK YOU!</a:t>
            </a:r>
          </a:p>
        </p:txBody>
      </p:sp>
      <p:sp>
        <p:nvSpPr>
          <p:cNvPr id="3" name="Title 2">
            <a:extLst>
              <a:ext uri="{FF2B5EF4-FFF2-40B4-BE49-F238E27FC236}">
                <a16:creationId xmlns:a16="http://schemas.microsoft.com/office/drawing/2014/main" id="{959FEE1E-F4D7-463D-912F-360D78952781}"/>
              </a:ext>
            </a:extLst>
          </p:cNvPr>
          <p:cNvSpPr>
            <a:spLocks noGrp="1"/>
          </p:cNvSpPr>
          <p:nvPr>
            <p:ph type="title"/>
          </p:nvPr>
        </p:nvSpPr>
        <p:spPr>
          <a:xfrm>
            <a:off x="460375" y="369733"/>
            <a:ext cx="8184662" cy="780411"/>
          </a:xfrm>
        </p:spPr>
        <p:txBody>
          <a:bodyPr/>
          <a:lstStyle/>
          <a:p>
            <a:r>
              <a:rPr lang="en-US" dirty="0"/>
              <a:t>Have questions? Need more resources?</a:t>
            </a:r>
          </a:p>
        </p:txBody>
      </p:sp>
    </p:spTree>
    <p:extLst>
      <p:ext uri="{BB962C8B-B14F-4D97-AF65-F5344CB8AC3E}">
        <p14:creationId xmlns:p14="http://schemas.microsoft.com/office/powerpoint/2010/main" val="1702702997"/>
      </p:ext>
    </p:extLst>
  </p:cSld>
  <p:clrMapOvr>
    <a:masterClrMapping/>
  </p:clrMapOvr>
  <mc:AlternateContent xmlns:mc="http://schemas.openxmlformats.org/markup-compatibility/2006" xmlns:p14="http://schemas.microsoft.com/office/powerpoint/2010/main">
    <mc:Choice Requires="p14">
      <p:transition p14:dur="250" advClick="0" advTm="5682">
        <p:fade/>
        <p:sndAc>
          <p:stSnd>
            <p:snd r:embed="rId2" name="breeze.wav"/>
          </p:stSnd>
        </p:sndAc>
      </p:transition>
    </mc:Choice>
    <mc:Fallback xmlns="">
      <p:transition advClick="0" advTm="5682">
        <p:fade/>
        <p:sndAc>
          <p:stSnd>
            <p:snd r:embed="rId4" name="breeze.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60375" y="369733"/>
            <a:ext cx="8184662" cy="787555"/>
          </a:xfrm>
        </p:spPr>
        <p:txBody>
          <a:bodyPr/>
          <a:lstStyle/>
          <a:p>
            <a:r>
              <a:rPr lang="en-US" dirty="0"/>
              <a:t>Contents</a:t>
            </a:r>
          </a:p>
        </p:txBody>
      </p:sp>
      <p:sp>
        <p:nvSpPr>
          <p:cNvPr id="4" name="Text Placeholder 3"/>
          <p:cNvSpPr>
            <a:spLocks noGrp="1"/>
          </p:cNvSpPr>
          <p:nvPr>
            <p:ph type="body" sz="quarter" idx="11"/>
          </p:nvPr>
        </p:nvSpPr>
        <p:spPr>
          <a:xfrm>
            <a:off x="447923" y="1572491"/>
            <a:ext cx="4743509" cy="2854036"/>
          </a:xfrm>
        </p:spPr>
        <p:txBody>
          <a:bodyPr/>
          <a:lstStyle/>
          <a:p>
            <a:r>
              <a:rPr lang="en-US" b="0" dirty="0"/>
              <a:t>History and mission of the campaign</a:t>
            </a:r>
          </a:p>
          <a:p>
            <a:r>
              <a:rPr lang="en-US" b="0" dirty="0"/>
              <a:t>Meet the UWCFD team</a:t>
            </a:r>
          </a:p>
          <a:p>
            <a:r>
              <a:rPr lang="en-US" b="0" dirty="0"/>
              <a:t>Coordinator information</a:t>
            </a:r>
          </a:p>
          <a:p>
            <a:r>
              <a:rPr lang="en-US" b="0" dirty="0"/>
              <a:t>Important dates</a:t>
            </a:r>
          </a:p>
          <a:p>
            <a:r>
              <a:rPr lang="en-US" b="0" dirty="0"/>
              <a:t>What is simple giving?</a:t>
            </a:r>
          </a:p>
        </p:txBody>
      </p:sp>
      <p:pic>
        <p:nvPicPr>
          <p:cNvPr id="3" name="Picture 2">
            <a:extLst>
              <a:ext uri="{FF2B5EF4-FFF2-40B4-BE49-F238E27FC236}">
                <a16:creationId xmlns:a16="http://schemas.microsoft.com/office/drawing/2014/main" id="{9BE7D225-A2D7-4C85-8471-DB08F70F36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9962" y="981909"/>
            <a:ext cx="3635755" cy="2726816"/>
          </a:xfrm>
          <a:prstGeom prst="rect">
            <a:avLst/>
          </a:prstGeom>
        </p:spPr>
      </p:pic>
      <p:sp>
        <p:nvSpPr>
          <p:cNvPr id="6" name="TextBox 5">
            <a:extLst>
              <a:ext uri="{FF2B5EF4-FFF2-40B4-BE49-F238E27FC236}">
                <a16:creationId xmlns:a16="http://schemas.microsoft.com/office/drawing/2014/main" id="{C40FD030-4D8F-45DF-8D02-588FEDDEB12F}"/>
              </a:ext>
            </a:extLst>
          </p:cNvPr>
          <p:cNvSpPr txBox="1"/>
          <p:nvPr/>
        </p:nvSpPr>
        <p:spPr>
          <a:xfrm>
            <a:off x="4682510" y="3916326"/>
            <a:ext cx="3870660" cy="923330"/>
          </a:xfrm>
          <a:prstGeom prst="rect">
            <a:avLst/>
          </a:prstGeom>
          <a:noFill/>
        </p:spPr>
        <p:txBody>
          <a:bodyPr wrap="square" rtlCol="0">
            <a:spAutoFit/>
          </a:bodyPr>
          <a:lstStyle/>
          <a:p>
            <a:pPr algn="ctr"/>
            <a:r>
              <a:rPr lang="en-US" dirty="0"/>
              <a:t>UWCFD campaign assistants and staff tour </a:t>
            </a:r>
            <a:r>
              <a:rPr lang="en-US" dirty="0" err="1"/>
              <a:t>Bikeworks</a:t>
            </a:r>
            <a:r>
              <a:rPr lang="en-US" dirty="0"/>
              <a:t>, a Seattle-based nonprofit</a:t>
            </a:r>
          </a:p>
        </p:txBody>
      </p:sp>
    </p:spTree>
    <p:extLst>
      <p:ext uri="{BB962C8B-B14F-4D97-AF65-F5344CB8AC3E}">
        <p14:creationId xmlns:p14="http://schemas.microsoft.com/office/powerpoint/2010/main" val="1399137364"/>
      </p:ext>
    </p:extLst>
  </p:cSld>
  <p:clrMapOvr>
    <a:masterClrMapping/>
  </p:clrMapOvr>
  <mc:AlternateContent xmlns:mc="http://schemas.openxmlformats.org/markup-compatibility/2006" xmlns:p14="http://schemas.microsoft.com/office/powerpoint/2010/main">
    <mc:Choice Requires="p14">
      <p:transition p14:dur="0" advClick="0" advTm="9160">
        <p:sndAc>
          <p:stSnd>
            <p:snd r:embed="rId2" name="breeze.wav"/>
          </p:stSnd>
        </p:sndAc>
      </p:transition>
    </mc:Choice>
    <mc:Fallback xmlns="">
      <p:transition advClick="0" advTm="9160">
        <p:sndAc>
          <p:stSnd>
            <p:snd r:embed="rId4" name="breeze.wav"/>
          </p:st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35730" y="1481096"/>
            <a:ext cx="5929314" cy="3426659"/>
          </a:xfrm>
          <a:prstGeom prst="rect">
            <a:avLst/>
          </a:prstGeom>
        </p:spPr>
        <p:txBody>
          <a:bodyPr/>
          <a:lstStyle/>
          <a:p>
            <a:pPr marL="0" lvl="0" indent="0" algn="ctr">
              <a:buNone/>
            </a:pPr>
            <a:r>
              <a:rPr lang="en-US" sz="2800" b="0" dirty="0"/>
              <a:t>The CFD is Washington state’s workplace giving campaign, providing employees and retirees the opportunity to </a:t>
            </a:r>
            <a:r>
              <a:rPr lang="en-US" sz="2800" dirty="0"/>
              <a:t>make a significant impact in their communities and change people’s lives</a:t>
            </a:r>
            <a:r>
              <a:rPr lang="en-US" sz="2800" b="0" dirty="0"/>
              <a:t>. </a:t>
            </a:r>
            <a:endParaRPr lang="en-US" sz="1600" dirty="0"/>
          </a:p>
          <a:p>
            <a:pPr marL="0" indent="0">
              <a:buNone/>
            </a:pPr>
            <a:endParaRPr lang="en-US" sz="2000" dirty="0"/>
          </a:p>
        </p:txBody>
      </p:sp>
      <p:sp>
        <p:nvSpPr>
          <p:cNvPr id="5" name="Title 4"/>
          <p:cNvSpPr>
            <a:spLocks noGrp="1"/>
          </p:cNvSpPr>
          <p:nvPr>
            <p:ph type="title"/>
          </p:nvPr>
        </p:nvSpPr>
        <p:spPr>
          <a:xfrm>
            <a:off x="460375" y="675722"/>
            <a:ext cx="8184662" cy="802737"/>
          </a:xfrm>
        </p:spPr>
        <p:txBody>
          <a:bodyPr/>
          <a:lstStyle/>
          <a:p>
            <a:r>
              <a:rPr lang="en-US" dirty="0"/>
              <a:t>What is the Combined Fund Drive (CFD)?</a:t>
            </a:r>
            <a:br>
              <a:rPr lang="en-US" dirty="0"/>
            </a:br>
            <a:endParaRPr lang="en-US" dirty="0"/>
          </a:p>
        </p:txBody>
      </p:sp>
      <p:pic>
        <p:nvPicPr>
          <p:cNvPr id="4" name="Picture 3">
            <a:extLst>
              <a:ext uri="{FF2B5EF4-FFF2-40B4-BE49-F238E27FC236}">
                <a16:creationId xmlns:a16="http://schemas.microsoft.com/office/drawing/2014/main" id="{C7E11D47-896A-4DE5-A174-5651994B52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1527" y="1077090"/>
            <a:ext cx="1886940" cy="2515920"/>
          </a:xfrm>
          <a:prstGeom prst="rect">
            <a:avLst/>
          </a:prstGeom>
        </p:spPr>
      </p:pic>
      <p:sp>
        <p:nvSpPr>
          <p:cNvPr id="2" name="TextBox 1"/>
          <p:cNvSpPr txBox="1"/>
          <p:nvPr/>
        </p:nvSpPr>
        <p:spPr>
          <a:xfrm>
            <a:off x="5731329" y="3666172"/>
            <a:ext cx="2347336" cy="1477328"/>
          </a:xfrm>
          <a:prstGeom prst="rect">
            <a:avLst/>
          </a:prstGeom>
          <a:noFill/>
        </p:spPr>
        <p:txBody>
          <a:bodyPr wrap="square" rtlCol="0">
            <a:spAutoFit/>
          </a:bodyPr>
          <a:lstStyle/>
          <a:p>
            <a:pPr algn="ctr"/>
            <a:r>
              <a:rPr lang="en-US" dirty="0"/>
              <a:t>Snohomish County YMCAs held a “superhero” week during their 2021 annual campaign</a:t>
            </a:r>
          </a:p>
        </p:txBody>
      </p:sp>
    </p:spTree>
    <p:extLst>
      <p:ext uri="{BB962C8B-B14F-4D97-AF65-F5344CB8AC3E}">
        <p14:creationId xmlns:p14="http://schemas.microsoft.com/office/powerpoint/2010/main" val="3819347686"/>
      </p:ext>
    </p:extLst>
  </p:cSld>
  <p:clrMapOvr>
    <a:masterClrMapping/>
  </p:clrMapOvr>
  <mc:AlternateContent xmlns:mc="http://schemas.openxmlformats.org/markup-compatibility/2006" xmlns:p14="http://schemas.microsoft.com/office/powerpoint/2010/main">
    <mc:Choice Requires="p14">
      <p:transition p14:dur="250" advClick="0" advTm="9697">
        <p:fade/>
        <p:sndAc>
          <p:stSnd>
            <p:snd r:embed="rId3" name="breeze.wav"/>
          </p:stSnd>
        </p:sndAc>
      </p:transition>
    </mc:Choice>
    <mc:Fallback xmlns="">
      <p:transition advClick="0" advTm="9697">
        <p:fade/>
        <p:sndAc>
          <p:stSnd>
            <p:snd r:embed="rId5" name="breeze.wav"/>
          </p:stSnd>
        </p:sndAc>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73443" y="1307558"/>
            <a:ext cx="8197114" cy="2251761"/>
          </a:xfrm>
          <a:prstGeom prst="rect">
            <a:avLst/>
          </a:prstGeom>
        </p:spPr>
        <p:txBody>
          <a:bodyPr/>
          <a:lstStyle/>
          <a:p>
            <a:pPr marL="0" lvl="0" indent="0" algn="ctr">
              <a:buNone/>
            </a:pPr>
            <a:endParaRPr lang="en-US" dirty="0"/>
          </a:p>
          <a:p>
            <a:pPr marL="0" lvl="0" indent="0" algn="ctr">
              <a:buNone/>
            </a:pPr>
            <a:r>
              <a:rPr lang="en-US" sz="3600" dirty="0"/>
              <a:t>Empowering Washington state public employees and retirees to strengthen communities through the funding and support of charities.</a:t>
            </a:r>
          </a:p>
          <a:p>
            <a:pPr marL="0" indent="0" algn="ctr">
              <a:buNone/>
            </a:pPr>
            <a:r>
              <a:rPr lang="en-US" dirty="0"/>
              <a:t> </a:t>
            </a:r>
            <a:endParaRPr lang="en-US" sz="2000" dirty="0"/>
          </a:p>
          <a:p>
            <a:pPr algn="ctr"/>
            <a:endParaRPr lang="en-US" sz="2000" dirty="0"/>
          </a:p>
        </p:txBody>
      </p:sp>
      <p:sp>
        <p:nvSpPr>
          <p:cNvPr id="5" name="Title 4"/>
          <p:cNvSpPr>
            <a:spLocks noGrp="1"/>
          </p:cNvSpPr>
          <p:nvPr>
            <p:ph type="title"/>
          </p:nvPr>
        </p:nvSpPr>
        <p:spPr>
          <a:xfrm>
            <a:off x="460375" y="369734"/>
            <a:ext cx="8184662" cy="737548"/>
          </a:xfrm>
        </p:spPr>
        <p:txBody>
          <a:bodyPr/>
          <a:lstStyle/>
          <a:p>
            <a:r>
              <a:rPr lang="en-US" dirty="0"/>
              <a:t>Mission of the Campaign</a:t>
            </a:r>
          </a:p>
        </p:txBody>
      </p:sp>
    </p:spTree>
    <p:extLst>
      <p:ext uri="{BB962C8B-B14F-4D97-AF65-F5344CB8AC3E}">
        <p14:creationId xmlns:p14="http://schemas.microsoft.com/office/powerpoint/2010/main" val="3841845108"/>
      </p:ext>
    </p:extLst>
  </p:cSld>
  <p:clrMapOvr>
    <a:masterClrMapping/>
  </p:clrMapOvr>
  <mc:AlternateContent xmlns:mc="http://schemas.openxmlformats.org/markup-compatibility/2006" xmlns:p14="http://schemas.microsoft.com/office/powerpoint/2010/main">
    <mc:Choice Requires="p14">
      <p:transition p14:dur="250" advClick="0" advTm="7025">
        <p:fade/>
        <p:sndAc>
          <p:stSnd>
            <p:snd r:embed="rId2" name="breeze.wav"/>
          </p:stSnd>
        </p:sndAc>
      </p:transition>
    </mc:Choice>
    <mc:Fallback xmlns="">
      <p:transition advClick="0" advTm="7025">
        <p:fade/>
        <p:sndAc>
          <p:stSnd>
            <p:snd r:embed="rId3" name="breeze.wav"/>
          </p:st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C0C131-1EDB-4052-A523-04B89BAA3D26}"/>
              </a:ext>
            </a:extLst>
          </p:cNvPr>
          <p:cNvSpPr>
            <a:spLocks noGrp="1"/>
          </p:cNvSpPr>
          <p:nvPr>
            <p:ph type="body" sz="quarter" idx="11"/>
          </p:nvPr>
        </p:nvSpPr>
        <p:spPr>
          <a:xfrm>
            <a:off x="447923" y="1540043"/>
            <a:ext cx="4765761" cy="2556526"/>
          </a:xfrm>
        </p:spPr>
        <p:txBody>
          <a:bodyPr/>
          <a:lstStyle/>
          <a:p>
            <a:pPr marL="0" indent="0" algn="ctr">
              <a:buNone/>
            </a:pPr>
            <a:endParaRPr lang="en-US" dirty="0"/>
          </a:p>
          <a:p>
            <a:pPr marL="0" indent="0" algn="ctr">
              <a:buNone/>
            </a:pPr>
            <a:r>
              <a:rPr lang="en-US" dirty="0"/>
              <a:t>Since 1984, UW employees and retirees have raised more than $59 million 	</a:t>
            </a:r>
          </a:p>
        </p:txBody>
      </p:sp>
      <p:sp>
        <p:nvSpPr>
          <p:cNvPr id="3" name="Title 2">
            <a:extLst>
              <a:ext uri="{FF2B5EF4-FFF2-40B4-BE49-F238E27FC236}">
                <a16:creationId xmlns:a16="http://schemas.microsoft.com/office/drawing/2014/main" id="{E09D9C5F-72A8-48A9-9864-7CDC8C72B6BA}"/>
              </a:ext>
            </a:extLst>
          </p:cNvPr>
          <p:cNvSpPr>
            <a:spLocks noGrp="1"/>
          </p:cNvSpPr>
          <p:nvPr>
            <p:ph type="title"/>
          </p:nvPr>
        </p:nvSpPr>
        <p:spPr>
          <a:xfrm>
            <a:off x="460375" y="369734"/>
            <a:ext cx="8184662" cy="751836"/>
          </a:xfrm>
        </p:spPr>
        <p:txBody>
          <a:bodyPr/>
          <a:lstStyle/>
          <a:p>
            <a:r>
              <a:rPr lang="en-US" sz="4000" dirty="0"/>
              <a:t>History of the Campaign</a:t>
            </a:r>
          </a:p>
        </p:txBody>
      </p:sp>
      <p:pic>
        <p:nvPicPr>
          <p:cNvPr id="5" name="Picture 4" descr="A close up of a sign&#10;&#10;Description automatically generated">
            <a:extLst>
              <a:ext uri="{FF2B5EF4-FFF2-40B4-BE49-F238E27FC236}">
                <a16:creationId xmlns:a16="http://schemas.microsoft.com/office/drawing/2014/main" id="{6E749305-4703-43BD-9D0A-DB056E36C31B}"/>
              </a:ext>
            </a:extLst>
          </p:cNvPr>
          <p:cNvPicPr>
            <a:picLocks noChangeAspect="1"/>
          </p:cNvPicPr>
          <p:nvPr/>
        </p:nvPicPr>
        <p:blipFill rotWithShape="1">
          <a:blip r:embed="rId3"/>
          <a:srcRect l="5730" r="7261"/>
          <a:stretch/>
        </p:blipFill>
        <p:spPr>
          <a:xfrm>
            <a:off x="5643563" y="1185864"/>
            <a:ext cx="2764631" cy="3657600"/>
          </a:xfrm>
          <a:prstGeom prst="rect">
            <a:avLst/>
          </a:prstGeom>
        </p:spPr>
      </p:pic>
    </p:spTree>
    <p:extLst>
      <p:ext uri="{BB962C8B-B14F-4D97-AF65-F5344CB8AC3E}">
        <p14:creationId xmlns:p14="http://schemas.microsoft.com/office/powerpoint/2010/main" val="1571573664"/>
      </p:ext>
    </p:extLst>
  </p:cSld>
  <p:clrMapOvr>
    <a:masterClrMapping/>
  </p:clrMapOvr>
  <mc:AlternateContent xmlns:mc="http://schemas.openxmlformats.org/markup-compatibility/2006" xmlns:p14="http://schemas.microsoft.com/office/powerpoint/2010/main">
    <mc:Choice Requires="p14">
      <p:transition p14:dur="250" advClick="0" advTm="5259">
        <p:fade/>
        <p:sndAc>
          <p:stSnd>
            <p:snd r:embed="rId2" name="breeze.wav"/>
          </p:stSnd>
        </p:sndAc>
      </p:transition>
    </mc:Choice>
    <mc:Fallback xmlns="">
      <p:transition advClick="0" advTm="5259">
        <p:fade/>
        <p:sndAc>
          <p:stSnd>
            <p:snd r:embed="rId4" name="breeze.wav"/>
          </p:stSnd>
        </p:sndAc>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marL="0" indent="0" algn="ctr">
              <a:buNone/>
            </a:pPr>
            <a:r>
              <a:rPr lang="en-US" sz="3200" dirty="0"/>
              <a:t>You will plan your campaign, share information with your colleagues, and let them know how </a:t>
            </a:r>
            <a:r>
              <a:rPr lang="en-US" sz="3200" i="1" dirty="0"/>
              <a:t>easy</a:t>
            </a:r>
            <a:r>
              <a:rPr lang="en-US" sz="3200" dirty="0"/>
              <a:t> it is to give.</a:t>
            </a:r>
          </a:p>
          <a:p>
            <a:endParaRPr lang="en-US" dirty="0"/>
          </a:p>
        </p:txBody>
      </p:sp>
      <p:sp>
        <p:nvSpPr>
          <p:cNvPr id="3" name="Text Placeholder 2"/>
          <p:cNvSpPr>
            <a:spLocks noGrp="1"/>
          </p:cNvSpPr>
          <p:nvPr>
            <p:ph type="body" sz="quarter" idx="12"/>
          </p:nvPr>
        </p:nvSpPr>
        <p:spPr/>
        <p:txBody>
          <a:bodyPr/>
          <a:lstStyle/>
          <a:p>
            <a:r>
              <a:rPr lang="en-US" dirty="0"/>
              <a:t>What does that mean?</a:t>
            </a:r>
          </a:p>
        </p:txBody>
      </p:sp>
      <p:sp>
        <p:nvSpPr>
          <p:cNvPr id="4" name="Title 3"/>
          <p:cNvSpPr>
            <a:spLocks noGrp="1"/>
          </p:cNvSpPr>
          <p:nvPr>
            <p:ph type="title"/>
          </p:nvPr>
        </p:nvSpPr>
        <p:spPr/>
        <p:txBody>
          <a:bodyPr/>
          <a:lstStyle/>
          <a:p>
            <a:r>
              <a:rPr lang="en-US" sz="3600" dirty="0"/>
              <a:t>You’re the Campaign Coordinator!</a:t>
            </a:r>
          </a:p>
        </p:txBody>
      </p:sp>
    </p:spTree>
    <p:extLst>
      <p:ext uri="{BB962C8B-B14F-4D97-AF65-F5344CB8AC3E}">
        <p14:creationId xmlns:p14="http://schemas.microsoft.com/office/powerpoint/2010/main" val="1887491176"/>
      </p:ext>
    </p:extLst>
  </p:cSld>
  <p:clrMapOvr>
    <a:masterClrMapping/>
  </p:clrMapOvr>
  <mc:AlternateContent xmlns:mc="http://schemas.openxmlformats.org/markup-compatibility/2006" xmlns:p14="http://schemas.microsoft.com/office/powerpoint/2010/main">
    <mc:Choice Requires="p14">
      <p:transition p14:dur="250" advClick="0" advTm="5954">
        <p:fade/>
        <p:sndAc>
          <p:stSnd>
            <p:snd r:embed="rId2" name="breeze.wav"/>
          </p:stSnd>
        </p:sndAc>
      </p:transition>
    </mc:Choice>
    <mc:Fallback xmlns="">
      <p:transition advClick="0" advTm="5954">
        <p:fade/>
        <p:sndAc>
          <p:stSnd>
            <p:snd r:embed="rId3" name="breeze.wav"/>
          </p:stSnd>
        </p:sndAc>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47923" y="1614055"/>
            <a:ext cx="8197114" cy="2957945"/>
          </a:xfrm>
          <a:prstGeom prst="rect">
            <a:avLst/>
          </a:prstGeom>
        </p:spPr>
        <p:txBody>
          <a:bodyPr/>
          <a:lstStyle/>
          <a:p>
            <a:pPr marL="0" indent="0">
              <a:buNone/>
            </a:pPr>
            <a:r>
              <a:rPr lang="en-US" sz="2000" dirty="0"/>
              <a:t>The UWCFD is an official part of state business. What does that mean? Volunteers (you!) are allowed to work on the campaign during business hours. Be sure to get your supervisor’s approval for your campaign plan. </a:t>
            </a:r>
          </a:p>
          <a:p>
            <a:pPr marL="0" indent="0">
              <a:buNone/>
            </a:pPr>
            <a:endParaRPr lang="en-US" sz="2000" dirty="0"/>
          </a:p>
          <a:p>
            <a:pPr marL="0" indent="0">
              <a:buNone/>
            </a:pPr>
            <a:r>
              <a:rPr lang="en-US" sz="2000" dirty="0"/>
              <a:t>For the data lovers in the crowd, you can review WAC 434-750-010 - 434-750-300 for specific rules surrounding the campaign.</a:t>
            </a:r>
          </a:p>
          <a:p>
            <a:pPr marL="0" indent="0">
              <a:buNone/>
            </a:pPr>
            <a:endParaRPr lang="en-US" sz="2000" dirty="0"/>
          </a:p>
        </p:txBody>
      </p:sp>
      <p:sp>
        <p:nvSpPr>
          <p:cNvPr id="5" name="Title 4"/>
          <p:cNvSpPr>
            <a:spLocks noGrp="1"/>
          </p:cNvSpPr>
          <p:nvPr>
            <p:ph type="title"/>
          </p:nvPr>
        </p:nvSpPr>
        <p:spPr>
          <a:xfrm>
            <a:off x="460375" y="369734"/>
            <a:ext cx="8184662" cy="808986"/>
          </a:xfrm>
        </p:spPr>
        <p:txBody>
          <a:bodyPr/>
          <a:lstStyle/>
          <a:p>
            <a:r>
              <a:rPr lang="en-US" dirty="0"/>
              <a:t>Good News for Coordinators!</a:t>
            </a:r>
          </a:p>
        </p:txBody>
      </p:sp>
    </p:spTree>
    <p:extLst>
      <p:ext uri="{BB962C8B-B14F-4D97-AF65-F5344CB8AC3E}">
        <p14:creationId xmlns:p14="http://schemas.microsoft.com/office/powerpoint/2010/main" val="3014424690"/>
      </p:ext>
    </p:extLst>
  </p:cSld>
  <p:clrMapOvr>
    <a:masterClrMapping/>
  </p:clrMapOvr>
  <mc:AlternateContent xmlns:mc="http://schemas.openxmlformats.org/markup-compatibility/2006" xmlns:p14="http://schemas.microsoft.com/office/powerpoint/2010/main">
    <mc:Choice Requires="p14">
      <p:transition p14:dur="250" advClick="0" advTm="8076">
        <p:fade/>
        <p:sndAc>
          <p:stSnd>
            <p:snd r:embed="rId2" name="breeze.wav"/>
          </p:stSnd>
        </p:sndAc>
      </p:transition>
    </mc:Choice>
    <mc:Fallback xmlns="">
      <p:transition advClick="0" advTm="8076">
        <p:fade/>
        <p:sndAc>
          <p:stSnd>
            <p:snd r:embed="rId3" name="breeze.wav"/>
          </p:stSnd>
        </p:sndAc>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47923" y="792957"/>
            <a:ext cx="8197114" cy="3486150"/>
          </a:xfrm>
        </p:spPr>
        <p:txBody>
          <a:bodyPr/>
          <a:lstStyle/>
          <a:p>
            <a:pPr marL="0" lvl="0" indent="0" algn="ctr">
              <a:buNone/>
            </a:pPr>
            <a:endParaRPr lang="en-US" sz="4800" dirty="0"/>
          </a:p>
          <a:p>
            <a:pPr marL="0" lvl="0" indent="0" algn="ctr">
              <a:buNone/>
            </a:pPr>
            <a:r>
              <a:rPr lang="en-US" sz="7200" dirty="0"/>
              <a:t>Your Gift Makes a Difference</a:t>
            </a:r>
          </a:p>
          <a:p>
            <a:pPr marL="0" lvl="0" indent="0" algn="ctr">
              <a:buNone/>
            </a:pPr>
            <a:endParaRPr lang="en-US" sz="7200" dirty="0"/>
          </a:p>
          <a:p>
            <a:pPr marL="0" indent="0" algn="ctr">
              <a:buNone/>
            </a:pPr>
            <a:r>
              <a:rPr lang="en-US" dirty="0"/>
              <a:t> </a:t>
            </a:r>
            <a:endParaRPr lang="en-US" sz="4800" dirty="0">
              <a:highlight>
                <a:srgbClr val="FFFF00"/>
              </a:highlight>
            </a:endParaRPr>
          </a:p>
        </p:txBody>
      </p:sp>
      <p:sp>
        <p:nvSpPr>
          <p:cNvPr id="4" name="Title 3"/>
          <p:cNvSpPr>
            <a:spLocks noGrp="1"/>
          </p:cNvSpPr>
          <p:nvPr>
            <p:ph type="title"/>
          </p:nvPr>
        </p:nvSpPr>
        <p:spPr>
          <a:xfrm>
            <a:off x="460375" y="369734"/>
            <a:ext cx="8184662" cy="816130"/>
          </a:xfrm>
        </p:spPr>
        <p:txBody>
          <a:bodyPr/>
          <a:lstStyle/>
          <a:p>
            <a:r>
              <a:rPr lang="en-US" dirty="0"/>
              <a:t>2025 Campaign Theme</a:t>
            </a:r>
          </a:p>
        </p:txBody>
      </p:sp>
    </p:spTree>
    <p:extLst>
      <p:ext uri="{BB962C8B-B14F-4D97-AF65-F5344CB8AC3E}">
        <p14:creationId xmlns:p14="http://schemas.microsoft.com/office/powerpoint/2010/main" val="779502221"/>
      </p:ext>
    </p:extLst>
  </p:cSld>
  <p:clrMapOvr>
    <a:masterClrMapping/>
  </p:clrMapOvr>
  <mc:AlternateContent xmlns:mc="http://schemas.openxmlformats.org/markup-compatibility/2006" xmlns:p14="http://schemas.microsoft.com/office/powerpoint/2010/main">
    <mc:Choice Requires="p14">
      <p:transition p14:dur="250" advClick="0" advTm="5199">
        <p:fade/>
        <p:sndAc>
          <p:stSnd>
            <p:snd r:embed="rId2" name="breeze.wav"/>
          </p:stSnd>
        </p:sndAc>
      </p:transition>
    </mc:Choice>
    <mc:Fallback xmlns="">
      <p:transition advClick="0" advTm="5199">
        <p:fade/>
        <p:sndAc>
          <p:stSnd>
            <p:snd r:embed="rId3" name="breeze.wav"/>
          </p:stSnd>
        </p:sndAc>
      </p:transition>
    </mc:Fallback>
  </mc:AlternateContent>
</p:sld>
</file>

<file path=ppt/theme/theme1.xml><?xml version="1.0" encoding="utf-8"?>
<a:theme xmlns:a="http://schemas.openxmlformats.org/drawingml/2006/main" name="Custom Design">
  <a:themeElements>
    <a:clrScheme name="UW Brand">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Custom 5">
      <a:dk1>
        <a:srgbClr val="4B2E83"/>
      </a:dk1>
      <a:lt1>
        <a:srgbClr val="E8D3A2"/>
      </a:lt1>
      <a:dk2>
        <a:srgbClr val="4B2E83"/>
      </a:dk2>
      <a:lt2>
        <a:srgbClr val="FFFFFF"/>
      </a:lt2>
      <a:accent1>
        <a:srgbClr val="33006F"/>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3898</TotalTime>
  <Words>947</Words>
  <Application>Microsoft Office PowerPoint</Application>
  <PresentationFormat>On-screen Show (16:9)</PresentationFormat>
  <Paragraphs>104</Paragraphs>
  <Slides>22</Slides>
  <Notes>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22</vt:i4>
      </vt:variant>
    </vt:vector>
  </HeadingPairs>
  <TitlesOfParts>
    <vt:vector size="32" baseType="lpstr">
      <vt:lpstr>Arial</vt:lpstr>
      <vt:lpstr>Calibri</vt:lpstr>
      <vt:lpstr>Courier New</vt:lpstr>
      <vt:lpstr>Encode Sans Normal Black</vt:lpstr>
      <vt:lpstr>Lucida Grande</vt:lpstr>
      <vt:lpstr>Open Sans</vt:lpstr>
      <vt:lpstr>Open Sans Light</vt:lpstr>
      <vt:lpstr>Uni Sans</vt:lpstr>
      <vt:lpstr>Custom Design</vt:lpstr>
      <vt:lpstr>1_Custom Design</vt:lpstr>
      <vt:lpstr>Your Gift Makes a Difference</vt:lpstr>
      <vt:lpstr>Thank you for being a campaign coordinator!</vt:lpstr>
      <vt:lpstr>Contents</vt:lpstr>
      <vt:lpstr>What is the Combined Fund Drive (CFD)? </vt:lpstr>
      <vt:lpstr>Mission of the Campaign</vt:lpstr>
      <vt:lpstr>History of the Campaign</vt:lpstr>
      <vt:lpstr>You’re the Campaign Coordinator!</vt:lpstr>
      <vt:lpstr>Good News for Coordinators!</vt:lpstr>
      <vt:lpstr>2025 Campaign Theme</vt:lpstr>
      <vt:lpstr>2025 Featured Nonprofit   WestSide Baby</vt:lpstr>
      <vt:lpstr>Campaign Dates:  October 14 – December 5, 2025 </vt:lpstr>
      <vt:lpstr>Why CFD?  </vt:lpstr>
      <vt:lpstr>Why CFD?</vt:lpstr>
      <vt:lpstr>Coordinating a UWCFD campaign is fun and easy</vt:lpstr>
      <vt:lpstr>Value of Workplace Giving</vt:lpstr>
      <vt:lpstr>Value of Workplace Giving</vt:lpstr>
      <vt:lpstr>Volunteer!</vt:lpstr>
      <vt:lpstr>Resources for Coordinators: People </vt:lpstr>
      <vt:lpstr>Resources for Coordinators: Toolkits</vt:lpstr>
      <vt:lpstr>Join the UWCFD Events Committee!</vt:lpstr>
      <vt:lpstr>Campaign 2024 Events</vt:lpstr>
      <vt:lpstr>Have questions? Need more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Alanya Cannon</dc:creator>
  <cp:lastModifiedBy>Jolyn Mason</cp:lastModifiedBy>
  <cp:revision>69</cp:revision>
  <dcterms:created xsi:type="dcterms:W3CDTF">2014-10-14T00:51:43Z</dcterms:created>
  <dcterms:modified xsi:type="dcterms:W3CDTF">2025-10-02T20:18:53Z</dcterms:modified>
</cp:coreProperties>
</file>